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5143500" type="screen16x9"/>
  <p:notesSz cx="6858000" cy="9144000"/>
  <p:embeddedFontLst>
    <p:embeddedFont>
      <p:font typeface="Bitter SemiBold" panose="020B0604020202020204" charset="0"/>
      <p:regular r:id="rId6"/>
      <p:bold r:id="rId7"/>
      <p:italic r:id="rId8"/>
      <p:boldItalic r:id="rId9"/>
    </p:embeddedFont>
    <p:embeddedFont>
      <p:font typeface="IBM Plex Sans" panose="020B0503050203000203" pitchFamily="34" charset="0"/>
      <p:regular r:id="rId10"/>
      <p:bold r:id="rId11"/>
    </p:embeddedFont>
    <p:embeddedFont>
      <p:font typeface="IBM Plex Sans Light" panose="020B0403050203000203" pitchFamily="34" charset="0"/>
      <p:regular r:id="rId12"/>
      <p:bold r:id="rId13"/>
      <p:italic r:id="rId14"/>
      <p:boldItalic r:id="rId15"/>
    </p:embeddedFont>
    <p:embeddedFont>
      <p:font typeface="Poppins" panose="00000500000000000000" pitchFamily="2" charset="0"/>
      <p:regular r:id="rId16"/>
      <p:bold r:id="rId17"/>
      <p:italic r:id="rId18"/>
      <p:boldItalic r:id="rId19"/>
    </p:embeddedFont>
    <p:embeddedFont>
      <p:font typeface="Verdana" panose="020B060403050404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BB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093AF0E-B694-43A5-9593-2C4063FF3063}">
  <a:tblStyle styleId="{0093AF0E-B694-43A5-9593-2C4063FF306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>
              <a:solidFill>
                <a:srgbClr val="D1D5DB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cap="flat" cmpd="sng">
              <a:solidFill>
                <a:srgbClr val="D1D5DB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cap="flat" cmpd="sng">
              <a:solidFill>
                <a:srgbClr val="D1D5DB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cap="flat" cmpd="sng">
              <a:solidFill>
                <a:srgbClr val="D1D5DB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cap="flat" cmpd="sng">
              <a:solidFill>
                <a:srgbClr val="D1D5DB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cap="flat" cmpd="sng">
              <a:solidFill>
                <a:srgbClr val="D1D5DB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444654"/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-13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6.fntdata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23" Type="http://schemas.openxmlformats.org/officeDocument/2006/relationships/font" Target="fonts/font18.fntdata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font" Target="fonts/font1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cd7967bd82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g2cd7967bd82_0_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60" name="Google Shape;60;g2cd7967bd82_0_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6e2901282a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6e2901282a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6e2901282a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6e2901282a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02772" y="1164772"/>
            <a:ext cx="4582800" cy="28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36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grpSp>
        <p:nvGrpSpPr>
          <p:cNvPr id="52" name="Google Shape;52;p13"/>
          <p:cNvGrpSpPr/>
          <p:nvPr/>
        </p:nvGrpSpPr>
        <p:grpSpPr>
          <a:xfrm>
            <a:off x="5256111" y="1604076"/>
            <a:ext cx="3656795" cy="3308726"/>
            <a:chOff x="6150511" y="2138768"/>
            <a:chExt cx="4875727" cy="4411635"/>
          </a:xfrm>
        </p:grpSpPr>
        <p:sp>
          <p:nvSpPr>
            <p:cNvPr id="53" name="Google Shape;53;p13"/>
            <p:cNvSpPr/>
            <p:nvPr/>
          </p:nvSpPr>
          <p:spPr>
            <a:xfrm>
              <a:off x="6150511" y="2200614"/>
              <a:ext cx="3632400" cy="3632400"/>
            </a:xfrm>
            <a:prstGeom prst="ellipse">
              <a:avLst/>
            </a:prstGeom>
            <a:solidFill>
              <a:srgbClr val="B0E7FF"/>
            </a:solidFill>
            <a:ln>
              <a:noFill/>
            </a:ln>
          </p:spPr>
          <p:txBody>
            <a:bodyPr spcFirstLastPara="1" wrap="square" lIns="62200" tIns="31100" rIns="62200" bIns="31100" anchor="ctr" anchorCtr="0">
              <a:noAutofit/>
            </a:bodyPr>
            <a:lstStyle/>
            <a:p>
              <a:pPr marL="190500" marR="0" lvl="0" indent="-1143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200" b="1" i="1" u="none" strike="noStrike" cap="none">
                <a:solidFill>
                  <a:srgbClr val="000000"/>
                </a:solidFill>
                <a:latin typeface="Bitter SemiBold"/>
                <a:ea typeface="Bitter SemiBold"/>
                <a:cs typeface="Bitter SemiBold"/>
                <a:sym typeface="Bitter SemiBold"/>
              </a:endParaRPr>
            </a:p>
          </p:txBody>
        </p:sp>
        <p:pic>
          <p:nvPicPr>
            <p:cNvPr id="54" name="Google Shape;54;p1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6614603" y="2138768"/>
              <a:ext cx="4411635" cy="441163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07">
          <p15:clr>
            <a:srgbClr val="FBAE40"/>
          </p15:clr>
        </p15:guide>
        <p15:guide id="4" pos="5635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[Short]">
  <p:cSld name="Title Slide [Short]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title"/>
          </p:nvPr>
        </p:nvSpPr>
        <p:spPr>
          <a:xfrm>
            <a:off x="476547" y="357188"/>
            <a:ext cx="4743300" cy="15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IBM Plex Sans Light"/>
              <a:buNone/>
              <a:defRPr sz="4200" b="0" i="0"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PpTvE0a8wtU?si=nqxeTKO7Zmjn-5DC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/>
          <p:nvPr/>
        </p:nvSpPr>
        <p:spPr>
          <a:xfrm>
            <a:off x="5037083" y="1078070"/>
            <a:ext cx="2724300" cy="2724300"/>
          </a:xfrm>
          <a:prstGeom prst="ellipse">
            <a:avLst/>
          </a:prstGeom>
          <a:solidFill>
            <a:srgbClr val="B0E7FF"/>
          </a:solidFill>
          <a:ln>
            <a:noFill/>
          </a:ln>
        </p:spPr>
        <p:txBody>
          <a:bodyPr spcFirstLastPara="1" wrap="square" lIns="62200" tIns="31100" rIns="62200" bIns="31100" anchor="ctr" anchorCtr="0">
            <a:noAutofit/>
          </a:bodyPr>
          <a:lstStyle/>
          <a:p>
            <a:pPr marL="190500" marR="0" lvl="0" indent="-114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1" u="none" strike="noStrike" cap="none">
              <a:solidFill>
                <a:schemeClr val="dk1"/>
              </a:solidFill>
              <a:latin typeface="Bitter SemiBold"/>
              <a:ea typeface="Bitter SemiBold"/>
              <a:cs typeface="Bitter SemiBold"/>
              <a:sym typeface="Bitter SemiBold"/>
            </a:endParaRPr>
          </a:p>
        </p:txBody>
      </p:sp>
      <p:pic>
        <p:nvPicPr>
          <p:cNvPr id="63" name="Google Shape;6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5152" y="1031685"/>
            <a:ext cx="3308725" cy="330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83579" y="4718050"/>
            <a:ext cx="838863" cy="336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347198" y="70706"/>
            <a:ext cx="1251698" cy="113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0800000">
            <a:off x="8320032" y="1252387"/>
            <a:ext cx="823969" cy="141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780623" y="4541859"/>
            <a:ext cx="1281956" cy="120328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402772" y="1279035"/>
            <a:ext cx="4582800" cy="28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GB" sz="4800" b="1">
                <a:solidFill>
                  <a:srgbClr val="002060"/>
                </a:solidFill>
                <a:latin typeface="Poppins"/>
                <a:ea typeface="Poppins"/>
                <a:cs typeface="Poppins"/>
                <a:sym typeface="Poppins"/>
              </a:rPr>
              <a:t>ABC-XYZ Analysis</a:t>
            </a:r>
            <a:endParaRPr sz="4800" b="1">
              <a:solidFill>
                <a:srgbClr val="00206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GB" sz="4800" b="1">
                <a:solidFill>
                  <a:srgbClr val="002060"/>
                </a:solidFill>
                <a:latin typeface="Poppins"/>
                <a:ea typeface="Poppins"/>
                <a:cs typeface="Poppins"/>
                <a:sym typeface="Poppins"/>
              </a:rPr>
              <a:t>Template</a:t>
            </a:r>
            <a:endParaRPr sz="4800" b="1">
              <a:solidFill>
                <a:srgbClr val="00206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3E9197-A7BE-B965-3E24-D1205607A5F9}"/>
              </a:ext>
            </a:extLst>
          </p:cNvPr>
          <p:cNvSpPr txBox="1"/>
          <p:nvPr/>
        </p:nvSpPr>
        <p:spPr>
          <a:xfrm>
            <a:off x="58852" y="4766163"/>
            <a:ext cx="69806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1" i="0" u="none" strike="noStrike" dirty="0">
                <a:solidFill>
                  <a:srgbClr val="002060"/>
                </a:solidFill>
                <a:effectLst/>
                <a:latin typeface="IBM Plex Sans" panose="020B0503050203000203" pitchFamily="34" charset="0"/>
              </a:rPr>
              <a:t>Video Tutorial Link:</a:t>
            </a:r>
            <a:r>
              <a:rPr lang="pt-BR" b="1" dirty="0">
                <a:solidFill>
                  <a:srgbClr val="002060"/>
                </a:solidFill>
                <a:latin typeface="IBM Plex Sans" panose="020B0503050203000203" pitchFamily="34" charset="0"/>
              </a:rPr>
              <a:t> </a:t>
            </a:r>
            <a:r>
              <a:rPr lang="pt-BR" b="1" dirty="0">
                <a:solidFill>
                  <a:srgbClr val="1EBBF0"/>
                </a:solidFill>
                <a:latin typeface="IBM Plex Sans" panose="020B0503050203000203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https://youtu.be/PpTvE0a8wtU?si=nqxeTKO7Zmjn-5DC</a:t>
            </a:r>
            <a:r>
              <a:rPr lang="pt-BR" b="1" dirty="0">
                <a:solidFill>
                  <a:srgbClr val="1EBBF0"/>
                </a:solidFill>
                <a:latin typeface="IBM Plex Sans" panose="020B0503050203000203" pitchFamily="34" charset="0"/>
              </a:rPr>
              <a:t> </a:t>
            </a:r>
            <a:endParaRPr lang="pt-BR" b="0" dirty="0">
              <a:solidFill>
                <a:srgbClr val="1EBBF0"/>
              </a:solidFill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" name="Google Shape;73;p16"/>
          <p:cNvGraphicFramePr/>
          <p:nvPr/>
        </p:nvGraphicFramePr>
        <p:xfrm>
          <a:off x="290188" y="1150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{0093AF0E-B694-43A5-9593-2C4063FF3063}</a:tableStyleId>
              </a:tblPr>
              <a:tblGrid>
                <a:gridCol w="870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3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6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1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3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7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080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1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>
                          <a:solidFill>
                            <a:schemeClr val="lt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Type</a:t>
                      </a:r>
                      <a:endParaRPr sz="1000">
                        <a:solidFill>
                          <a:schemeClr val="lt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3500" marR="63500" marT="63500" marB="63500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1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>
                          <a:solidFill>
                            <a:schemeClr val="lt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Importance</a:t>
                      </a:r>
                      <a:endParaRPr sz="1000">
                        <a:solidFill>
                          <a:schemeClr val="lt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3500" marR="63500" marT="63500" marB="63500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1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>
                          <a:solidFill>
                            <a:schemeClr val="lt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Percentage of Total Inventory</a:t>
                      </a:r>
                      <a:endParaRPr sz="1000">
                        <a:solidFill>
                          <a:schemeClr val="lt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3500" marR="63500" marT="63500" marB="63500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1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>
                          <a:solidFill>
                            <a:schemeClr val="lt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Annual Consumption Value</a:t>
                      </a:r>
                      <a:endParaRPr sz="1000">
                        <a:solidFill>
                          <a:schemeClr val="lt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3500" marR="63500" marT="63500" marB="63500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1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>
                          <a:solidFill>
                            <a:schemeClr val="lt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Controls</a:t>
                      </a:r>
                      <a:endParaRPr sz="1000">
                        <a:solidFill>
                          <a:schemeClr val="lt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3500" marR="63500" marT="63500" marB="63500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1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>
                          <a:solidFill>
                            <a:schemeClr val="lt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Records</a:t>
                      </a:r>
                      <a:endParaRPr sz="1000">
                        <a:solidFill>
                          <a:schemeClr val="lt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3500" marR="63500" marT="63500" marB="63500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B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99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1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>
                          <a:solidFill>
                            <a:srgbClr val="01BFF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Class A</a:t>
                      </a:r>
                      <a:endParaRPr sz="950">
                        <a:solidFill>
                          <a:srgbClr val="01BFF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3500" marR="63500" marT="63500" marB="63500" anchor="ctr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1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>
                          <a:solidFill>
                            <a:srgbClr val="CCF2FC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High Sale value</a:t>
                      </a:r>
                      <a:endParaRPr sz="950">
                        <a:solidFill>
                          <a:srgbClr val="CCF2FC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3500" marR="63500" marT="63500" marB="63500" anchor="ctr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1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>
                          <a:solidFill>
                            <a:srgbClr val="CCF2FC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10% – 20%</a:t>
                      </a:r>
                      <a:endParaRPr sz="950">
                        <a:solidFill>
                          <a:srgbClr val="CCF2FC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3500" marR="63500" marT="63500" marB="63500" anchor="ctr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1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>
                          <a:solidFill>
                            <a:srgbClr val="CCF2FC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70% – 80%</a:t>
                      </a:r>
                      <a:endParaRPr sz="950">
                        <a:solidFill>
                          <a:srgbClr val="CCF2FC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3500" marR="63500" marT="63500" marB="63500" anchor="ctr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1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>
                          <a:solidFill>
                            <a:srgbClr val="CCF2FC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Tight</a:t>
                      </a:r>
                      <a:endParaRPr sz="950">
                        <a:solidFill>
                          <a:srgbClr val="CCF2FC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3500" marR="63500" marT="63500" marB="63500" anchor="ctr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1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>
                          <a:solidFill>
                            <a:srgbClr val="CCF2FC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High Accuracy</a:t>
                      </a:r>
                      <a:endParaRPr sz="950">
                        <a:solidFill>
                          <a:srgbClr val="CCF2FC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3500" marR="63500" marT="63500" marB="63500" anchor="ctr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99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1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>
                          <a:solidFill>
                            <a:srgbClr val="01BFF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Class B</a:t>
                      </a:r>
                      <a:endParaRPr sz="950">
                        <a:solidFill>
                          <a:srgbClr val="01BFF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3500" marR="63500" marT="63500" marB="63500" anchor="ctr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1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>
                          <a:solidFill>
                            <a:srgbClr val="CCF2FC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Medium Sale value</a:t>
                      </a:r>
                      <a:endParaRPr sz="950">
                        <a:solidFill>
                          <a:srgbClr val="CCF2FC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3500" marR="63500" marT="63500" marB="63500" anchor="ctr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1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>
                          <a:solidFill>
                            <a:srgbClr val="CCF2FC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30%</a:t>
                      </a:r>
                      <a:endParaRPr sz="950">
                        <a:solidFill>
                          <a:srgbClr val="CCF2FC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3500" marR="63500" marT="63500" marB="63500" anchor="ctr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1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>
                          <a:solidFill>
                            <a:srgbClr val="CCF2FC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15% – 20%</a:t>
                      </a:r>
                      <a:endParaRPr sz="950">
                        <a:solidFill>
                          <a:srgbClr val="CCF2FC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3500" marR="63500" marT="63500" marB="63500" anchor="ctr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1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>
                          <a:solidFill>
                            <a:srgbClr val="CCF2FC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Medium</a:t>
                      </a:r>
                      <a:endParaRPr sz="950">
                        <a:solidFill>
                          <a:srgbClr val="CCF2FC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3500" marR="63500" marT="63500" marB="63500" anchor="ctr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1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>
                          <a:solidFill>
                            <a:srgbClr val="CCF2FC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Good</a:t>
                      </a:r>
                      <a:endParaRPr sz="950">
                        <a:solidFill>
                          <a:srgbClr val="CCF2FC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3500" marR="63500" marT="63500" marB="63500" anchor="ctr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99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1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>
                          <a:solidFill>
                            <a:srgbClr val="01BFF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Class C</a:t>
                      </a:r>
                      <a:endParaRPr sz="950">
                        <a:solidFill>
                          <a:srgbClr val="01BFF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3500" marR="63500" marT="63500" marB="63500" anchor="ctr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1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>
                          <a:solidFill>
                            <a:srgbClr val="CCF2FC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Low Sale value</a:t>
                      </a:r>
                      <a:endParaRPr sz="950">
                        <a:solidFill>
                          <a:srgbClr val="CCF2FC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3500" marR="63500" marT="63500" marB="63500" anchor="ctr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1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>
                          <a:solidFill>
                            <a:srgbClr val="CCF2FC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50%</a:t>
                      </a:r>
                      <a:endParaRPr sz="950">
                        <a:solidFill>
                          <a:srgbClr val="CCF2FC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3500" marR="63500" marT="63500" marB="63500" anchor="ctr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1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>
                          <a:solidFill>
                            <a:srgbClr val="CCF2FC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5%</a:t>
                      </a:r>
                      <a:endParaRPr sz="950">
                        <a:solidFill>
                          <a:srgbClr val="CCF2FC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3500" marR="63500" marT="63500" marB="63500" anchor="ctr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1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>
                          <a:solidFill>
                            <a:srgbClr val="CCF2FC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Basic</a:t>
                      </a:r>
                      <a:endParaRPr sz="950">
                        <a:solidFill>
                          <a:srgbClr val="CCF2FC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3500" marR="63500" marT="63500" marB="63500" anchor="ctr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1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50">
                          <a:solidFill>
                            <a:srgbClr val="CCF2FC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Minimal</a:t>
                      </a:r>
                      <a:endParaRPr sz="950">
                        <a:solidFill>
                          <a:srgbClr val="CCF2FC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3500" marR="63500" marT="63500" marB="63500" anchor="ctr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4" name="Google Shape;74;p16"/>
          <p:cNvSpPr txBox="1"/>
          <p:nvPr/>
        </p:nvSpPr>
        <p:spPr>
          <a:xfrm>
            <a:off x="357079" y="130589"/>
            <a:ext cx="7674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2F2267"/>
                </a:solidFill>
                <a:latin typeface="Verdana"/>
                <a:ea typeface="Verdana"/>
                <a:cs typeface="Verdana"/>
                <a:sym typeface="Verdana"/>
              </a:rPr>
              <a:t>ABC Analysis Template</a:t>
            </a:r>
            <a:endParaRPr sz="1800" b="1">
              <a:solidFill>
                <a:srgbClr val="2F226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75" name="Google Shape;75;p16"/>
          <p:cNvCxnSpPr/>
          <p:nvPr/>
        </p:nvCxnSpPr>
        <p:spPr>
          <a:xfrm>
            <a:off x="423307" y="532763"/>
            <a:ext cx="7400100" cy="0"/>
          </a:xfrm>
          <a:prstGeom prst="straightConnector1">
            <a:avLst/>
          </a:prstGeom>
          <a:noFill/>
          <a:ln w="25400" cap="flat" cmpd="sng">
            <a:solidFill>
              <a:srgbClr val="01BFF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6" name="Google Shape;7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83579" y="4718050"/>
            <a:ext cx="838863" cy="336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" name="Google Shape;81;p17"/>
          <p:cNvGraphicFramePr/>
          <p:nvPr/>
        </p:nvGraphicFramePr>
        <p:xfrm>
          <a:off x="1677250" y="935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{0093AF0E-B694-43A5-9593-2C4063FF3063}</a:tableStyleId>
              </a:tblPr>
              <a:tblGrid>
                <a:gridCol w="1224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8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9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7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88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-GB" sz="950" b="1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Inventory Item</a:t>
                      </a:r>
                      <a:endParaRPr sz="950">
                        <a:solidFill>
                          <a:srgbClr val="FFFF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3500" marR="63500" marT="63500" marB="63500" anchor="ctr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-GB" sz="950" b="1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ABC Classification</a:t>
                      </a:r>
                      <a:endParaRPr sz="950">
                        <a:solidFill>
                          <a:srgbClr val="FFFF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3500" marR="63500" marT="63500" marB="63500" anchor="ctr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-GB" sz="950" b="1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XYZ Classification</a:t>
                      </a:r>
                      <a:endParaRPr sz="950">
                        <a:solidFill>
                          <a:srgbClr val="FFFF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3500" marR="63500" marT="63500" marB="63500" anchor="ctr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-GB" sz="950" b="1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Combined Classification</a:t>
                      </a:r>
                      <a:endParaRPr sz="950">
                        <a:solidFill>
                          <a:srgbClr val="FFFF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3500" marR="63500" marT="63500" marB="63500" anchor="ctr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B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88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-GB" sz="950" b="1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Item 1</a:t>
                      </a:r>
                      <a:endParaRPr sz="950" b="1">
                        <a:solidFill>
                          <a:srgbClr val="FFFF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3500" marR="63500" marT="63500" marB="63500" anchor="ctr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3500" marR="63500" marT="63500" marB="63500" anchor="ctr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3500" marR="63500" marT="63500" marB="63500" anchor="ctr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3500" marR="63500" marT="63500" marB="63500" anchor="ctr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88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-GB" sz="950" b="1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Item 2</a:t>
                      </a:r>
                      <a:endParaRPr sz="950" b="1">
                        <a:solidFill>
                          <a:srgbClr val="FFFF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3500" marR="63500" marT="63500" marB="63500" anchor="ctr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3500" marR="63500" marT="63500" marB="63500" anchor="ctr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3500" marR="63500" marT="63500" marB="63500" anchor="ctr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3500" marR="63500" marT="63500" marB="63500" anchor="ctr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88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-GB" sz="950" b="1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Item 3</a:t>
                      </a:r>
                      <a:endParaRPr sz="950" b="1">
                        <a:solidFill>
                          <a:srgbClr val="FFFF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3500" marR="63500" marT="63500" marB="63500" anchor="ctr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3500" marR="63500" marT="63500" marB="63500" anchor="ctr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3500" marR="63500" marT="63500" marB="63500" anchor="ctr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3500" marR="63500" marT="63500" marB="63500" anchor="ctr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88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1900"/>
                        </a:spcBef>
                        <a:spcAft>
                          <a:spcPts val="1900"/>
                        </a:spcAft>
                        <a:buNone/>
                      </a:pPr>
                      <a:r>
                        <a:rPr lang="en-GB" sz="950" b="1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Item 4</a:t>
                      </a:r>
                      <a:endParaRPr sz="950" b="1">
                        <a:solidFill>
                          <a:srgbClr val="FFFFFF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3500" marR="63500" marT="63500" marB="63500" anchor="ctr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3500" marR="63500" marT="63500" marB="63500" anchor="ctr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3500" marR="63500" marT="63500" marB="63500" anchor="ctr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3500" marR="63500" marT="63500" marB="63500" anchor="ctr">
                    <a:lnL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F2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2" name="Google Shape;82;p17"/>
          <p:cNvSpPr txBox="1"/>
          <p:nvPr/>
        </p:nvSpPr>
        <p:spPr>
          <a:xfrm>
            <a:off x="357079" y="130589"/>
            <a:ext cx="7674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2F2267"/>
                </a:solidFill>
                <a:latin typeface="Verdana"/>
                <a:ea typeface="Verdana"/>
                <a:cs typeface="Verdana"/>
                <a:sym typeface="Verdana"/>
              </a:rPr>
              <a:t>ABC-XYZ Analysis Template</a:t>
            </a:r>
            <a:endParaRPr sz="1800" b="1">
              <a:solidFill>
                <a:srgbClr val="2F226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83" name="Google Shape;83;p17"/>
          <p:cNvCxnSpPr/>
          <p:nvPr/>
        </p:nvCxnSpPr>
        <p:spPr>
          <a:xfrm>
            <a:off x="423307" y="532763"/>
            <a:ext cx="7400100" cy="0"/>
          </a:xfrm>
          <a:prstGeom prst="straightConnector1">
            <a:avLst/>
          </a:prstGeom>
          <a:noFill/>
          <a:ln w="25400" cap="flat" cmpd="sng">
            <a:solidFill>
              <a:srgbClr val="01BFF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4" name="Google Shape;8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83579" y="4718050"/>
            <a:ext cx="838863" cy="336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95</Words>
  <Application>Microsoft Office PowerPoint</Application>
  <PresentationFormat>On-screen Show (16:9)</PresentationFormat>
  <Paragraphs>38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Bitter SemiBold</vt:lpstr>
      <vt:lpstr>Verdana</vt:lpstr>
      <vt:lpstr>IBM Plex Sans Light</vt:lpstr>
      <vt:lpstr>Calibri</vt:lpstr>
      <vt:lpstr>Arial</vt:lpstr>
      <vt:lpstr>Poppins</vt:lpstr>
      <vt:lpstr>IBM Plex Sans</vt:lpstr>
      <vt:lpstr>Simple Light</vt:lpstr>
      <vt:lpstr>ABC-XYZ Analysis Template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Karen Bonifacio</cp:lastModifiedBy>
  <cp:revision>2</cp:revision>
  <dcterms:modified xsi:type="dcterms:W3CDTF">2025-09-09T10:44:59Z</dcterms:modified>
</cp:coreProperties>
</file>