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Bitter SemiBold" panose="020B0604020202020204" charset="0"/>
      <p:regular r:id="rId21"/>
      <p:bold r:id="rId22"/>
      <p:italic r:id="rId23"/>
      <p:boldItalic r:id="rId24"/>
    </p:embeddedFont>
    <p:embeddedFont>
      <p:font typeface="IBM Plex Sans" panose="020B0503050203000203" pitchFamily="34" charset="0"/>
      <p:regular r:id="rId25"/>
      <p:bold r:id="rId26"/>
      <p:italic r:id="rId27"/>
      <p:boldItalic r:id="rId28"/>
    </p:embeddedFont>
    <p:embeddedFont>
      <p:font typeface="IBM Plex Sans Light" panose="020B0403050203000203" pitchFamily="34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Poppins" panose="00000500000000000000" pitchFamily="2" charset="0"/>
      <p:regular r:id="rId37"/>
      <p:bold r:id="rId38"/>
      <p:italic r:id="rId39"/>
      <p:boldItalic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B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53B0EF-B732-42DF-923A-928D0BD5EEBE}">
  <a:tblStyle styleId="{B153B0EF-B732-42DF-923A-928D0BD5EE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-29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viewProps" Target="viewProps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dfcde711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g2dfcde7119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0" name="Google Shape;60;g2dfcde7119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dfcde7119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dfcde71191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dfcde71191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dfcde71191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720d25362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720d25362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4d63a525adb751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4d63a525adb7512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720d25362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720d25362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72929ec3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72929ec3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4d63a525adb751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4d63a525adb7512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72929ec32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72929ec32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dfcde71191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2dfcde71191_0_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9" name="Google Shape;189;g2dfcde71191_0_1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dfcde7119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2dfcde7119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2929ec32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272929ec32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20d25362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720d25362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20d25362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720d25362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dfcde7119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dfcde71191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4d63a525adb751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4d63a525adb751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4d63a525adb751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4d63a525adb751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4d63a525adb751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4d63a525adb751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[Short]">
  <p:cSld name="Title Slide [Short]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76547" y="357188"/>
            <a:ext cx="47433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IBM Plex Sans Light"/>
              <a:buNone/>
              <a:defRPr sz="4200" b="0" i="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54" name="Google Shape;54;p14"/>
          <p:cNvGrpSpPr/>
          <p:nvPr/>
        </p:nvGrpSpPr>
        <p:grpSpPr>
          <a:xfrm>
            <a:off x="5256111" y="1604076"/>
            <a:ext cx="3656795" cy="3308726"/>
            <a:chOff x="6150511" y="2138768"/>
            <a:chExt cx="4875727" cy="4411635"/>
          </a:xfrm>
        </p:grpSpPr>
        <p:sp>
          <p:nvSpPr>
            <p:cNvPr id="55" name="Google Shape;55;p14"/>
            <p:cNvSpPr/>
            <p:nvPr/>
          </p:nvSpPr>
          <p:spPr>
            <a:xfrm>
              <a:off x="6150511" y="2200614"/>
              <a:ext cx="3632400" cy="3632400"/>
            </a:xfrm>
            <a:prstGeom prst="ellipse">
              <a:avLst/>
            </a:prstGeom>
            <a:solidFill>
              <a:srgbClr val="B0E7FF"/>
            </a:solidFill>
            <a:ln>
              <a:noFill/>
            </a:ln>
          </p:spPr>
          <p:txBody>
            <a:bodyPr spcFirstLastPara="1" wrap="square" lIns="62200" tIns="31100" rIns="62200" bIns="31100" anchor="ctr" anchorCtr="0">
              <a:noAutofit/>
            </a:bodyPr>
            <a:lstStyle/>
            <a:p>
              <a:pPr marL="19050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200" b="1" i="1" u="none" strike="noStrike" cap="none">
                <a:solidFill>
                  <a:srgbClr val="000000"/>
                </a:solidFill>
                <a:latin typeface="Bitter SemiBold"/>
                <a:ea typeface="Bitter SemiBold"/>
                <a:cs typeface="Bitter SemiBold"/>
                <a:sym typeface="Bitter SemiBold"/>
              </a:endParaRPr>
            </a:p>
          </p:txBody>
        </p:sp>
        <p:pic>
          <p:nvPicPr>
            <p:cNvPr id="56" name="Google Shape;56;p1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614603" y="2138768"/>
              <a:ext cx="4411635" cy="44116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07">
          <p15:clr>
            <a:srgbClr val="FBAE40"/>
          </p15:clr>
        </p15:guide>
        <p15:guide id="4" pos="563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u7Kv7Y7SgEk?si=RAaNRYW2f6qXLghx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5037083" y="1078070"/>
            <a:ext cx="2724300" cy="2724300"/>
          </a:xfrm>
          <a:prstGeom prst="ellipse">
            <a:avLst/>
          </a:prstGeom>
          <a:solidFill>
            <a:srgbClr val="B0E7FF"/>
          </a:solidFill>
          <a:ln>
            <a:noFill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1905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1" u="none" strike="noStrike" cap="none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5152" y="1031685"/>
            <a:ext cx="3308725" cy="3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47198" y="70706"/>
            <a:ext cx="1251698" cy="11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8320032" y="1252387"/>
            <a:ext cx="823969" cy="14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58321" y="4541859"/>
            <a:ext cx="1281956" cy="120328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4500" b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BATNA in Negotiations Template</a:t>
            </a:r>
            <a:endParaRPr sz="4500" b="1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5D002F-C4B7-D7AE-CD6A-EA968974125C}"/>
              </a:ext>
            </a:extLst>
          </p:cNvPr>
          <p:cNvSpPr txBox="1"/>
          <p:nvPr/>
        </p:nvSpPr>
        <p:spPr>
          <a:xfrm>
            <a:off x="121558" y="4812651"/>
            <a:ext cx="70401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i="0" u="none" strike="noStrike" dirty="0">
                <a:solidFill>
                  <a:srgbClr val="002060"/>
                </a:solidFill>
                <a:effectLst/>
                <a:latin typeface="IBM Plex Sans" panose="020B0503050203000203" pitchFamily="34" charset="0"/>
              </a:rPr>
              <a:t>Video Tutorial Link:</a:t>
            </a:r>
            <a:r>
              <a:rPr lang="pt-BR" b="1" dirty="0">
                <a:solidFill>
                  <a:srgbClr val="002060"/>
                </a:solidFill>
                <a:latin typeface="IBM Plex Sans" panose="020B0503050203000203" pitchFamily="34" charset="0"/>
              </a:rPr>
              <a:t> </a:t>
            </a:r>
            <a:r>
              <a:rPr lang="pt-BR" b="1" dirty="0">
                <a:solidFill>
                  <a:srgbClr val="1EBBF0"/>
                </a:solidFill>
                <a:latin typeface="IBM Plex Sans" panose="020B050305020300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https://youtu.be/u7Kv7Y7SgEk?si=RAaNRYW2f6qXLghx</a:t>
            </a:r>
            <a:r>
              <a:rPr lang="pt-BR" b="1" dirty="0">
                <a:solidFill>
                  <a:srgbClr val="1EBBF0"/>
                </a:solidFill>
                <a:latin typeface="IBM Plex Sans" panose="020B0503050203000203" pitchFamily="34" charset="0"/>
              </a:rPr>
              <a:t> </a:t>
            </a:r>
            <a:endParaRPr lang="pt-BR" b="0" dirty="0">
              <a:solidFill>
                <a:srgbClr val="1EBBF0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BATNA Illustration Example</a:t>
            </a:r>
            <a:endParaRPr sz="1800" b="1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31" name="Google Shape;131;p24"/>
          <p:cNvCxnSpPr/>
          <p:nvPr/>
        </p:nvCxnSpPr>
        <p:spPr>
          <a:xfrm>
            <a:off x="423307" y="532763"/>
            <a:ext cx="74001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275" y="606014"/>
            <a:ext cx="7713442" cy="4338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BATNA Illustration Example</a:t>
            </a:r>
            <a:endParaRPr sz="1800" b="1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39" name="Google Shape;139;p25"/>
          <p:cNvCxnSpPr/>
          <p:nvPr/>
        </p:nvCxnSpPr>
        <p:spPr>
          <a:xfrm>
            <a:off x="423307" y="532763"/>
            <a:ext cx="74001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0" name="Google Shape;14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275" y="565639"/>
            <a:ext cx="7713442" cy="4338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Table Example</a:t>
            </a:r>
            <a:endParaRPr sz="1800" b="1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47" name="Google Shape;147;p26"/>
          <p:cNvCxnSpPr/>
          <p:nvPr/>
        </p:nvCxnSpPr>
        <p:spPr>
          <a:xfrm>
            <a:off x="423307" y="532763"/>
            <a:ext cx="74001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275" y="615289"/>
            <a:ext cx="7713442" cy="4338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" name="Google Shape;166;p29"/>
          <p:cNvGraphicFramePr/>
          <p:nvPr/>
        </p:nvGraphicFramePr>
        <p:xfrm>
          <a:off x="986350" y="1934138"/>
          <a:ext cx="7407175" cy="1706700"/>
        </p:xfrm>
        <a:graphic>
          <a:graphicData uri="http://schemas.openxmlformats.org/drawingml/2006/table">
            <a:tbl>
              <a:tblPr>
                <a:noFill/>
                <a:tableStyleId>{B153B0EF-B732-42DF-923A-928D0BD5EEBE}</a:tableStyleId>
              </a:tblPr>
              <a:tblGrid>
                <a:gridCol w="230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1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BATNA</a:t>
                      </a:r>
                      <a:endParaRPr sz="1500" b="1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B1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WATNA</a:t>
                      </a:r>
                      <a:endParaRPr sz="1500" b="1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B1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MLATNA</a:t>
                      </a:r>
                      <a:endParaRPr sz="1500" b="1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B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714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Best option without an agreement</a:t>
                      </a: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714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worst-case scenario if the agreement falls through</a:t>
                      </a: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714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Helps you determine the most likely outcome after settlement refusal</a:t>
                      </a:r>
                      <a:endParaRPr sz="1000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7" name="Google Shape;167;p29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BATNA, WATNA, and MLATNA</a:t>
            </a:r>
            <a:endParaRPr sz="1800" b="1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68" name="Google Shape;168;p29"/>
          <p:cNvCxnSpPr/>
          <p:nvPr/>
        </p:nvCxnSpPr>
        <p:spPr>
          <a:xfrm>
            <a:off x="423307" y="532763"/>
            <a:ext cx="74001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9" name="Google Shape;16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Table Example</a:t>
            </a:r>
            <a:endParaRPr sz="1800" b="1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75" name="Google Shape;175;p30"/>
          <p:cNvCxnSpPr/>
          <p:nvPr/>
        </p:nvCxnSpPr>
        <p:spPr>
          <a:xfrm>
            <a:off x="423307" y="532763"/>
            <a:ext cx="74001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275" y="689314"/>
            <a:ext cx="7713442" cy="4338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" name="Google Shape;182;p31"/>
          <p:cNvGraphicFramePr/>
          <p:nvPr/>
        </p:nvGraphicFramePr>
        <p:xfrm>
          <a:off x="608100" y="842513"/>
          <a:ext cx="7927800" cy="3528321"/>
        </p:xfrm>
        <a:graphic>
          <a:graphicData uri="http://schemas.openxmlformats.org/drawingml/2006/table">
            <a:tbl>
              <a:tblPr>
                <a:noFill/>
                <a:tableStyleId>{B153B0EF-B732-42DF-923A-928D0BD5EEBE}</a:tableStyleId>
              </a:tblPr>
              <a:tblGrid>
                <a:gridCol w="98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2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8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51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B1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Current Deal</a:t>
                      </a:r>
                      <a:endParaRPr sz="900" b="1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B1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Buyer Desired Outcome (Ask)</a:t>
                      </a:r>
                      <a:endParaRPr sz="900" b="1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B1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Supplier Desired Outcome (Proposal)</a:t>
                      </a:r>
                      <a:endParaRPr sz="900" b="1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B1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BATNA</a:t>
                      </a:r>
                      <a:endParaRPr sz="900" b="1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B1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WATNA</a:t>
                      </a:r>
                      <a:endParaRPr sz="900" b="1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B1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MLATNA</a:t>
                      </a:r>
                      <a:endParaRPr sz="900" b="1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B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714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Item</a:t>
                      </a:r>
                      <a:endParaRPr sz="100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714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10,000 laptops invoice price $500</a:t>
                      </a:r>
                      <a:endParaRPr sz="100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714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10,000 laptops invoice price $450</a:t>
                      </a:r>
                      <a:endParaRPr sz="100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714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10,000 laptops invoice price $600</a:t>
                      </a:r>
                      <a:endParaRPr sz="100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714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10,000 laptops invoice price $550</a:t>
                      </a:r>
                      <a:endParaRPr sz="100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714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10,000 laptops invoice price $700</a:t>
                      </a:r>
                      <a:endParaRPr sz="100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714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10,000 laptops invoice price $650</a:t>
                      </a:r>
                      <a:endParaRPr sz="100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714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Fixed Discount</a:t>
                      </a:r>
                      <a:endParaRPr sz="100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714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5%</a:t>
                      </a:r>
                      <a:endParaRPr sz="100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714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6%</a:t>
                      </a:r>
                      <a:endParaRPr sz="100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714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4%</a:t>
                      </a:r>
                      <a:endParaRPr sz="100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714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5%</a:t>
                      </a:r>
                      <a:endParaRPr sz="100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4%</a:t>
                      </a:r>
                      <a:endParaRPr sz="100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4%</a:t>
                      </a:r>
                      <a:endParaRPr sz="100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714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Promotional Discount</a:t>
                      </a:r>
                      <a:endParaRPr sz="100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714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4*per year 20% discount</a:t>
                      </a:r>
                      <a:endParaRPr sz="100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714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4*per year 25% discount</a:t>
                      </a:r>
                      <a:endParaRPr sz="100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714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4*per year 15% discount</a:t>
                      </a:r>
                      <a:endParaRPr sz="100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714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4*per year 25% discount</a:t>
                      </a:r>
                      <a:endParaRPr sz="100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714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4*per year 15% discount</a:t>
                      </a:r>
                      <a:endParaRPr sz="100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714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4*per year 20% discount</a:t>
                      </a:r>
                      <a:endParaRPr sz="100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3" name="Google Shape;183;p31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Table Example</a:t>
            </a:r>
            <a:endParaRPr sz="1800" b="1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84" name="Google Shape;184;p31"/>
          <p:cNvCxnSpPr/>
          <p:nvPr/>
        </p:nvCxnSpPr>
        <p:spPr>
          <a:xfrm>
            <a:off x="423307" y="532763"/>
            <a:ext cx="74001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5" name="Google Shape;18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/>
          <p:nvPr/>
        </p:nvSpPr>
        <p:spPr>
          <a:xfrm>
            <a:off x="5037083" y="1078070"/>
            <a:ext cx="2724300" cy="2724300"/>
          </a:xfrm>
          <a:prstGeom prst="ellipse">
            <a:avLst/>
          </a:prstGeom>
          <a:solidFill>
            <a:srgbClr val="B0E7FF"/>
          </a:solidFill>
          <a:ln>
            <a:noFill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1905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1" u="none" strike="noStrike" cap="none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192" name="Google Shape;19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5152" y="1031685"/>
            <a:ext cx="3308725" cy="3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47198" y="70706"/>
            <a:ext cx="1251698" cy="11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8320032" y="1252387"/>
            <a:ext cx="823969" cy="14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73872" y="4518788"/>
            <a:ext cx="1281956" cy="120328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2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500" b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It’s a wrap!</a:t>
            </a:r>
            <a:endParaRPr sz="4500" b="1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500" b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Thank you!</a:t>
            </a:r>
            <a:endParaRPr sz="4500" b="1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42200" y="534250"/>
            <a:ext cx="5154600" cy="17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3000">
                <a:solidFill>
                  <a:srgbClr val="002060"/>
                </a:solidFill>
              </a:rPr>
              <a:t>Let me introduce myself</a:t>
            </a:r>
            <a:endParaRPr sz="3000">
              <a:solidFill>
                <a:srgbClr val="002060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l="20821" r="19890"/>
          <a:stretch/>
        </p:blipFill>
        <p:spPr>
          <a:xfrm>
            <a:off x="1349900" y="1768375"/>
            <a:ext cx="2680152" cy="254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500">
                <a:solidFill>
                  <a:srgbClr val="39B1E6"/>
                </a:solidFill>
              </a:rPr>
              <a:t>BATNA</a:t>
            </a:r>
            <a:r>
              <a:rPr lang="en" sz="2500">
                <a:solidFill>
                  <a:srgbClr val="002060"/>
                </a:solidFill>
              </a:rPr>
              <a:t> may be a central aspect of negotiations but </a:t>
            </a:r>
            <a:r>
              <a:rPr lang="en" sz="2500">
                <a:solidFill>
                  <a:srgbClr val="39B1E6"/>
                </a:solidFill>
              </a:rPr>
              <a:t>MLATNA</a:t>
            </a:r>
            <a:r>
              <a:rPr lang="en" sz="2500">
                <a:solidFill>
                  <a:srgbClr val="002060"/>
                </a:solidFill>
              </a:rPr>
              <a:t> and </a:t>
            </a:r>
            <a:r>
              <a:rPr lang="en" sz="2500">
                <a:solidFill>
                  <a:srgbClr val="39B1E6"/>
                </a:solidFill>
              </a:rPr>
              <a:t>WATNA</a:t>
            </a:r>
            <a:r>
              <a:rPr lang="en" sz="2500">
                <a:solidFill>
                  <a:srgbClr val="002060"/>
                </a:solidFill>
              </a:rPr>
              <a:t> should also be considered to have a good idea of your negotiation position.</a:t>
            </a:r>
            <a:endParaRPr sz="2500">
              <a:solidFill>
                <a:srgbClr val="002060"/>
              </a:solidFill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BATNA Illustration </a:t>
            </a:r>
            <a:endParaRPr sz="1800" b="1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93" name="Google Shape;93;p19"/>
          <p:cNvCxnSpPr/>
          <p:nvPr/>
        </p:nvCxnSpPr>
        <p:spPr>
          <a:xfrm>
            <a:off x="423307" y="532763"/>
            <a:ext cx="74001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275" y="624514"/>
            <a:ext cx="7713442" cy="4338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0" cy="5143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How it operates</a:t>
            </a:r>
            <a:endParaRPr sz="1800" b="1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7" name="Google Shape;107;p21"/>
          <p:cNvCxnSpPr/>
          <p:nvPr/>
        </p:nvCxnSpPr>
        <p:spPr>
          <a:xfrm>
            <a:off x="423307" y="532763"/>
            <a:ext cx="74001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275" y="652289"/>
            <a:ext cx="7713442" cy="4338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BATNA Illustration Example</a:t>
            </a:r>
            <a:endParaRPr sz="1800" b="1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15" name="Google Shape;115;p22"/>
          <p:cNvCxnSpPr/>
          <p:nvPr/>
        </p:nvCxnSpPr>
        <p:spPr>
          <a:xfrm>
            <a:off x="423307" y="532763"/>
            <a:ext cx="74001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275" y="661539"/>
            <a:ext cx="7713442" cy="4338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BATNA Illustration Example</a:t>
            </a:r>
            <a:endParaRPr sz="1800" b="1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23" name="Google Shape;123;p23"/>
          <p:cNvCxnSpPr/>
          <p:nvPr/>
        </p:nvCxnSpPr>
        <p:spPr>
          <a:xfrm>
            <a:off x="423307" y="532763"/>
            <a:ext cx="74001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275" y="652289"/>
            <a:ext cx="7713442" cy="4338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On-screen Show (16:9)</PresentationFormat>
  <Paragraphs>51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IBM Plex Sans</vt:lpstr>
      <vt:lpstr>Calibri</vt:lpstr>
      <vt:lpstr>IBM Plex Sans Light</vt:lpstr>
      <vt:lpstr>Arial</vt:lpstr>
      <vt:lpstr>Poppins</vt:lpstr>
      <vt:lpstr>Bitter SemiBold</vt:lpstr>
      <vt:lpstr>Open Sans</vt:lpstr>
      <vt:lpstr>Verdana</vt:lpstr>
      <vt:lpstr>Simple Light</vt:lpstr>
      <vt:lpstr>BATNA in Negotiations Template</vt:lpstr>
      <vt:lpstr>Let me introduce myself</vt:lpstr>
      <vt:lpstr>BATNA may be a central aspect of negotiations but MLATNA and WATNA should also be considered to have a good idea of your negotiation position.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It’s a wrap!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Karen Bonifacio</cp:lastModifiedBy>
  <cp:revision>1</cp:revision>
  <dcterms:modified xsi:type="dcterms:W3CDTF">2025-09-04T12:32:10Z</dcterms:modified>
</cp:coreProperties>
</file>