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Bitter SemiBold" panose="020B0604020202020204" charset="0"/>
      <p:regular r:id="rId21"/>
      <p:bold r:id="rId22"/>
      <p:italic r:id="rId23"/>
      <p:boldItalic r:id="rId24"/>
    </p:embeddedFont>
    <p:embeddedFont>
      <p:font typeface="IBM Plex Sans" panose="020B0503050203000203" pitchFamily="34" charset="0"/>
      <p:regular r:id="rId25"/>
      <p:bold r:id="rId26"/>
      <p:italic r:id="rId27"/>
      <p:boldItalic r:id="rId28"/>
    </p:embeddedFont>
    <p:embeddedFont>
      <p:font typeface="IBM Plex Sans Light" panose="020B0403050203000203" pitchFamily="34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Poppins" panose="00000500000000000000" pitchFamily="2" charset="0"/>
      <p:regular r:id="rId37"/>
      <p:bold r:id="rId38"/>
      <p:italic r:id="rId39"/>
      <p:boldItalic r:id="rId40"/>
    </p:embeddedFont>
    <p:embeddedFont>
      <p:font typeface="Verdana" panose="020B060403050404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53B0EF-B732-42DF-923A-928D0BD5EEBE}">
  <a:tblStyle styleId="{B153B0EF-B732-42DF-923A-928D0BD5EE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-29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viewProps" Target="viewProp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dfcde711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g2dfcde7119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0" name="Google Shape;60;g2dfcde7119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dfcde71191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dfcde71191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dfcde71191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dfcde71191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720d25362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720d25362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4d63a525adb751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54d63a525adb751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720d25362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720d25362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72929ec3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72929ec32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4d63a525adb751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54d63a525adb751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72929ec32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72929ec32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dfcde71191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2dfcde71191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9" name="Google Shape;189;g2dfcde71191_0_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dfcde7119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g2dfcde7119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72929ec329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272929ec329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20d25362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720d25362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720d25362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720d253624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dfcde7119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dfcde71191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4d63a525adb751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4d63a525adb751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54d63a525adb751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54d63a525adb751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4d63a525adb751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4d63a525adb7512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4" name="Google Shape;54;p14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5" name="Google Shape;55;p14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6" name="Google Shape;56;p1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u7Kv7Y7SgEk?si=RAaNRYW2f6qXLghx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58321" y="4541859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BATNA in Negotiations Template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5D002F-C4B7-D7AE-CD6A-EA968974125C}"/>
              </a:ext>
            </a:extLst>
          </p:cNvPr>
          <p:cNvSpPr txBox="1"/>
          <p:nvPr/>
        </p:nvSpPr>
        <p:spPr>
          <a:xfrm>
            <a:off x="121558" y="4812651"/>
            <a:ext cx="70401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</a:t>
            </a:r>
            <a:r>
              <a:rPr lang="pt-BR" b="1" dirty="0">
                <a:solidFill>
                  <a:srgbClr val="002060"/>
                </a:solidFill>
                <a:latin typeface="IBM Plex Sans" panose="020B0503050203000203" pitchFamily="34" charset="0"/>
              </a:rPr>
              <a:t> 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https://youtu.be/u7Kv7Y7SgEk?si=RAaNRYW2f6qXLghx</a:t>
            </a:r>
            <a:r>
              <a:rPr lang="pt-BR" b="1" dirty="0">
                <a:solidFill>
                  <a:srgbClr val="1EBBF0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rgbClr val="1EBBF0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 Illustration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1" name="Google Shape;131;p24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06014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 Illustration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39" name="Google Shape;139;p25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0" name="Google Shape;14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275" y="565639"/>
            <a:ext cx="7713442" cy="433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Table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47" name="Google Shape;147;p26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15289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6" name="Google Shape;166;p29"/>
          <p:cNvGraphicFramePr/>
          <p:nvPr/>
        </p:nvGraphicFramePr>
        <p:xfrm>
          <a:off x="986350" y="1934138"/>
          <a:ext cx="7407175" cy="1706700"/>
        </p:xfrm>
        <a:graphic>
          <a:graphicData uri="http://schemas.openxmlformats.org/drawingml/2006/table">
            <a:tbl>
              <a:tblPr>
                <a:noFill/>
                <a:tableStyleId>{B153B0EF-B732-42DF-923A-928D0BD5EEBE}</a:tableStyleId>
              </a:tblPr>
              <a:tblGrid>
                <a:gridCol w="230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6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BATNA</a:t>
                      </a:r>
                      <a:endParaRPr sz="15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WATNA</a:t>
                      </a:r>
                      <a:endParaRPr sz="15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MLATNA</a:t>
                      </a:r>
                      <a:endParaRPr sz="15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8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Best option without an agreement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The worst-case scenario if the agreement falls through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Helps you determine the most likely outcome after settlement refusal</a:t>
                      </a:r>
                      <a:endParaRPr sz="1000">
                        <a:solidFill>
                          <a:srgbClr val="00206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7" name="Google Shape;167;p29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BATNA, WATNA, and MLATNA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68" name="Google Shape;168;p29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9" name="Google Shape;16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Table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5" name="Google Shape;175;p30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89314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" name="Google Shape;182;p31"/>
          <p:cNvGraphicFramePr/>
          <p:nvPr/>
        </p:nvGraphicFramePr>
        <p:xfrm>
          <a:off x="608100" y="842513"/>
          <a:ext cx="7927800" cy="3528321"/>
        </p:xfrm>
        <a:graphic>
          <a:graphicData uri="http://schemas.openxmlformats.org/drawingml/2006/table">
            <a:tbl>
              <a:tblPr>
                <a:noFill/>
                <a:tableStyleId>{B153B0EF-B732-42DF-923A-928D0BD5EEBE}</a:tableStyleId>
              </a:tblPr>
              <a:tblGrid>
                <a:gridCol w="98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4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2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3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51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Current Deal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Buyer Desired Outcome (Ask)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Supplier Desired Outcome (Proposal)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BATNA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WATNA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MLATNA</a:t>
                      </a:r>
                      <a:endParaRPr sz="900" b="1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25" marR="91425" marT="91425" marB="91425" anchor="ctr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B1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3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Item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$500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$450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$600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$550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$700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10,000 laptops invoice price $650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7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Fixed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4%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1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Promotional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20%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25%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15%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25%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15%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7142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4*per year 20% discount</a:t>
                      </a:r>
                      <a:endParaRPr sz="100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0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3" name="Google Shape;183;p31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Table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84" name="Google Shape;184;p31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5" name="Google Shape;185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spcFirstLastPara="1" wrap="square" lIns="62200" tIns="31100" rIns="62200" bIns="31100" anchor="ctr" anchorCtr="0">
            <a:noAutofit/>
          </a:bodyPr>
          <a:lstStyle/>
          <a:p>
            <a:pPr marL="1905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1" u="none" strike="noStrike" cap="non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92" name="Google Shape;19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2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5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sz="45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l="20821" r="1989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2500">
                <a:solidFill>
                  <a:srgbClr val="39B1E6"/>
                </a:solidFill>
              </a:rPr>
              <a:t>BATNA</a:t>
            </a:r>
            <a:r>
              <a:rPr lang="en" sz="2500">
                <a:solidFill>
                  <a:srgbClr val="002060"/>
                </a:solidFill>
              </a:rPr>
              <a:t> may be a central aspect of negotiations but </a:t>
            </a:r>
            <a:r>
              <a:rPr lang="en" sz="2500">
                <a:solidFill>
                  <a:srgbClr val="39B1E6"/>
                </a:solidFill>
              </a:rPr>
              <a:t>MLATNA</a:t>
            </a:r>
            <a:r>
              <a:rPr lang="en" sz="2500">
                <a:solidFill>
                  <a:srgbClr val="002060"/>
                </a:solidFill>
              </a:rPr>
              <a:t> and </a:t>
            </a:r>
            <a:r>
              <a:rPr lang="en" sz="2500">
                <a:solidFill>
                  <a:srgbClr val="39B1E6"/>
                </a:solidFill>
              </a:rPr>
              <a:t>WATNA</a:t>
            </a:r>
            <a:r>
              <a:rPr lang="en" sz="2500">
                <a:solidFill>
                  <a:srgbClr val="002060"/>
                </a:solidFill>
              </a:rPr>
              <a:t> should also be considered to have a good idea of your negotiation position.</a:t>
            </a:r>
            <a:endParaRPr sz="2500">
              <a:solidFill>
                <a:srgbClr val="002060"/>
              </a:solidFill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 Illustration 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93" name="Google Shape;93;p19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4" name="Google Shape;9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24514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"/>
            <a:ext cx="9144000" cy="5143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How it operates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7" name="Google Shape;107;p21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52289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 Illustration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15" name="Google Shape;115;p22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61539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/>
        </p:nvSpPr>
        <p:spPr>
          <a:xfrm>
            <a:off x="357079" y="130589"/>
            <a:ext cx="7674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2F2267"/>
                </a:solidFill>
                <a:latin typeface="Verdana"/>
                <a:ea typeface="Verdana"/>
                <a:cs typeface="Verdana"/>
                <a:sym typeface="Verdana"/>
              </a:rPr>
              <a:t>BATNA Illustration Example</a:t>
            </a:r>
            <a:endParaRPr sz="1800" b="1">
              <a:solidFill>
                <a:srgbClr val="2F226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23" name="Google Shape;123;p23"/>
          <p:cNvCxnSpPr/>
          <p:nvPr/>
        </p:nvCxnSpPr>
        <p:spPr>
          <a:xfrm>
            <a:off x="423307" y="532763"/>
            <a:ext cx="7400100" cy="0"/>
          </a:xfrm>
          <a:prstGeom prst="straightConnector1">
            <a:avLst/>
          </a:prstGeom>
          <a:noFill/>
          <a:ln w="25400" cap="flat" cmpd="sng">
            <a:solidFill>
              <a:srgbClr val="01BFF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275" y="652289"/>
            <a:ext cx="7713442" cy="4338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On-screen Show (16:9)</PresentationFormat>
  <Paragraphs>51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IBM Plex Sans</vt:lpstr>
      <vt:lpstr>Calibri</vt:lpstr>
      <vt:lpstr>IBM Plex Sans Light</vt:lpstr>
      <vt:lpstr>Arial</vt:lpstr>
      <vt:lpstr>Poppins</vt:lpstr>
      <vt:lpstr>Bitter SemiBold</vt:lpstr>
      <vt:lpstr>Open Sans</vt:lpstr>
      <vt:lpstr>Verdana</vt:lpstr>
      <vt:lpstr>Simple Light</vt:lpstr>
      <vt:lpstr>BATNA in Negotiations Template</vt:lpstr>
      <vt:lpstr>Let me introduce myself</vt:lpstr>
      <vt:lpstr>BATNA may be a central aspect of negotiations but MLATNA and WATNA should also be considered to have a good idea of your negotiation position.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2025-09-04T12:32:10Z</dcterms:modified>
</cp:coreProperties>
</file>