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60" r:id="rId1"/>
  </p:sldMasterIdLst>
  <p:notesMasterIdLst>
    <p:notesMasterId r:id="rId7"/>
  </p:notesMasterIdLst>
  <p:sldIdLst>
    <p:sldId id="256" r:id="rId2"/>
    <p:sldId id="257" r:id="rId3"/>
    <p:sldId id="258" r:id="rId4"/>
    <p:sldId id="259" r:id="rId5"/>
    <p:sldId id="260" r:id="rId6"/>
  </p:sldIdLst>
  <p:sldSz cx="9144000" cy="5143500" type="screen16x9"/>
  <p:notesSz cx="6858000" cy="9144000"/>
  <p:embeddedFontLst>
    <p:embeddedFont>
      <p:font typeface="Bitter SemiBold" panose="020B0604020202020204" charset="0"/>
      <p:regular r:id="rId8"/>
      <p:bold r:id="rId9"/>
      <p:italic r:id="rId10"/>
      <p:boldItalic r:id="rId11"/>
    </p:embeddedFont>
    <p:embeddedFont>
      <p:font typeface="IBM Plex Sans" panose="020B0503050203000203" pitchFamily="34" charset="0"/>
      <p:regular r:id="rId12"/>
      <p:bold r:id="rId13"/>
    </p:embeddedFont>
    <p:embeddedFont>
      <p:font typeface="Poppins" panose="00000500000000000000" pitchFamily="2" charset="0"/>
      <p:regular r:id="rId14"/>
      <p:bold r:id="rId15"/>
      <p:italic r:id="rId16"/>
      <p:boldItalic r:id="rId17"/>
    </p:embeddedFont>
    <p:embeddedFont>
      <p:font typeface="Roboto" panose="02000000000000000000" pitchFamily="2" charset="0"/>
      <p:regular r:id="rId18"/>
      <p:bold r:id="rId19"/>
      <p:italic r:id="rId20"/>
      <p:boldItalic r:id="rId21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798AB757-C9F0-4343-9366-A7F4734D5B04}">
  <a:tblStyle styleId="{798AB757-C9F0-4343-9366-A7F4734D5B04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3" d="100"/>
          <a:sy n="103" d="100"/>
        </p:scale>
        <p:origin x="874" y="77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1.fntdata"/><Relationship Id="rId13" Type="http://schemas.openxmlformats.org/officeDocument/2006/relationships/font" Target="fonts/font6.fntdata"/><Relationship Id="rId18" Type="http://schemas.openxmlformats.org/officeDocument/2006/relationships/font" Target="fonts/font11.fntdata"/><Relationship Id="rId3" Type="http://schemas.openxmlformats.org/officeDocument/2006/relationships/slide" Target="slides/slide2.xml"/><Relationship Id="rId21" Type="http://schemas.openxmlformats.org/officeDocument/2006/relationships/font" Target="fonts/font14.fntdata"/><Relationship Id="rId7" Type="http://schemas.openxmlformats.org/officeDocument/2006/relationships/notesMaster" Target="notesMasters/notesMaster1.xml"/><Relationship Id="rId12" Type="http://schemas.openxmlformats.org/officeDocument/2006/relationships/font" Target="fonts/font5.fntdata"/><Relationship Id="rId17" Type="http://schemas.openxmlformats.org/officeDocument/2006/relationships/font" Target="fonts/font10.fntdata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font" Target="fonts/font9.fntdata"/><Relationship Id="rId20" Type="http://schemas.openxmlformats.org/officeDocument/2006/relationships/font" Target="fonts/font13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4.fntdata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font" Target="fonts/font8.fntdata"/><Relationship Id="rId23" Type="http://schemas.openxmlformats.org/officeDocument/2006/relationships/viewProps" Target="viewProps.xml"/><Relationship Id="rId10" Type="http://schemas.openxmlformats.org/officeDocument/2006/relationships/font" Target="fonts/font3.fntdata"/><Relationship Id="rId19" Type="http://schemas.openxmlformats.org/officeDocument/2006/relationships/font" Target="fonts/font12.fntdata"/><Relationship Id="rId4" Type="http://schemas.openxmlformats.org/officeDocument/2006/relationships/slide" Target="slides/slide3.xml"/><Relationship Id="rId9" Type="http://schemas.openxmlformats.org/officeDocument/2006/relationships/font" Target="fonts/font2.fntdata"/><Relationship Id="rId14" Type="http://schemas.openxmlformats.org/officeDocument/2006/relationships/font" Target="fonts/font7.fntdata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g28709e4199f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57;g28709e4199f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g287f76ad8ef_3_4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2" name="Google Shape;62;g287f76ad8ef_3_4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g288608eb274_4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9" name="Google Shape;99;g288608eb274_4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g288608eb274_12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5" name="Google Shape;105;g288608eb274_12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g287f76ad8ef_0_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1" name="Google Shape;111;g287f76ad8ef_0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>
  <p:cSld name="1_Title and Content">
    <p:bg>
      <p:bgPr>
        <a:solidFill>
          <a:srgbClr val="01BFF0"/>
        </a:solidFill>
        <a:effectLst/>
      </p:bgPr>
    </p:bg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3"/>
          <p:cNvSpPr txBox="1">
            <a:spLocks noGrp="1"/>
          </p:cNvSpPr>
          <p:nvPr>
            <p:ph type="title"/>
          </p:nvPr>
        </p:nvSpPr>
        <p:spPr>
          <a:xfrm>
            <a:off x="402772" y="1164772"/>
            <a:ext cx="4582800" cy="281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3600" b="1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defRPr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grpSp>
        <p:nvGrpSpPr>
          <p:cNvPr id="52" name="Google Shape;52;p13"/>
          <p:cNvGrpSpPr/>
          <p:nvPr/>
        </p:nvGrpSpPr>
        <p:grpSpPr>
          <a:xfrm>
            <a:off x="5256111" y="1604076"/>
            <a:ext cx="3656795" cy="3308726"/>
            <a:chOff x="6150511" y="2138768"/>
            <a:chExt cx="4875727" cy="4411635"/>
          </a:xfrm>
        </p:grpSpPr>
        <p:sp>
          <p:nvSpPr>
            <p:cNvPr id="53" name="Google Shape;53;p13"/>
            <p:cNvSpPr/>
            <p:nvPr/>
          </p:nvSpPr>
          <p:spPr>
            <a:xfrm>
              <a:off x="6150511" y="2200614"/>
              <a:ext cx="3632400" cy="3632400"/>
            </a:xfrm>
            <a:prstGeom prst="ellipse">
              <a:avLst/>
            </a:prstGeom>
            <a:solidFill>
              <a:srgbClr val="B0E7FF"/>
            </a:solidFill>
            <a:ln>
              <a:noFill/>
            </a:ln>
          </p:spPr>
          <p:txBody>
            <a:bodyPr spcFirstLastPara="1" wrap="square" lIns="62200" tIns="31100" rIns="62200" bIns="31100" anchor="ctr" anchorCtr="0">
              <a:noAutofit/>
            </a:bodyPr>
            <a:lstStyle/>
            <a:p>
              <a:pPr marL="190500" marR="0" lvl="0" indent="-11430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Calibri"/>
                <a:buNone/>
              </a:pPr>
              <a:endParaRPr sz="1200" b="1" i="1" u="none" strike="noStrike" cap="none">
                <a:solidFill>
                  <a:srgbClr val="000000"/>
                </a:solidFill>
                <a:latin typeface="Bitter SemiBold"/>
                <a:ea typeface="Bitter SemiBold"/>
                <a:cs typeface="Bitter SemiBold"/>
                <a:sym typeface="Bitter SemiBold"/>
              </a:endParaRPr>
            </a:p>
          </p:txBody>
        </p:sp>
        <p:pic>
          <p:nvPicPr>
            <p:cNvPr id="54" name="Google Shape;54;p13"/>
            <p:cNvPicPr preferRelativeResize="0"/>
            <p:nvPr/>
          </p:nvPicPr>
          <p:blipFill rotWithShape="1">
            <a:blip r:embed="rId2">
              <a:alphaModFix/>
            </a:blip>
            <a:srcRect/>
            <a:stretch/>
          </p:blipFill>
          <p:spPr>
            <a:xfrm>
              <a:off x="6614603" y="2138768"/>
              <a:ext cx="4411635" cy="4411635"/>
            </a:xfrm>
            <a:prstGeom prst="rect">
              <a:avLst/>
            </a:prstGeom>
            <a:noFill/>
            <a:ln>
              <a:noFill/>
            </a:ln>
          </p:spPr>
        </p:pic>
      </p:grp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>
          <p15:clr>
            <a:srgbClr val="FBAE40"/>
          </p15:clr>
        </p15:guide>
        <p15:guide id="2" pos="2880">
          <p15:clr>
            <a:srgbClr val="FBAE40"/>
          </p15:clr>
        </p15:guide>
        <p15:guide id="3" pos="107">
          <p15:clr>
            <a:srgbClr val="FBAE40"/>
          </p15:clr>
        </p15:guide>
        <p15:guide id="4" pos="5635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youtu.be/Tj23fJhwaeE?si=G68IXhd4yqQMU-pm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procurementtactics.com/cost-price-breakdown-template/#video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4"/>
          <p:cNvSpPr txBox="1">
            <a:spLocks noGrp="1"/>
          </p:cNvSpPr>
          <p:nvPr>
            <p:ph type="title"/>
          </p:nvPr>
        </p:nvSpPr>
        <p:spPr>
          <a:xfrm>
            <a:off x="402772" y="1164772"/>
            <a:ext cx="4582800" cy="281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nl" sz="4800"/>
              <a:t>Cost Price Breakdown </a:t>
            </a:r>
            <a:br>
              <a:rPr lang="nl" sz="4800"/>
            </a:br>
            <a:r>
              <a:rPr lang="nl" sz="4800"/>
              <a:t>Template</a:t>
            </a:r>
            <a:endParaRPr sz="480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1D3A9B5-570E-100C-C85D-40333441FBEF}"/>
              </a:ext>
            </a:extLst>
          </p:cNvPr>
          <p:cNvSpPr txBox="1"/>
          <p:nvPr/>
        </p:nvSpPr>
        <p:spPr>
          <a:xfrm>
            <a:off x="81775" y="4752942"/>
            <a:ext cx="6727903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1400" b="1" i="0" u="none" strike="noStrike" dirty="0">
                <a:solidFill>
                  <a:srgbClr val="002060"/>
                </a:solidFill>
                <a:effectLst/>
                <a:latin typeface="IBM Plex Sans" panose="020B0503050203000203" pitchFamily="34" charset="0"/>
              </a:rPr>
              <a:t>Video Tutorial Link: </a:t>
            </a:r>
            <a:r>
              <a:rPr lang="pt-BR" b="1" u="sng" dirty="0">
                <a:solidFill>
                  <a:schemeClr val="bg1"/>
                </a:solidFill>
                <a:latin typeface="IBM Plex Sans" panose="020B0503050203000203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https://youtu.be/Tj23fJhwaeE?si=G68IXhd4yqQMU-pm</a:t>
            </a:r>
            <a:r>
              <a:rPr lang="pt-BR" b="1" u="sng" dirty="0">
                <a:solidFill>
                  <a:schemeClr val="bg1"/>
                </a:solidFill>
                <a:latin typeface="IBM Plex Sans" panose="020B0503050203000203" pitchFamily="34" charset="0"/>
              </a:rPr>
              <a:t> </a:t>
            </a:r>
            <a:endParaRPr lang="pt-BR" b="0" dirty="0">
              <a:solidFill>
                <a:schemeClr val="bg1"/>
              </a:solidFill>
              <a:effectLst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15"/>
          <p:cNvSpPr/>
          <p:nvPr/>
        </p:nvSpPr>
        <p:spPr>
          <a:xfrm>
            <a:off x="10350" y="-10350"/>
            <a:ext cx="9144000" cy="5143500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rgbClr val="FFFF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Roboto"/>
              <a:ea typeface="Roboto"/>
              <a:cs typeface="Roboto"/>
              <a:sym typeface="Roboto"/>
            </a:endParaRPr>
          </a:p>
        </p:txBody>
      </p:sp>
      <p:pic>
        <p:nvPicPr>
          <p:cNvPr id="65" name="Google Shape;65;p1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082692" y="4487388"/>
            <a:ext cx="838863" cy="336868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66" name="Google Shape;66;p15"/>
          <p:cNvGrpSpPr/>
          <p:nvPr/>
        </p:nvGrpSpPr>
        <p:grpSpPr>
          <a:xfrm>
            <a:off x="424934" y="3369978"/>
            <a:ext cx="2652383" cy="572424"/>
            <a:chOff x="6401864" y="2276325"/>
            <a:chExt cx="2557500" cy="552000"/>
          </a:xfrm>
        </p:grpSpPr>
        <p:sp>
          <p:nvSpPr>
            <p:cNvPr id="67" name="Google Shape;67;p15"/>
            <p:cNvSpPr/>
            <p:nvPr/>
          </p:nvSpPr>
          <p:spPr>
            <a:xfrm>
              <a:off x="6401864" y="2276325"/>
              <a:ext cx="2557500" cy="552000"/>
            </a:xfrm>
            <a:prstGeom prst="roundRect">
              <a:avLst>
                <a:gd name="adj" fmla="val 16667"/>
              </a:avLst>
            </a:prstGeom>
            <a:solidFill>
              <a:srgbClr val="01BFF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8" name="Google Shape;68;p15"/>
            <p:cNvSpPr txBox="1"/>
            <p:nvPr/>
          </p:nvSpPr>
          <p:spPr>
            <a:xfrm>
              <a:off x="6578564" y="2402313"/>
              <a:ext cx="2204100" cy="2895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68575" tIns="34275" rIns="68575" bIns="34275" anchor="t" anchorCtr="0">
              <a:sp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nl" sz="1500" b="1">
                  <a:solidFill>
                    <a:srgbClr val="FFFFFF"/>
                  </a:solidFill>
                  <a:latin typeface="Poppins"/>
                  <a:ea typeface="Poppins"/>
                  <a:cs typeface="Poppins"/>
                  <a:sym typeface="Poppins"/>
                </a:rPr>
                <a:t>Analyze Cost-Drivers</a:t>
              </a:r>
              <a:endParaRPr sz="150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endParaRPr>
            </a:p>
          </p:txBody>
        </p:sp>
      </p:grpSp>
      <p:sp>
        <p:nvSpPr>
          <p:cNvPr id="69" name="Google Shape;69;p15"/>
          <p:cNvSpPr/>
          <p:nvPr/>
        </p:nvSpPr>
        <p:spPr>
          <a:xfrm>
            <a:off x="3477610" y="1514749"/>
            <a:ext cx="2341500" cy="2341500"/>
          </a:xfrm>
          <a:prstGeom prst="ellipse">
            <a:avLst/>
          </a:prstGeom>
          <a:solidFill>
            <a:srgbClr val="FFFFFF"/>
          </a:solidFill>
          <a:ln w="114300" cap="flat" cmpd="sng">
            <a:solidFill>
              <a:srgbClr val="00206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0" name="Google Shape;70;p15"/>
          <p:cNvSpPr/>
          <p:nvPr/>
        </p:nvSpPr>
        <p:spPr>
          <a:xfrm>
            <a:off x="3469095" y="3085578"/>
            <a:ext cx="326700" cy="326700"/>
          </a:xfrm>
          <a:prstGeom prst="ellipse">
            <a:avLst/>
          </a:prstGeom>
          <a:solidFill>
            <a:srgbClr val="01BFF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71" name="Google Shape;71;p15"/>
          <p:cNvCxnSpPr>
            <a:endCxn id="68" idx="3"/>
          </p:cNvCxnSpPr>
          <p:nvPr/>
        </p:nvCxnSpPr>
        <p:spPr>
          <a:xfrm flipH="1">
            <a:off x="2894061" y="3274533"/>
            <a:ext cx="850800" cy="376200"/>
          </a:xfrm>
          <a:prstGeom prst="straightConnector1">
            <a:avLst/>
          </a:prstGeom>
          <a:noFill/>
          <a:ln w="38100" cap="flat" cmpd="sng">
            <a:solidFill>
              <a:srgbClr val="01BFF0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72" name="Google Shape;72;p15"/>
          <p:cNvSpPr/>
          <p:nvPr/>
        </p:nvSpPr>
        <p:spPr>
          <a:xfrm>
            <a:off x="3321227" y="2281305"/>
            <a:ext cx="326700" cy="326700"/>
          </a:xfrm>
          <a:prstGeom prst="ellipse">
            <a:avLst/>
          </a:prstGeom>
          <a:solidFill>
            <a:srgbClr val="01BFF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73" name="Google Shape;73;p15"/>
          <p:cNvCxnSpPr/>
          <p:nvPr/>
        </p:nvCxnSpPr>
        <p:spPr>
          <a:xfrm flipH="1">
            <a:off x="2630909" y="2452972"/>
            <a:ext cx="838200" cy="14700"/>
          </a:xfrm>
          <a:prstGeom prst="straightConnector1">
            <a:avLst/>
          </a:prstGeom>
          <a:noFill/>
          <a:ln w="38100" cap="flat" cmpd="sng">
            <a:solidFill>
              <a:srgbClr val="01BFF0"/>
            </a:solidFill>
            <a:prstDash val="solid"/>
            <a:round/>
            <a:headEnd type="none" w="med" len="med"/>
            <a:tailEnd type="none" w="med" len="med"/>
          </a:ln>
        </p:spPr>
      </p:cxnSp>
      <p:grpSp>
        <p:nvGrpSpPr>
          <p:cNvPr id="74" name="Google Shape;74;p15"/>
          <p:cNvGrpSpPr/>
          <p:nvPr/>
        </p:nvGrpSpPr>
        <p:grpSpPr>
          <a:xfrm>
            <a:off x="662781" y="756011"/>
            <a:ext cx="2652128" cy="625094"/>
            <a:chOff x="6225175" y="2404125"/>
            <a:chExt cx="2557500" cy="968388"/>
          </a:xfrm>
        </p:grpSpPr>
        <p:sp>
          <p:nvSpPr>
            <p:cNvPr id="75" name="Google Shape;75;p15"/>
            <p:cNvSpPr/>
            <p:nvPr/>
          </p:nvSpPr>
          <p:spPr>
            <a:xfrm>
              <a:off x="6225175" y="2404125"/>
              <a:ext cx="2557500" cy="822600"/>
            </a:xfrm>
            <a:prstGeom prst="roundRect">
              <a:avLst>
                <a:gd name="adj" fmla="val 16667"/>
              </a:avLst>
            </a:prstGeom>
            <a:solidFill>
              <a:srgbClr val="01BFF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6" name="Google Shape;76;p15"/>
            <p:cNvSpPr txBox="1"/>
            <p:nvPr/>
          </p:nvSpPr>
          <p:spPr>
            <a:xfrm>
              <a:off x="6401875" y="2549913"/>
              <a:ext cx="2204100" cy="8226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68575" tIns="34275" rIns="68575" bIns="34275" anchor="t" anchorCtr="0">
              <a:sp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nl" sz="1500" b="1">
                  <a:solidFill>
                    <a:srgbClr val="FFFFFF"/>
                  </a:solidFill>
                  <a:latin typeface="Poppins"/>
                  <a:ea typeface="Poppins"/>
                  <a:cs typeface="Poppins"/>
                  <a:sym typeface="Poppins"/>
                </a:rPr>
                <a:t>Identify the Scope</a:t>
              </a:r>
              <a:endParaRPr sz="1500" b="1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endParaRPr>
            </a:p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500" b="1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endParaRPr>
            </a:p>
          </p:txBody>
        </p:sp>
      </p:grpSp>
      <p:sp>
        <p:nvSpPr>
          <p:cNvPr id="77" name="Google Shape;77;p15"/>
          <p:cNvSpPr/>
          <p:nvPr/>
        </p:nvSpPr>
        <p:spPr>
          <a:xfrm>
            <a:off x="3918683" y="1477099"/>
            <a:ext cx="326700" cy="326700"/>
          </a:xfrm>
          <a:prstGeom prst="ellipse">
            <a:avLst/>
          </a:prstGeom>
          <a:solidFill>
            <a:srgbClr val="01BFF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78" name="Google Shape;78;p15"/>
          <p:cNvCxnSpPr>
            <a:stCxn id="77" idx="6"/>
            <a:endCxn id="76" idx="3"/>
          </p:cNvCxnSpPr>
          <p:nvPr/>
        </p:nvCxnSpPr>
        <p:spPr>
          <a:xfrm rot="10800000">
            <a:off x="3131783" y="1115749"/>
            <a:ext cx="1113600" cy="524700"/>
          </a:xfrm>
          <a:prstGeom prst="straightConnector1">
            <a:avLst/>
          </a:prstGeom>
          <a:noFill/>
          <a:ln w="38100" cap="flat" cmpd="sng">
            <a:solidFill>
              <a:srgbClr val="01BFF0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79" name="Google Shape;79;p15"/>
          <p:cNvSpPr txBox="1"/>
          <p:nvPr/>
        </p:nvSpPr>
        <p:spPr>
          <a:xfrm>
            <a:off x="3647944" y="1995249"/>
            <a:ext cx="2000700" cy="173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sp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nl" sz="2400" b="1">
                <a:solidFill>
                  <a:srgbClr val="002060"/>
                </a:solidFill>
                <a:latin typeface="Poppins"/>
                <a:ea typeface="Poppins"/>
                <a:cs typeface="Poppins"/>
                <a:sym typeface="Poppins"/>
              </a:rPr>
              <a:t>Creating a cost-price breakdown model</a:t>
            </a:r>
            <a:endParaRPr sz="2400" b="1">
              <a:solidFill>
                <a:srgbClr val="002060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2400" b="1">
              <a:solidFill>
                <a:srgbClr val="002060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80" name="Google Shape;80;p15"/>
          <p:cNvSpPr/>
          <p:nvPr/>
        </p:nvSpPr>
        <p:spPr>
          <a:xfrm flipH="1">
            <a:off x="5492304" y="3085578"/>
            <a:ext cx="326700" cy="326700"/>
          </a:xfrm>
          <a:prstGeom prst="ellipse">
            <a:avLst/>
          </a:prstGeom>
          <a:solidFill>
            <a:srgbClr val="01BFF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81" name="Google Shape;81;p15"/>
          <p:cNvCxnSpPr/>
          <p:nvPr/>
        </p:nvCxnSpPr>
        <p:spPr>
          <a:xfrm>
            <a:off x="5648667" y="3290138"/>
            <a:ext cx="828900" cy="450000"/>
          </a:xfrm>
          <a:prstGeom prst="straightConnector1">
            <a:avLst/>
          </a:prstGeom>
          <a:noFill/>
          <a:ln w="38100" cap="flat" cmpd="sng">
            <a:solidFill>
              <a:srgbClr val="01BFF0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82" name="Google Shape;82;p15"/>
          <p:cNvSpPr/>
          <p:nvPr/>
        </p:nvSpPr>
        <p:spPr>
          <a:xfrm flipH="1">
            <a:off x="5639913" y="2269704"/>
            <a:ext cx="326700" cy="326700"/>
          </a:xfrm>
          <a:prstGeom prst="ellipse">
            <a:avLst/>
          </a:prstGeom>
          <a:solidFill>
            <a:srgbClr val="01BFF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83" name="Google Shape;83;p15"/>
          <p:cNvCxnSpPr/>
          <p:nvPr/>
        </p:nvCxnSpPr>
        <p:spPr>
          <a:xfrm>
            <a:off x="5897752" y="2437339"/>
            <a:ext cx="838200" cy="14700"/>
          </a:xfrm>
          <a:prstGeom prst="straightConnector1">
            <a:avLst/>
          </a:prstGeom>
          <a:noFill/>
          <a:ln w="38100" cap="flat" cmpd="sng">
            <a:solidFill>
              <a:srgbClr val="01BFF0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84" name="Google Shape;84;p15"/>
          <p:cNvSpPr/>
          <p:nvPr/>
        </p:nvSpPr>
        <p:spPr>
          <a:xfrm flipH="1">
            <a:off x="5073606" y="1477099"/>
            <a:ext cx="326700" cy="326700"/>
          </a:xfrm>
          <a:prstGeom prst="ellipse">
            <a:avLst/>
          </a:prstGeom>
          <a:solidFill>
            <a:srgbClr val="01BFF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85" name="Google Shape;85;p15"/>
          <p:cNvCxnSpPr>
            <a:endCxn id="86" idx="1"/>
          </p:cNvCxnSpPr>
          <p:nvPr/>
        </p:nvCxnSpPr>
        <p:spPr>
          <a:xfrm rot="10800000" flipH="1">
            <a:off x="5240405" y="1251740"/>
            <a:ext cx="994500" cy="398700"/>
          </a:xfrm>
          <a:prstGeom prst="straightConnector1">
            <a:avLst/>
          </a:prstGeom>
          <a:noFill/>
          <a:ln w="38100" cap="flat" cmpd="sng">
            <a:solidFill>
              <a:srgbClr val="01BFF0"/>
            </a:solidFill>
            <a:prstDash val="solid"/>
            <a:round/>
            <a:headEnd type="none" w="med" len="med"/>
            <a:tailEnd type="none" w="med" len="med"/>
          </a:ln>
        </p:spPr>
      </p:cxnSp>
      <p:grpSp>
        <p:nvGrpSpPr>
          <p:cNvPr id="87" name="Google Shape;87;p15"/>
          <p:cNvGrpSpPr/>
          <p:nvPr/>
        </p:nvGrpSpPr>
        <p:grpSpPr>
          <a:xfrm>
            <a:off x="6378562" y="3476416"/>
            <a:ext cx="1911220" cy="952308"/>
            <a:chOff x="6323518" y="2113800"/>
            <a:chExt cx="2557500" cy="731700"/>
          </a:xfrm>
        </p:grpSpPr>
        <p:sp>
          <p:nvSpPr>
            <p:cNvPr id="88" name="Google Shape;88;p15"/>
            <p:cNvSpPr/>
            <p:nvPr/>
          </p:nvSpPr>
          <p:spPr>
            <a:xfrm>
              <a:off x="6323518" y="2113800"/>
              <a:ext cx="2557500" cy="731700"/>
            </a:xfrm>
            <a:prstGeom prst="roundRect">
              <a:avLst>
                <a:gd name="adj" fmla="val 16667"/>
              </a:avLst>
            </a:prstGeom>
            <a:solidFill>
              <a:srgbClr val="01BFF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9" name="Google Shape;89;p15"/>
            <p:cNvSpPr txBox="1"/>
            <p:nvPr/>
          </p:nvSpPr>
          <p:spPr>
            <a:xfrm>
              <a:off x="6500227" y="2214150"/>
              <a:ext cx="2204100" cy="5853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68575" tIns="34275" rIns="68575" bIns="34275" anchor="t" anchorCtr="0">
              <a:sp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nl" sz="1500" b="1">
                  <a:solidFill>
                    <a:srgbClr val="FFFFFF"/>
                  </a:solidFill>
                  <a:latin typeface="Poppins"/>
                  <a:ea typeface="Poppins"/>
                  <a:cs typeface="Poppins"/>
                  <a:sym typeface="Poppins"/>
                </a:rPr>
                <a:t>Weight and Quantify cost- drivers</a:t>
              </a:r>
              <a:endParaRPr sz="150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endParaRPr>
            </a:p>
          </p:txBody>
        </p:sp>
      </p:grpSp>
      <p:sp>
        <p:nvSpPr>
          <p:cNvPr id="90" name="Google Shape;90;p15"/>
          <p:cNvSpPr/>
          <p:nvPr/>
        </p:nvSpPr>
        <p:spPr>
          <a:xfrm>
            <a:off x="322000" y="2033772"/>
            <a:ext cx="2652300" cy="567900"/>
          </a:xfrm>
          <a:prstGeom prst="roundRect">
            <a:avLst>
              <a:gd name="adj" fmla="val 16667"/>
            </a:avLst>
          </a:prstGeom>
          <a:solidFill>
            <a:srgbClr val="01BFF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1" name="Google Shape;91;p15"/>
          <p:cNvSpPr txBox="1"/>
          <p:nvPr/>
        </p:nvSpPr>
        <p:spPr>
          <a:xfrm>
            <a:off x="500679" y="2169320"/>
            <a:ext cx="2285700" cy="3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1500" b="1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Gather Data</a:t>
            </a:r>
            <a:endParaRPr sz="1500" b="1">
              <a:solidFill>
                <a:srgbClr val="FFFFFF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grpSp>
        <p:nvGrpSpPr>
          <p:cNvPr id="92" name="Google Shape;92;p15"/>
          <p:cNvGrpSpPr/>
          <p:nvPr/>
        </p:nvGrpSpPr>
        <p:grpSpPr>
          <a:xfrm>
            <a:off x="6322263" y="2194757"/>
            <a:ext cx="2652127" cy="669866"/>
            <a:chOff x="6377575" y="2404125"/>
            <a:chExt cx="2557500" cy="935567"/>
          </a:xfrm>
        </p:grpSpPr>
        <p:sp>
          <p:nvSpPr>
            <p:cNvPr id="93" name="Google Shape;93;p15"/>
            <p:cNvSpPr/>
            <p:nvPr/>
          </p:nvSpPr>
          <p:spPr>
            <a:xfrm>
              <a:off x="6377575" y="2404125"/>
              <a:ext cx="2557500" cy="822600"/>
            </a:xfrm>
            <a:prstGeom prst="roundRect">
              <a:avLst>
                <a:gd name="adj" fmla="val 16667"/>
              </a:avLst>
            </a:prstGeom>
            <a:solidFill>
              <a:srgbClr val="01BFF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4" name="Google Shape;94;p15"/>
            <p:cNvSpPr txBox="1"/>
            <p:nvPr/>
          </p:nvSpPr>
          <p:spPr>
            <a:xfrm>
              <a:off x="6554275" y="2598091"/>
              <a:ext cx="2204100" cy="7416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68575" tIns="34275" rIns="68575" bIns="34275" anchor="t" anchorCtr="0">
              <a:sp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nl" sz="1500" b="1">
                  <a:solidFill>
                    <a:srgbClr val="FFFFFF"/>
                  </a:solidFill>
                  <a:latin typeface="Poppins"/>
                  <a:ea typeface="Poppins"/>
                  <a:cs typeface="Poppins"/>
                  <a:sym typeface="Poppins"/>
                </a:rPr>
                <a:t>Create the Model</a:t>
              </a:r>
              <a:endParaRPr sz="1500" b="1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endParaRPr>
            </a:p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500" b="1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endParaRPr>
            </a:p>
          </p:txBody>
        </p:sp>
      </p:grpSp>
      <p:grpSp>
        <p:nvGrpSpPr>
          <p:cNvPr id="95" name="Google Shape;95;p15"/>
          <p:cNvGrpSpPr/>
          <p:nvPr/>
        </p:nvGrpSpPr>
        <p:grpSpPr>
          <a:xfrm>
            <a:off x="6096672" y="835034"/>
            <a:ext cx="2000732" cy="853036"/>
            <a:chOff x="6225175" y="2404125"/>
            <a:chExt cx="2557500" cy="822600"/>
          </a:xfrm>
        </p:grpSpPr>
        <p:sp>
          <p:nvSpPr>
            <p:cNvPr id="96" name="Google Shape;96;p15"/>
            <p:cNvSpPr/>
            <p:nvPr/>
          </p:nvSpPr>
          <p:spPr>
            <a:xfrm>
              <a:off x="6225175" y="2404125"/>
              <a:ext cx="2557500" cy="822600"/>
            </a:xfrm>
            <a:prstGeom prst="roundRect">
              <a:avLst>
                <a:gd name="adj" fmla="val 16667"/>
              </a:avLst>
            </a:prstGeom>
            <a:solidFill>
              <a:srgbClr val="01BFF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6" name="Google Shape;86;p15"/>
            <p:cNvSpPr txBox="1"/>
            <p:nvPr/>
          </p:nvSpPr>
          <p:spPr>
            <a:xfrm>
              <a:off x="6401875" y="2549913"/>
              <a:ext cx="2204100" cy="5121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68575" tIns="34275" rIns="68575" bIns="34275" anchor="t" anchorCtr="0">
              <a:sp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nl" sz="1500" b="1">
                  <a:solidFill>
                    <a:srgbClr val="FFFFFF"/>
                  </a:solidFill>
                  <a:latin typeface="Poppins"/>
                  <a:ea typeface="Poppins"/>
                  <a:cs typeface="Poppins"/>
                  <a:sym typeface="Poppins"/>
                </a:rPr>
                <a:t>Compare the estimated cost</a:t>
              </a:r>
              <a:endParaRPr sz="150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endParaRPr>
            </a:p>
          </p:txBody>
        </p:sp>
      </p:grp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1" name="Google Shape;101;p16"/>
          <p:cNvGraphicFramePr/>
          <p:nvPr/>
        </p:nvGraphicFramePr>
        <p:xfrm>
          <a:off x="84469" y="7127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{798AB757-C9F0-4343-9366-A7F4734D5B04}</a:tableStyleId>
              </a:tblPr>
              <a:tblGrid>
                <a:gridCol w="20588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588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588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588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736025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l" sz="1350" b="1">
                          <a:solidFill>
                            <a:srgbClr val="FFFFFF"/>
                          </a:solidFill>
                          <a:highlight>
                            <a:srgbClr val="01BFF0"/>
                          </a:highlight>
                        </a:rPr>
                        <a:t>Raw Materials</a:t>
                      </a:r>
                      <a:endParaRPr/>
                    </a:p>
                  </a:txBody>
                  <a:tcPr marL="91425" marR="91425" marT="91425" marB="91425">
                    <a:lnL w="38100" cap="flat" cmpd="sng">
                      <a:solidFill>
                        <a:srgbClr val="01BFF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rgbClr val="01BFF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01BFF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01BFF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1BFF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l" sz="1350" b="1">
                          <a:solidFill>
                            <a:srgbClr val="FFFFFF"/>
                          </a:solidFill>
                          <a:highlight>
                            <a:srgbClr val="01BFF0"/>
                          </a:highlight>
                        </a:rPr>
                        <a:t>% Share of total cost price</a:t>
                      </a:r>
                      <a:endParaRPr/>
                    </a:p>
                  </a:txBody>
                  <a:tcPr marL="91425" marR="91425" marT="91425" marB="91425">
                    <a:lnL w="38100" cap="flat" cmpd="sng">
                      <a:solidFill>
                        <a:srgbClr val="01BFF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rgbClr val="01BFF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01BFF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01BFF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1BFF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l" sz="1350" b="1">
                          <a:solidFill>
                            <a:srgbClr val="FFFFFF"/>
                          </a:solidFill>
                          <a:highlight>
                            <a:srgbClr val="01BFF0"/>
                          </a:highlight>
                        </a:rPr>
                        <a:t>Development in % vs last year</a:t>
                      </a:r>
                      <a:endParaRPr/>
                    </a:p>
                  </a:txBody>
                  <a:tcPr marL="91425" marR="91425" marT="91425" marB="91425">
                    <a:lnL w="38100" cap="flat" cmpd="sng">
                      <a:solidFill>
                        <a:srgbClr val="01BFF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rgbClr val="01BFF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01BFF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01BFF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1BFF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l" sz="1350" b="1">
                          <a:solidFill>
                            <a:srgbClr val="FFFFFF"/>
                          </a:solidFill>
                          <a:highlight>
                            <a:srgbClr val="01BFF0"/>
                          </a:highlight>
                        </a:rPr>
                        <a:t>% Impact on cost price</a:t>
                      </a:r>
                      <a:endParaRPr/>
                    </a:p>
                  </a:txBody>
                  <a:tcPr marL="91425" marR="91425" marT="91425" marB="91425">
                    <a:lnL w="38100" cap="flat" cmpd="sng">
                      <a:solidFill>
                        <a:srgbClr val="01BFF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rgbClr val="01BFF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01BFF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01BFF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1BF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90675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l" b="1"/>
                        <a:t>Carbonated Water</a:t>
                      </a:r>
                      <a:endParaRPr b="1"/>
                    </a:p>
                  </a:txBody>
                  <a:tcPr marL="91425" marR="91425" marT="91425" marB="91425">
                    <a:lnL w="38100" cap="flat" cmpd="sng">
                      <a:solidFill>
                        <a:srgbClr val="01BFF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rgbClr val="01BFF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01BFF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01BFF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l"/>
                        <a:t>15 %</a:t>
                      </a:r>
                      <a:endParaRPr/>
                    </a:p>
                  </a:txBody>
                  <a:tcPr marL="91425" marR="91425" marT="91425" marB="91425">
                    <a:lnL w="38100" cap="flat" cmpd="sng">
                      <a:solidFill>
                        <a:srgbClr val="01BFF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rgbClr val="01BFF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01BFF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01BFF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l"/>
                        <a:t>0.5%</a:t>
                      </a:r>
                      <a:endParaRPr/>
                    </a:p>
                  </a:txBody>
                  <a:tcPr marL="28575" marR="28575" marT="91425" marB="91425" anchor="ctr">
                    <a:lnL w="38100" cap="flat" cmpd="sng">
                      <a:solidFill>
                        <a:srgbClr val="01BFF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rgbClr val="01BFF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01BFF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01BFF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l"/>
                        <a:t>0.075%</a:t>
                      </a:r>
                      <a:endParaRPr/>
                    </a:p>
                  </a:txBody>
                  <a:tcPr marL="28575" marR="28575" marT="91425" marB="91425" anchor="ctr">
                    <a:lnL w="38100" cap="flat" cmpd="sng">
                      <a:solidFill>
                        <a:srgbClr val="01BFF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rgbClr val="01BFF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01BFF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01BFF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7185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l" b="1"/>
                        <a:t>Sugar</a:t>
                      </a:r>
                      <a:endParaRPr b="1"/>
                    </a:p>
                  </a:txBody>
                  <a:tcPr marL="91425" marR="91425" marT="91425" marB="91425">
                    <a:lnL w="38100" cap="flat" cmpd="sng">
                      <a:solidFill>
                        <a:srgbClr val="01BFF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rgbClr val="01BFF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01BFF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01BFF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l"/>
                        <a:t>25 %</a:t>
                      </a:r>
                      <a:endParaRPr/>
                    </a:p>
                  </a:txBody>
                  <a:tcPr marL="91425" marR="91425" marT="91425" marB="91425">
                    <a:lnL w="38100" cap="flat" cmpd="sng">
                      <a:solidFill>
                        <a:srgbClr val="01BFF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rgbClr val="01BFF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01BFF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01BFF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l"/>
                        <a:t>2.5%</a:t>
                      </a:r>
                      <a:endParaRPr/>
                    </a:p>
                  </a:txBody>
                  <a:tcPr marL="28575" marR="28575" marT="91425" marB="91425" anchor="ctr">
                    <a:lnL w="38100" cap="flat" cmpd="sng">
                      <a:solidFill>
                        <a:srgbClr val="01BFF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rgbClr val="01BFF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01BFF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01BFF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l"/>
                        <a:t>0.625%</a:t>
                      </a:r>
                      <a:endParaRPr/>
                    </a:p>
                  </a:txBody>
                  <a:tcPr marL="28575" marR="28575" marT="91425" marB="91425" anchor="ctr">
                    <a:lnL w="38100" cap="flat" cmpd="sng">
                      <a:solidFill>
                        <a:srgbClr val="01BFF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rgbClr val="01BFF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01BFF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01BFF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7185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l" b="1"/>
                        <a:t>Caramel Coloring</a:t>
                      </a:r>
                      <a:endParaRPr b="1"/>
                    </a:p>
                  </a:txBody>
                  <a:tcPr marL="91425" marR="91425" marT="91425" marB="91425">
                    <a:lnL w="38100" cap="flat" cmpd="sng">
                      <a:solidFill>
                        <a:srgbClr val="01BFF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rgbClr val="01BFF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01BFF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01BFF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l"/>
                        <a:t>8 %</a:t>
                      </a:r>
                      <a:endParaRPr/>
                    </a:p>
                  </a:txBody>
                  <a:tcPr marL="91425" marR="91425" marT="91425" marB="91425">
                    <a:lnL w="38100" cap="flat" cmpd="sng">
                      <a:solidFill>
                        <a:srgbClr val="01BFF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rgbClr val="01BFF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01BFF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01BFF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l"/>
                        <a:t>-1.2%</a:t>
                      </a:r>
                      <a:endParaRPr/>
                    </a:p>
                  </a:txBody>
                  <a:tcPr marL="28575" marR="28575" marT="91425" marB="91425" anchor="ctr">
                    <a:lnL w="38100" cap="flat" cmpd="sng">
                      <a:solidFill>
                        <a:srgbClr val="01BFF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rgbClr val="01BFF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01BFF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01BFF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l"/>
                        <a:t>-0.096%</a:t>
                      </a:r>
                      <a:endParaRPr/>
                    </a:p>
                  </a:txBody>
                  <a:tcPr marL="28575" marR="28575" marT="91425" marB="91425" anchor="ctr">
                    <a:lnL w="38100" cap="flat" cmpd="sng">
                      <a:solidFill>
                        <a:srgbClr val="01BFF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rgbClr val="01BFF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01BFF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01BFF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7185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l" b="1"/>
                        <a:t>Natural Flavoring</a:t>
                      </a:r>
                      <a:endParaRPr b="1"/>
                    </a:p>
                  </a:txBody>
                  <a:tcPr marL="91425" marR="91425" marT="91425" marB="91425">
                    <a:lnL w="38100" cap="flat" cmpd="sng">
                      <a:solidFill>
                        <a:srgbClr val="01BFF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rgbClr val="01BFF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01BFF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01BFF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l"/>
                        <a:t>10 </a:t>
                      </a:r>
                      <a:r>
                        <a:rPr lang="nl">
                          <a:solidFill>
                            <a:schemeClr val="dk1"/>
                          </a:solidFill>
                        </a:rPr>
                        <a:t>%</a:t>
                      </a:r>
                      <a:endParaRPr/>
                    </a:p>
                  </a:txBody>
                  <a:tcPr marL="91425" marR="91425" marT="91425" marB="91425">
                    <a:lnL w="38100" cap="flat" cmpd="sng">
                      <a:solidFill>
                        <a:srgbClr val="01BFF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rgbClr val="01BFF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01BFF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01BFF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l"/>
                        <a:t>3.2%</a:t>
                      </a:r>
                      <a:endParaRPr/>
                    </a:p>
                  </a:txBody>
                  <a:tcPr marL="28575" marR="28575" marT="91425" marB="91425" anchor="ctr">
                    <a:lnL w="38100" cap="flat" cmpd="sng">
                      <a:solidFill>
                        <a:srgbClr val="01BFF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rgbClr val="01BFF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01BFF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01BFF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l"/>
                        <a:t>0.32%</a:t>
                      </a:r>
                      <a:endParaRPr/>
                    </a:p>
                  </a:txBody>
                  <a:tcPr marL="28575" marR="28575" marT="91425" marB="91425" anchor="ctr">
                    <a:lnL w="38100" cap="flat" cmpd="sng">
                      <a:solidFill>
                        <a:srgbClr val="01BFF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rgbClr val="01BFF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01BFF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01BFF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7185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l" b="1"/>
                        <a:t>Other ingredients</a:t>
                      </a:r>
                      <a:endParaRPr b="1"/>
                    </a:p>
                  </a:txBody>
                  <a:tcPr marL="91425" marR="91425" marT="91425" marB="91425">
                    <a:lnL w="38100" cap="flat" cmpd="sng">
                      <a:solidFill>
                        <a:srgbClr val="01BFF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rgbClr val="01BFF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01BFF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01BFF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l"/>
                        <a:t>20 </a:t>
                      </a:r>
                      <a:r>
                        <a:rPr lang="nl">
                          <a:solidFill>
                            <a:schemeClr val="dk1"/>
                          </a:solidFill>
                        </a:rPr>
                        <a:t>%</a:t>
                      </a:r>
                      <a:endParaRPr/>
                    </a:p>
                  </a:txBody>
                  <a:tcPr marL="91425" marR="91425" marT="91425" marB="91425">
                    <a:lnL w="38100" cap="flat" cmpd="sng">
                      <a:solidFill>
                        <a:srgbClr val="01BFF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rgbClr val="01BFF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01BFF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01BFF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l"/>
                        <a:t>0.3%</a:t>
                      </a:r>
                      <a:endParaRPr/>
                    </a:p>
                  </a:txBody>
                  <a:tcPr marL="28575" marR="28575" marT="91425" marB="91425" anchor="ctr">
                    <a:lnL w="38100" cap="flat" cmpd="sng">
                      <a:solidFill>
                        <a:srgbClr val="01BFF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rgbClr val="01BFF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01BFF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01BFF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l"/>
                        <a:t>0.06%</a:t>
                      </a:r>
                      <a:endParaRPr/>
                    </a:p>
                  </a:txBody>
                  <a:tcPr marL="28575" marR="28575" marT="91425" marB="91425" anchor="ctr">
                    <a:lnL w="38100" cap="flat" cmpd="sng">
                      <a:solidFill>
                        <a:srgbClr val="01BFF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rgbClr val="01BFF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01BFF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01BFF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7185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l" b="1"/>
                        <a:t>Phosphoric Acid</a:t>
                      </a:r>
                      <a:endParaRPr b="1"/>
                    </a:p>
                  </a:txBody>
                  <a:tcPr marL="91425" marR="91425" marT="91425" marB="91425">
                    <a:lnL w="38100" cap="flat" cmpd="sng">
                      <a:solidFill>
                        <a:srgbClr val="01BFF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rgbClr val="01BFF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01BFF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01BFF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l"/>
                        <a:t>5 </a:t>
                      </a:r>
                      <a:r>
                        <a:rPr lang="nl">
                          <a:solidFill>
                            <a:schemeClr val="dk1"/>
                          </a:solidFill>
                        </a:rPr>
                        <a:t>%</a:t>
                      </a:r>
                      <a:endParaRPr/>
                    </a:p>
                  </a:txBody>
                  <a:tcPr marL="91425" marR="91425" marT="91425" marB="91425">
                    <a:lnL w="38100" cap="flat" cmpd="sng">
                      <a:solidFill>
                        <a:srgbClr val="01BFF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rgbClr val="01BFF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01BFF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01BFF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l"/>
                        <a:t>1.8%</a:t>
                      </a:r>
                      <a:endParaRPr/>
                    </a:p>
                  </a:txBody>
                  <a:tcPr marL="28575" marR="28575" marT="91425" marB="91425" anchor="ctr">
                    <a:lnL w="38100" cap="flat" cmpd="sng">
                      <a:solidFill>
                        <a:srgbClr val="01BFF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rgbClr val="01BFF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01BFF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01BFF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l"/>
                        <a:t>0.09%</a:t>
                      </a:r>
                      <a:endParaRPr/>
                    </a:p>
                  </a:txBody>
                  <a:tcPr marL="28575" marR="28575" marT="91425" marB="91425" anchor="ctr">
                    <a:lnL w="38100" cap="flat" cmpd="sng">
                      <a:solidFill>
                        <a:srgbClr val="01BFF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rgbClr val="01BFF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01BFF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01BFF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7185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l" b="1"/>
                        <a:t>Packaging Material</a:t>
                      </a:r>
                      <a:endParaRPr b="1"/>
                    </a:p>
                  </a:txBody>
                  <a:tcPr marL="91425" marR="91425" marT="91425" marB="91425">
                    <a:lnL w="38100" cap="flat" cmpd="sng">
                      <a:solidFill>
                        <a:srgbClr val="01BFF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rgbClr val="01BFF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01BFF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01BFF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l"/>
                        <a:t>17 </a:t>
                      </a:r>
                      <a:r>
                        <a:rPr lang="nl">
                          <a:solidFill>
                            <a:schemeClr val="dk1"/>
                          </a:solidFill>
                        </a:rPr>
                        <a:t>%</a:t>
                      </a:r>
                      <a:endParaRPr/>
                    </a:p>
                  </a:txBody>
                  <a:tcPr marL="91425" marR="91425" marT="91425" marB="91425">
                    <a:lnL w="38100" cap="flat" cmpd="sng">
                      <a:solidFill>
                        <a:srgbClr val="01BFF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rgbClr val="01BFF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01BFF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01BFF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l"/>
                        <a:t>-0.7%</a:t>
                      </a:r>
                      <a:endParaRPr/>
                    </a:p>
                  </a:txBody>
                  <a:tcPr marL="28575" marR="28575" marT="91425" marB="91425" anchor="ctr">
                    <a:lnL w="38100" cap="flat" cmpd="sng">
                      <a:solidFill>
                        <a:srgbClr val="01BFF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rgbClr val="01BFF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01BFF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01BFF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l"/>
                        <a:t>-0.12%</a:t>
                      </a:r>
                      <a:endParaRPr/>
                    </a:p>
                  </a:txBody>
                  <a:tcPr marL="28575" marR="28575" marT="91425" marB="91425" anchor="ctr">
                    <a:lnL w="38100" cap="flat" cmpd="sng">
                      <a:solidFill>
                        <a:srgbClr val="01BFF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rgbClr val="01BFF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01BFF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01BFF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7185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l" b="1"/>
                        <a:t>Total</a:t>
                      </a:r>
                      <a:endParaRPr b="1"/>
                    </a:p>
                  </a:txBody>
                  <a:tcPr marL="91425" marR="91425" marT="91425" marB="91425">
                    <a:lnL w="38100" cap="flat" cmpd="sng">
                      <a:solidFill>
                        <a:srgbClr val="01BFF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rgbClr val="01BFF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01BFF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01BFF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l"/>
                        <a:t>100 </a:t>
                      </a:r>
                      <a:r>
                        <a:rPr lang="nl">
                          <a:solidFill>
                            <a:schemeClr val="dk1"/>
                          </a:solidFill>
                        </a:rPr>
                        <a:t>%</a:t>
                      </a:r>
                      <a:endParaRPr/>
                    </a:p>
                  </a:txBody>
                  <a:tcPr marL="91425" marR="91425" marT="91425" marB="91425">
                    <a:lnL w="38100" cap="flat" cmpd="sng">
                      <a:solidFill>
                        <a:srgbClr val="01BFF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rgbClr val="01BFF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01BFF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01BFF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l"/>
                        <a:t>6.4%</a:t>
                      </a:r>
                      <a:endParaRPr/>
                    </a:p>
                  </a:txBody>
                  <a:tcPr marL="28575" marR="28575" marT="91425" marB="91425" anchor="ctr">
                    <a:lnL w="38100" cap="flat" cmpd="sng">
                      <a:solidFill>
                        <a:srgbClr val="01BFF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rgbClr val="01BFF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01BFF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01BFF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l"/>
                        <a:t>-0.954%</a:t>
                      </a:r>
                      <a:endParaRPr/>
                    </a:p>
                  </a:txBody>
                  <a:tcPr marL="28575" marR="28575" marT="91425" marB="91425" anchor="ctr">
                    <a:lnL w="38100" cap="flat" cmpd="sng">
                      <a:solidFill>
                        <a:srgbClr val="01BFF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rgbClr val="01BFF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01BFF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01BFF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pic>
        <p:nvPicPr>
          <p:cNvPr id="102" name="Google Shape;102;p1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064242" y="4660763"/>
            <a:ext cx="838863" cy="33686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7" name="Google Shape;107;p17"/>
          <p:cNvGraphicFramePr/>
          <p:nvPr/>
        </p:nvGraphicFramePr>
        <p:xfrm>
          <a:off x="74873" y="7127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{798AB757-C9F0-4343-9366-A7F4734D5B04}</a:tableStyleId>
              </a:tblPr>
              <a:tblGrid>
                <a:gridCol w="20588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588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588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588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736025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l" sz="1350" b="1">
                          <a:solidFill>
                            <a:srgbClr val="FFFFFF"/>
                          </a:solidFill>
                          <a:highlight>
                            <a:srgbClr val="01BFF0"/>
                          </a:highlight>
                        </a:rPr>
                        <a:t>Raw Materials</a:t>
                      </a:r>
                      <a:endParaRPr/>
                    </a:p>
                  </a:txBody>
                  <a:tcPr marL="91425" marR="91425" marT="91425" marB="91425">
                    <a:lnL w="38100" cap="flat" cmpd="sng">
                      <a:solidFill>
                        <a:srgbClr val="01BFF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rgbClr val="01BFF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01BFF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01BFF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1BFF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l" sz="1350" b="1">
                          <a:solidFill>
                            <a:srgbClr val="FFFFFF"/>
                          </a:solidFill>
                          <a:highlight>
                            <a:srgbClr val="01BFF0"/>
                          </a:highlight>
                        </a:rPr>
                        <a:t>% Share of total cost price</a:t>
                      </a:r>
                      <a:endParaRPr/>
                    </a:p>
                  </a:txBody>
                  <a:tcPr marL="91425" marR="91425" marT="91425" marB="91425">
                    <a:lnL w="38100" cap="flat" cmpd="sng">
                      <a:solidFill>
                        <a:srgbClr val="01BFF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rgbClr val="01BFF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01BFF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01BFF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1BFF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l" sz="1350" b="1">
                          <a:solidFill>
                            <a:srgbClr val="FFFFFF"/>
                          </a:solidFill>
                          <a:highlight>
                            <a:srgbClr val="01BFF0"/>
                          </a:highlight>
                        </a:rPr>
                        <a:t>Development in % vs last year</a:t>
                      </a:r>
                      <a:endParaRPr/>
                    </a:p>
                  </a:txBody>
                  <a:tcPr marL="91425" marR="91425" marT="91425" marB="91425">
                    <a:lnL w="38100" cap="flat" cmpd="sng">
                      <a:solidFill>
                        <a:srgbClr val="01BFF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rgbClr val="01BFF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01BFF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01BFF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1BFF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l" sz="1350" b="1">
                          <a:solidFill>
                            <a:srgbClr val="FFFFFF"/>
                          </a:solidFill>
                          <a:highlight>
                            <a:srgbClr val="01BFF0"/>
                          </a:highlight>
                        </a:rPr>
                        <a:t>% Impact on cost price</a:t>
                      </a:r>
                      <a:endParaRPr/>
                    </a:p>
                  </a:txBody>
                  <a:tcPr marL="91425" marR="91425" marT="91425" marB="91425">
                    <a:lnL w="38100" cap="flat" cmpd="sng">
                      <a:solidFill>
                        <a:srgbClr val="01BFF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rgbClr val="01BFF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01BFF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01BFF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1BF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90675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l"/>
                        <a:t>Fill in yourself</a:t>
                      </a:r>
                      <a:endParaRPr/>
                    </a:p>
                  </a:txBody>
                  <a:tcPr marL="91425" marR="91425" marT="91425" marB="91425">
                    <a:lnL w="38100" cap="flat" cmpd="sng">
                      <a:solidFill>
                        <a:srgbClr val="01BFF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rgbClr val="01BFF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01BFF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01BFF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nl">
                          <a:solidFill>
                            <a:schemeClr val="dk1"/>
                          </a:solidFill>
                        </a:rPr>
                        <a:t>Fill in yourself</a:t>
                      </a:r>
                      <a:endParaRPr/>
                    </a:p>
                  </a:txBody>
                  <a:tcPr marL="91425" marR="91425" marT="91425" marB="91425">
                    <a:lnL w="38100" cap="flat" cmpd="sng">
                      <a:solidFill>
                        <a:srgbClr val="01BFF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rgbClr val="01BFF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01BFF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01BFF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nl">
                          <a:solidFill>
                            <a:schemeClr val="dk1"/>
                          </a:solidFill>
                        </a:rPr>
                        <a:t>Fill in yourself</a:t>
                      </a:r>
                      <a:endParaRPr/>
                    </a:p>
                  </a:txBody>
                  <a:tcPr marL="91425" marR="91425" marT="91425" marB="91425">
                    <a:lnL w="38100" cap="flat" cmpd="sng">
                      <a:solidFill>
                        <a:srgbClr val="01BFF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rgbClr val="01BFF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01BFF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01BFF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nl">
                          <a:solidFill>
                            <a:schemeClr val="dk1"/>
                          </a:solidFill>
                        </a:rPr>
                        <a:t>Fill in yourself</a:t>
                      </a:r>
                      <a:endParaRPr/>
                    </a:p>
                  </a:txBody>
                  <a:tcPr marL="91425" marR="91425" marT="91425" marB="91425">
                    <a:lnL w="38100" cap="flat" cmpd="sng">
                      <a:solidFill>
                        <a:srgbClr val="01BFF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rgbClr val="01BFF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01BFF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01BFF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7185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l"/>
                        <a:t>x</a:t>
                      </a:r>
                      <a:endParaRPr/>
                    </a:p>
                  </a:txBody>
                  <a:tcPr marL="91425" marR="91425" marT="91425" marB="91425">
                    <a:lnL w="38100" cap="flat" cmpd="sng">
                      <a:solidFill>
                        <a:srgbClr val="01BFF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rgbClr val="01BFF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01BFF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01BFF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l"/>
                        <a:t>x</a:t>
                      </a:r>
                      <a:endParaRPr/>
                    </a:p>
                  </a:txBody>
                  <a:tcPr marL="91425" marR="91425" marT="91425" marB="91425">
                    <a:lnL w="38100" cap="flat" cmpd="sng">
                      <a:solidFill>
                        <a:srgbClr val="01BFF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rgbClr val="01BFF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01BFF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01BFF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l"/>
                        <a:t>x</a:t>
                      </a:r>
                      <a:endParaRPr/>
                    </a:p>
                  </a:txBody>
                  <a:tcPr marL="91425" marR="91425" marT="91425" marB="91425">
                    <a:lnL w="38100" cap="flat" cmpd="sng">
                      <a:solidFill>
                        <a:srgbClr val="01BFF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rgbClr val="01BFF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01BFF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01BFF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nl">
                          <a:solidFill>
                            <a:schemeClr val="dk1"/>
                          </a:solidFill>
                        </a:rPr>
                        <a:t>x</a:t>
                      </a:r>
                      <a:endParaRPr/>
                    </a:p>
                  </a:txBody>
                  <a:tcPr marL="91425" marR="91425" marT="91425" marB="91425">
                    <a:lnL w="38100" cap="flat" cmpd="sng">
                      <a:solidFill>
                        <a:srgbClr val="01BFF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rgbClr val="01BFF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01BFF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01BFF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7185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l"/>
                        <a:t>x</a:t>
                      </a:r>
                      <a:endParaRPr/>
                    </a:p>
                  </a:txBody>
                  <a:tcPr marL="91425" marR="91425" marT="91425" marB="91425">
                    <a:lnL w="38100" cap="flat" cmpd="sng">
                      <a:solidFill>
                        <a:srgbClr val="01BFF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rgbClr val="01BFF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01BFF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01BFF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l"/>
                        <a:t>x</a:t>
                      </a:r>
                      <a:endParaRPr/>
                    </a:p>
                  </a:txBody>
                  <a:tcPr marL="91425" marR="91425" marT="91425" marB="91425">
                    <a:lnL w="38100" cap="flat" cmpd="sng">
                      <a:solidFill>
                        <a:srgbClr val="01BFF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rgbClr val="01BFF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01BFF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01BFF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l"/>
                        <a:t>x</a:t>
                      </a:r>
                      <a:endParaRPr/>
                    </a:p>
                  </a:txBody>
                  <a:tcPr marL="91425" marR="91425" marT="91425" marB="91425">
                    <a:lnL w="38100" cap="flat" cmpd="sng">
                      <a:solidFill>
                        <a:srgbClr val="01BFF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rgbClr val="01BFF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01BFF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01BFF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nl">
                          <a:solidFill>
                            <a:schemeClr val="dk1"/>
                          </a:solidFill>
                        </a:rPr>
                        <a:t>x</a:t>
                      </a:r>
                      <a:endParaRPr/>
                    </a:p>
                  </a:txBody>
                  <a:tcPr marL="91425" marR="91425" marT="91425" marB="91425">
                    <a:lnL w="38100" cap="flat" cmpd="sng">
                      <a:solidFill>
                        <a:srgbClr val="01BFF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rgbClr val="01BFF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01BFF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01BFF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7185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l"/>
                        <a:t>x</a:t>
                      </a:r>
                      <a:endParaRPr/>
                    </a:p>
                  </a:txBody>
                  <a:tcPr marL="91425" marR="91425" marT="91425" marB="91425">
                    <a:lnL w="38100" cap="flat" cmpd="sng">
                      <a:solidFill>
                        <a:srgbClr val="01BFF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rgbClr val="01BFF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01BFF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01BFF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l"/>
                        <a:t>x</a:t>
                      </a:r>
                      <a:endParaRPr/>
                    </a:p>
                  </a:txBody>
                  <a:tcPr marL="91425" marR="91425" marT="91425" marB="91425">
                    <a:lnL w="38100" cap="flat" cmpd="sng">
                      <a:solidFill>
                        <a:srgbClr val="01BFF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rgbClr val="01BFF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01BFF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01BFF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l"/>
                        <a:t>x</a:t>
                      </a:r>
                      <a:endParaRPr/>
                    </a:p>
                  </a:txBody>
                  <a:tcPr marL="91425" marR="91425" marT="91425" marB="91425">
                    <a:lnL w="38100" cap="flat" cmpd="sng">
                      <a:solidFill>
                        <a:srgbClr val="01BFF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rgbClr val="01BFF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01BFF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01BFF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nl">
                          <a:solidFill>
                            <a:schemeClr val="dk1"/>
                          </a:solidFill>
                        </a:rPr>
                        <a:t>x</a:t>
                      </a:r>
                      <a:endParaRPr/>
                    </a:p>
                  </a:txBody>
                  <a:tcPr marL="91425" marR="91425" marT="91425" marB="91425">
                    <a:lnL w="38100" cap="flat" cmpd="sng">
                      <a:solidFill>
                        <a:srgbClr val="01BFF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rgbClr val="01BFF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01BFF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01BFF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7185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l"/>
                        <a:t>x</a:t>
                      </a:r>
                      <a:endParaRPr/>
                    </a:p>
                  </a:txBody>
                  <a:tcPr marL="91425" marR="91425" marT="91425" marB="91425">
                    <a:lnL w="38100" cap="flat" cmpd="sng">
                      <a:solidFill>
                        <a:srgbClr val="01BFF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rgbClr val="01BFF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01BFF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01BFF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l"/>
                        <a:t>x</a:t>
                      </a:r>
                      <a:endParaRPr/>
                    </a:p>
                  </a:txBody>
                  <a:tcPr marL="91425" marR="91425" marT="91425" marB="91425">
                    <a:lnL w="38100" cap="flat" cmpd="sng">
                      <a:solidFill>
                        <a:srgbClr val="01BFF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rgbClr val="01BFF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01BFF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01BFF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l"/>
                        <a:t>x</a:t>
                      </a:r>
                      <a:endParaRPr/>
                    </a:p>
                  </a:txBody>
                  <a:tcPr marL="91425" marR="91425" marT="91425" marB="91425">
                    <a:lnL w="38100" cap="flat" cmpd="sng">
                      <a:solidFill>
                        <a:srgbClr val="01BFF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rgbClr val="01BFF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01BFF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01BFF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nl">
                          <a:solidFill>
                            <a:schemeClr val="dk1"/>
                          </a:solidFill>
                        </a:rPr>
                        <a:t>x</a:t>
                      </a:r>
                      <a:endParaRPr/>
                    </a:p>
                  </a:txBody>
                  <a:tcPr marL="91425" marR="91425" marT="91425" marB="91425">
                    <a:lnL w="38100" cap="flat" cmpd="sng">
                      <a:solidFill>
                        <a:srgbClr val="01BFF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rgbClr val="01BFF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01BFF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01BFF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7185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l"/>
                        <a:t>x</a:t>
                      </a:r>
                      <a:endParaRPr/>
                    </a:p>
                  </a:txBody>
                  <a:tcPr marL="91425" marR="91425" marT="91425" marB="91425">
                    <a:lnL w="38100" cap="flat" cmpd="sng">
                      <a:solidFill>
                        <a:srgbClr val="01BFF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rgbClr val="01BFF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01BFF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01BFF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l"/>
                        <a:t>x</a:t>
                      </a:r>
                      <a:endParaRPr/>
                    </a:p>
                  </a:txBody>
                  <a:tcPr marL="91425" marR="91425" marT="91425" marB="91425">
                    <a:lnL w="38100" cap="flat" cmpd="sng">
                      <a:solidFill>
                        <a:srgbClr val="01BFF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rgbClr val="01BFF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01BFF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01BFF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l"/>
                        <a:t>x</a:t>
                      </a:r>
                      <a:endParaRPr/>
                    </a:p>
                  </a:txBody>
                  <a:tcPr marL="91425" marR="91425" marT="91425" marB="91425">
                    <a:lnL w="38100" cap="flat" cmpd="sng">
                      <a:solidFill>
                        <a:srgbClr val="01BFF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rgbClr val="01BFF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01BFF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01BFF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nl">
                          <a:solidFill>
                            <a:schemeClr val="dk1"/>
                          </a:solidFill>
                        </a:rPr>
                        <a:t>x</a:t>
                      </a:r>
                      <a:endParaRPr/>
                    </a:p>
                  </a:txBody>
                  <a:tcPr marL="91425" marR="91425" marT="91425" marB="91425">
                    <a:lnL w="38100" cap="flat" cmpd="sng">
                      <a:solidFill>
                        <a:srgbClr val="01BFF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rgbClr val="01BFF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01BFF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01BFF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7185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l"/>
                        <a:t>x</a:t>
                      </a:r>
                      <a:endParaRPr/>
                    </a:p>
                  </a:txBody>
                  <a:tcPr marL="91425" marR="91425" marT="91425" marB="91425">
                    <a:lnL w="38100" cap="flat" cmpd="sng">
                      <a:solidFill>
                        <a:srgbClr val="01BFF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rgbClr val="01BFF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01BFF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01BFF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l"/>
                        <a:t>x</a:t>
                      </a:r>
                      <a:endParaRPr/>
                    </a:p>
                  </a:txBody>
                  <a:tcPr marL="91425" marR="91425" marT="91425" marB="91425">
                    <a:lnL w="38100" cap="flat" cmpd="sng">
                      <a:solidFill>
                        <a:srgbClr val="01BFF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rgbClr val="01BFF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01BFF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01BFF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l"/>
                        <a:t>x</a:t>
                      </a:r>
                      <a:endParaRPr/>
                    </a:p>
                  </a:txBody>
                  <a:tcPr marL="91425" marR="91425" marT="91425" marB="91425">
                    <a:lnL w="38100" cap="flat" cmpd="sng">
                      <a:solidFill>
                        <a:srgbClr val="01BFF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rgbClr val="01BFF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01BFF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01BFF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nl">
                          <a:solidFill>
                            <a:schemeClr val="dk1"/>
                          </a:solidFill>
                        </a:rPr>
                        <a:t>x</a:t>
                      </a:r>
                      <a:endParaRPr/>
                    </a:p>
                  </a:txBody>
                  <a:tcPr marL="91425" marR="91425" marT="91425" marB="91425">
                    <a:lnL w="38100" cap="flat" cmpd="sng">
                      <a:solidFill>
                        <a:srgbClr val="01BFF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rgbClr val="01BFF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01BFF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01BFF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7185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l" b="1"/>
                        <a:t>Total</a:t>
                      </a:r>
                      <a:endParaRPr b="1"/>
                    </a:p>
                  </a:txBody>
                  <a:tcPr marL="91425" marR="91425" marT="91425" marB="91425">
                    <a:lnL w="38100" cap="flat" cmpd="sng">
                      <a:solidFill>
                        <a:srgbClr val="01BFF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rgbClr val="01BFF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01BFF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01BFF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l"/>
                        <a:t>x</a:t>
                      </a:r>
                      <a:endParaRPr/>
                    </a:p>
                  </a:txBody>
                  <a:tcPr marL="91425" marR="91425" marT="91425" marB="91425">
                    <a:lnL w="38100" cap="flat" cmpd="sng">
                      <a:solidFill>
                        <a:srgbClr val="01BFF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rgbClr val="01BFF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01BFF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01BFF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l"/>
                        <a:t>x</a:t>
                      </a:r>
                      <a:endParaRPr/>
                    </a:p>
                  </a:txBody>
                  <a:tcPr marL="91425" marR="91425" marT="91425" marB="91425">
                    <a:lnL w="38100" cap="flat" cmpd="sng">
                      <a:solidFill>
                        <a:srgbClr val="01BFF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rgbClr val="01BFF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01BFF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01BFF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nl">
                          <a:solidFill>
                            <a:schemeClr val="dk1"/>
                          </a:solidFill>
                        </a:rPr>
                        <a:t>x</a:t>
                      </a:r>
                      <a:endParaRPr/>
                    </a:p>
                  </a:txBody>
                  <a:tcPr marL="91425" marR="91425" marT="91425" marB="91425">
                    <a:lnL w="38100" cap="flat" cmpd="sng">
                      <a:solidFill>
                        <a:srgbClr val="01BFF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rgbClr val="01BFF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01BFF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01BFF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pic>
        <p:nvPicPr>
          <p:cNvPr id="108" name="Google Shape;108;p17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064242" y="4660763"/>
            <a:ext cx="838863" cy="33686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18"/>
          <p:cNvSpPr txBox="1">
            <a:spLocks noGrp="1"/>
          </p:cNvSpPr>
          <p:nvPr>
            <p:ph type="title"/>
          </p:nvPr>
        </p:nvSpPr>
        <p:spPr>
          <a:xfrm>
            <a:off x="402772" y="1164772"/>
            <a:ext cx="4582800" cy="281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nl" sz="4800"/>
              <a:t>How to use this template </a:t>
            </a:r>
            <a:br>
              <a:rPr lang="nl" sz="4800"/>
            </a:br>
            <a:r>
              <a:rPr lang="nl" sz="4100" u="sng">
                <a:solidFill>
                  <a:srgbClr val="002060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[Watch video]</a:t>
            </a:r>
            <a:endParaRPr sz="410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199</Words>
  <Application>Microsoft Office PowerPoint</Application>
  <PresentationFormat>On-screen Show (16:9)</PresentationFormat>
  <Paragraphs>82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2" baseType="lpstr">
      <vt:lpstr>Poppins</vt:lpstr>
      <vt:lpstr>IBM Plex Sans</vt:lpstr>
      <vt:lpstr>Bitter SemiBold</vt:lpstr>
      <vt:lpstr>Calibri</vt:lpstr>
      <vt:lpstr>Arial</vt:lpstr>
      <vt:lpstr>Roboto</vt:lpstr>
      <vt:lpstr>Simple Light</vt:lpstr>
      <vt:lpstr>Cost Price Breakdown  Template</vt:lpstr>
      <vt:lpstr>PowerPoint Presentation</vt:lpstr>
      <vt:lpstr>PowerPoint Presentation</vt:lpstr>
      <vt:lpstr>PowerPoint Presentation</vt:lpstr>
      <vt:lpstr>How to use this template  [Watch video]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Karen Bonifacio</cp:lastModifiedBy>
  <cp:revision>1</cp:revision>
  <dcterms:modified xsi:type="dcterms:W3CDTF">2025-09-09T15:25:08Z</dcterms:modified>
</cp:coreProperties>
</file>