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embeddedFontLst>
    <p:embeddedFont>
      <p:font typeface="Bitter SemiBold" panose="020B0604020202020204" charset="0"/>
      <p:regular r:id="rId8"/>
      <p:bold r:id="rId9"/>
      <p:italic r:id="rId10"/>
      <p:boldItalic r:id="rId11"/>
    </p:embeddedFont>
    <p:embeddedFont>
      <p:font typeface="IBM Plex Sans" panose="020B0503050203000203" pitchFamily="34" charset="0"/>
      <p:regular r:id="rId12"/>
      <p:bold r:id="rId13"/>
    </p:embeddedFont>
    <p:embeddedFont>
      <p:font typeface="Poppins" panose="00000500000000000000" pitchFamily="2" charset="0"/>
      <p:regular r:id="rId14"/>
      <p:bold r:id="rId15"/>
      <p:italic r:id="rId16"/>
      <p:boldItalic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8AB757-C9F0-4343-9366-A7F4734D5B04}">
  <a:tblStyle styleId="{798AB757-C9F0-4343-9366-A7F4734D5B0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8709e4199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g28709e419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87f76ad8ef_3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287f76ad8ef_3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88608eb274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88608eb274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88608eb274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88608eb274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87f76ad8e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287f76ad8e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bg>
      <p:bgPr>
        <a:solidFill>
          <a:srgbClr val="01BFF0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52" name="Google Shape;52;p13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53" name="Google Shape;53;p13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54" name="Google Shape;54;p13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Tj23fJhwaeE?si=G68IXhd4yqQMU-p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rocurementtactics.com/cost-price-breakdown-template/#video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nl" sz="4800"/>
              <a:t>Cost Price Breakdown </a:t>
            </a:r>
            <a:br>
              <a:rPr lang="nl" sz="4800"/>
            </a:br>
            <a:r>
              <a:rPr lang="nl" sz="4800"/>
              <a:t>Template</a:t>
            </a:r>
            <a:endParaRPr sz="4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D3A9B5-570E-100C-C85D-40333441FBEF}"/>
              </a:ext>
            </a:extLst>
          </p:cNvPr>
          <p:cNvSpPr txBox="1"/>
          <p:nvPr/>
        </p:nvSpPr>
        <p:spPr>
          <a:xfrm>
            <a:off x="81775" y="4752942"/>
            <a:ext cx="67279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 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https://youtu.be/Tj23fJhwaeE?si=G68IXhd4yqQMU-pm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/>
          <p:nvPr/>
        </p:nvSpPr>
        <p:spPr>
          <a:xfrm>
            <a:off x="10350" y="-10350"/>
            <a:ext cx="9144000" cy="51435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82692" y="4487388"/>
            <a:ext cx="838863" cy="3368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" name="Google Shape;66;p15"/>
          <p:cNvGrpSpPr/>
          <p:nvPr/>
        </p:nvGrpSpPr>
        <p:grpSpPr>
          <a:xfrm>
            <a:off x="424934" y="3369978"/>
            <a:ext cx="2652383" cy="572424"/>
            <a:chOff x="6401864" y="2276325"/>
            <a:chExt cx="2557500" cy="552000"/>
          </a:xfrm>
        </p:grpSpPr>
        <p:sp>
          <p:nvSpPr>
            <p:cNvPr id="67" name="Google Shape;67;p15"/>
            <p:cNvSpPr/>
            <p:nvPr/>
          </p:nvSpPr>
          <p:spPr>
            <a:xfrm>
              <a:off x="6401864" y="2276325"/>
              <a:ext cx="2557500" cy="552000"/>
            </a:xfrm>
            <a:prstGeom prst="roundRect">
              <a:avLst>
                <a:gd name="adj" fmla="val 16667"/>
              </a:avLst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15"/>
            <p:cNvSpPr txBox="1"/>
            <p:nvPr/>
          </p:nvSpPr>
          <p:spPr>
            <a:xfrm>
              <a:off x="6578564" y="2402313"/>
              <a:ext cx="2204100" cy="28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" sz="15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Analyze Cost-Drivers</a:t>
              </a:r>
              <a:endParaRPr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69" name="Google Shape;69;p15"/>
          <p:cNvSpPr/>
          <p:nvPr/>
        </p:nvSpPr>
        <p:spPr>
          <a:xfrm>
            <a:off x="3477610" y="1514749"/>
            <a:ext cx="2341500" cy="2341500"/>
          </a:xfrm>
          <a:prstGeom prst="ellipse">
            <a:avLst/>
          </a:prstGeom>
          <a:solidFill>
            <a:srgbClr val="FFFFFF"/>
          </a:solidFill>
          <a:ln w="1143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3469095" y="3085578"/>
            <a:ext cx="326700" cy="3267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" name="Google Shape;71;p15"/>
          <p:cNvCxnSpPr>
            <a:endCxn id="68" idx="3"/>
          </p:cNvCxnSpPr>
          <p:nvPr/>
        </p:nvCxnSpPr>
        <p:spPr>
          <a:xfrm flipH="1">
            <a:off x="2894061" y="3274533"/>
            <a:ext cx="850800" cy="3762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15"/>
          <p:cNvSpPr/>
          <p:nvPr/>
        </p:nvSpPr>
        <p:spPr>
          <a:xfrm>
            <a:off x="3321227" y="2281305"/>
            <a:ext cx="326700" cy="3267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3" name="Google Shape;73;p15"/>
          <p:cNvCxnSpPr/>
          <p:nvPr/>
        </p:nvCxnSpPr>
        <p:spPr>
          <a:xfrm flipH="1">
            <a:off x="2630909" y="2452972"/>
            <a:ext cx="838200" cy="147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4" name="Google Shape;74;p15"/>
          <p:cNvGrpSpPr/>
          <p:nvPr/>
        </p:nvGrpSpPr>
        <p:grpSpPr>
          <a:xfrm>
            <a:off x="662781" y="756011"/>
            <a:ext cx="2652128" cy="625094"/>
            <a:chOff x="6225175" y="2404125"/>
            <a:chExt cx="2557500" cy="968388"/>
          </a:xfrm>
        </p:grpSpPr>
        <p:sp>
          <p:nvSpPr>
            <p:cNvPr id="75" name="Google Shape;75;p15"/>
            <p:cNvSpPr/>
            <p:nvPr/>
          </p:nvSpPr>
          <p:spPr>
            <a:xfrm>
              <a:off x="6225175" y="2404125"/>
              <a:ext cx="2557500" cy="822600"/>
            </a:xfrm>
            <a:prstGeom prst="roundRect">
              <a:avLst>
                <a:gd name="adj" fmla="val 16667"/>
              </a:avLst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15"/>
            <p:cNvSpPr txBox="1"/>
            <p:nvPr/>
          </p:nvSpPr>
          <p:spPr>
            <a:xfrm>
              <a:off x="6401875" y="2549913"/>
              <a:ext cx="2204100" cy="82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" sz="15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Identify the Scope</a:t>
              </a:r>
              <a:endParaRPr sz="15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77" name="Google Shape;77;p15"/>
          <p:cNvSpPr/>
          <p:nvPr/>
        </p:nvSpPr>
        <p:spPr>
          <a:xfrm>
            <a:off x="3918683" y="1477099"/>
            <a:ext cx="326700" cy="3267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8" name="Google Shape;78;p15"/>
          <p:cNvCxnSpPr>
            <a:stCxn id="77" idx="6"/>
            <a:endCxn id="76" idx="3"/>
          </p:cNvCxnSpPr>
          <p:nvPr/>
        </p:nvCxnSpPr>
        <p:spPr>
          <a:xfrm rot="10800000">
            <a:off x="3131783" y="1115749"/>
            <a:ext cx="1113600" cy="5247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9" name="Google Shape;79;p15"/>
          <p:cNvSpPr txBox="1"/>
          <p:nvPr/>
        </p:nvSpPr>
        <p:spPr>
          <a:xfrm>
            <a:off x="3647944" y="1995249"/>
            <a:ext cx="2000700" cy="17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" sz="2400" b="1">
                <a:solidFill>
                  <a:srgbClr val="002060"/>
                </a:solidFill>
                <a:latin typeface="Poppins"/>
                <a:ea typeface="Poppins"/>
                <a:cs typeface="Poppins"/>
                <a:sym typeface="Poppins"/>
              </a:rPr>
              <a:t>Creating a cost-price breakdown model</a:t>
            </a:r>
            <a:endParaRPr sz="24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2400" b="1">
              <a:solidFill>
                <a:srgbClr val="00206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0" name="Google Shape;80;p15"/>
          <p:cNvSpPr/>
          <p:nvPr/>
        </p:nvSpPr>
        <p:spPr>
          <a:xfrm flipH="1">
            <a:off x="5492304" y="3085578"/>
            <a:ext cx="326700" cy="3267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" name="Google Shape;81;p15"/>
          <p:cNvCxnSpPr/>
          <p:nvPr/>
        </p:nvCxnSpPr>
        <p:spPr>
          <a:xfrm>
            <a:off x="5648667" y="3290138"/>
            <a:ext cx="828900" cy="4500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2" name="Google Shape;82;p15"/>
          <p:cNvSpPr/>
          <p:nvPr/>
        </p:nvSpPr>
        <p:spPr>
          <a:xfrm flipH="1">
            <a:off x="5639913" y="2269704"/>
            <a:ext cx="326700" cy="3267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3" name="Google Shape;83;p15"/>
          <p:cNvCxnSpPr/>
          <p:nvPr/>
        </p:nvCxnSpPr>
        <p:spPr>
          <a:xfrm>
            <a:off x="5897752" y="2437339"/>
            <a:ext cx="838200" cy="147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4" name="Google Shape;84;p15"/>
          <p:cNvSpPr/>
          <p:nvPr/>
        </p:nvSpPr>
        <p:spPr>
          <a:xfrm flipH="1">
            <a:off x="5073606" y="1477099"/>
            <a:ext cx="326700" cy="326700"/>
          </a:xfrm>
          <a:prstGeom prst="ellipse">
            <a:avLst/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5" name="Google Shape;85;p15"/>
          <p:cNvCxnSpPr>
            <a:endCxn id="86" idx="1"/>
          </p:cNvCxnSpPr>
          <p:nvPr/>
        </p:nvCxnSpPr>
        <p:spPr>
          <a:xfrm rot="10800000" flipH="1">
            <a:off x="5240405" y="1251740"/>
            <a:ext cx="994500" cy="398700"/>
          </a:xfrm>
          <a:prstGeom prst="straightConnector1">
            <a:avLst/>
          </a:prstGeom>
          <a:noFill/>
          <a:ln w="38100" cap="flat" cmpd="sng">
            <a:solidFill>
              <a:srgbClr val="01BFF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7" name="Google Shape;87;p15"/>
          <p:cNvGrpSpPr/>
          <p:nvPr/>
        </p:nvGrpSpPr>
        <p:grpSpPr>
          <a:xfrm>
            <a:off x="6378562" y="3476416"/>
            <a:ext cx="1911220" cy="952308"/>
            <a:chOff x="6323518" y="2113800"/>
            <a:chExt cx="2557500" cy="731700"/>
          </a:xfrm>
        </p:grpSpPr>
        <p:sp>
          <p:nvSpPr>
            <p:cNvPr id="88" name="Google Shape;88;p15"/>
            <p:cNvSpPr/>
            <p:nvPr/>
          </p:nvSpPr>
          <p:spPr>
            <a:xfrm>
              <a:off x="6323518" y="2113800"/>
              <a:ext cx="2557500" cy="731700"/>
            </a:xfrm>
            <a:prstGeom prst="roundRect">
              <a:avLst>
                <a:gd name="adj" fmla="val 16667"/>
              </a:avLst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5"/>
            <p:cNvSpPr txBox="1"/>
            <p:nvPr/>
          </p:nvSpPr>
          <p:spPr>
            <a:xfrm>
              <a:off x="6500227" y="2214150"/>
              <a:ext cx="2204100" cy="58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" sz="15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Weight and Quantify cost- drivers</a:t>
              </a:r>
              <a:endParaRPr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sp>
        <p:nvSpPr>
          <p:cNvPr id="90" name="Google Shape;90;p15"/>
          <p:cNvSpPr/>
          <p:nvPr/>
        </p:nvSpPr>
        <p:spPr>
          <a:xfrm>
            <a:off x="322000" y="2033772"/>
            <a:ext cx="2652300" cy="567900"/>
          </a:xfrm>
          <a:prstGeom prst="roundRect">
            <a:avLst>
              <a:gd name="adj" fmla="val 16667"/>
            </a:avLst>
          </a:prstGeom>
          <a:solidFill>
            <a:srgbClr val="01BF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500679" y="2169320"/>
            <a:ext cx="22857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15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Gather Data</a:t>
            </a:r>
            <a:endParaRPr sz="15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92" name="Google Shape;92;p15"/>
          <p:cNvGrpSpPr/>
          <p:nvPr/>
        </p:nvGrpSpPr>
        <p:grpSpPr>
          <a:xfrm>
            <a:off x="6322263" y="2194757"/>
            <a:ext cx="2652127" cy="669866"/>
            <a:chOff x="6377575" y="2404125"/>
            <a:chExt cx="2557500" cy="935567"/>
          </a:xfrm>
        </p:grpSpPr>
        <p:sp>
          <p:nvSpPr>
            <p:cNvPr id="93" name="Google Shape;93;p15"/>
            <p:cNvSpPr/>
            <p:nvPr/>
          </p:nvSpPr>
          <p:spPr>
            <a:xfrm>
              <a:off x="6377575" y="2404125"/>
              <a:ext cx="2557500" cy="822600"/>
            </a:xfrm>
            <a:prstGeom prst="roundRect">
              <a:avLst>
                <a:gd name="adj" fmla="val 16667"/>
              </a:avLst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5"/>
            <p:cNvSpPr txBox="1"/>
            <p:nvPr/>
          </p:nvSpPr>
          <p:spPr>
            <a:xfrm>
              <a:off x="6554275" y="2598091"/>
              <a:ext cx="2204100" cy="74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" sz="15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Create the Model</a:t>
              </a:r>
              <a:endParaRPr sz="15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95" name="Google Shape;95;p15"/>
          <p:cNvGrpSpPr/>
          <p:nvPr/>
        </p:nvGrpSpPr>
        <p:grpSpPr>
          <a:xfrm>
            <a:off x="6096672" y="835034"/>
            <a:ext cx="2000732" cy="853036"/>
            <a:chOff x="6225175" y="2404125"/>
            <a:chExt cx="2557500" cy="822600"/>
          </a:xfrm>
        </p:grpSpPr>
        <p:sp>
          <p:nvSpPr>
            <p:cNvPr id="96" name="Google Shape;96;p15"/>
            <p:cNvSpPr/>
            <p:nvPr/>
          </p:nvSpPr>
          <p:spPr>
            <a:xfrm>
              <a:off x="6225175" y="2404125"/>
              <a:ext cx="2557500" cy="822600"/>
            </a:xfrm>
            <a:prstGeom prst="roundRect">
              <a:avLst>
                <a:gd name="adj" fmla="val 16667"/>
              </a:avLst>
            </a:prstGeom>
            <a:solidFill>
              <a:srgbClr val="01BF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15"/>
            <p:cNvSpPr txBox="1"/>
            <p:nvPr/>
          </p:nvSpPr>
          <p:spPr>
            <a:xfrm>
              <a:off x="6401875" y="2549913"/>
              <a:ext cx="2204100" cy="51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34275" rIns="68575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l" sz="1500" b="1">
                  <a:solidFill>
                    <a:srgbClr val="FFFFFF"/>
                  </a:solidFill>
                  <a:latin typeface="Poppins"/>
                  <a:ea typeface="Poppins"/>
                  <a:cs typeface="Poppins"/>
                  <a:sym typeface="Poppins"/>
                </a:rPr>
                <a:t>Compare the estimated cost</a:t>
              </a:r>
              <a:endParaRPr sz="15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1" name="Google Shape;101;p16"/>
          <p:cNvGraphicFramePr/>
          <p:nvPr/>
        </p:nvGraphicFramePr>
        <p:xfrm>
          <a:off x="84469" y="71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{798AB757-C9F0-4343-9366-A7F4734D5B04}</a:tableStyleId>
              </a:tblPr>
              <a:tblGrid>
                <a:gridCol w="2058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8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8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8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6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350" b="1">
                          <a:solidFill>
                            <a:srgbClr val="FFFFFF"/>
                          </a:solidFill>
                          <a:highlight>
                            <a:srgbClr val="01BFF0"/>
                          </a:highlight>
                        </a:rPr>
                        <a:t>Raw Materials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350" b="1">
                          <a:solidFill>
                            <a:srgbClr val="FFFFFF"/>
                          </a:solidFill>
                          <a:highlight>
                            <a:srgbClr val="01BFF0"/>
                          </a:highlight>
                        </a:rPr>
                        <a:t>% Share of total cost price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350" b="1">
                          <a:solidFill>
                            <a:srgbClr val="FFFFFF"/>
                          </a:solidFill>
                          <a:highlight>
                            <a:srgbClr val="01BFF0"/>
                          </a:highlight>
                        </a:rPr>
                        <a:t>Development in % vs last year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350" b="1">
                          <a:solidFill>
                            <a:srgbClr val="FFFFFF"/>
                          </a:solidFill>
                          <a:highlight>
                            <a:srgbClr val="01BFF0"/>
                          </a:highlight>
                        </a:rPr>
                        <a:t>% Impact on cost price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b="1"/>
                        <a:t>Carbonated Water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15 %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0.5%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0.075%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b="1"/>
                        <a:t>Sugar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25 %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2.5%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0.625%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b="1"/>
                        <a:t>Caramel Coloring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8 %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-1.2%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-0.096%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b="1"/>
                        <a:t>Natural Flavoring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10 </a:t>
                      </a:r>
                      <a:r>
                        <a:rPr lang="nl">
                          <a:solidFill>
                            <a:schemeClr val="dk1"/>
                          </a:solidFill>
                        </a:rPr>
                        <a:t>%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3.2%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0.32%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b="1"/>
                        <a:t>Other ingredients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20 </a:t>
                      </a:r>
                      <a:r>
                        <a:rPr lang="nl">
                          <a:solidFill>
                            <a:schemeClr val="dk1"/>
                          </a:solidFill>
                        </a:rPr>
                        <a:t>%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0.3%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0.06%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b="1"/>
                        <a:t>Phosphoric Acid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5 </a:t>
                      </a:r>
                      <a:r>
                        <a:rPr lang="nl">
                          <a:solidFill>
                            <a:schemeClr val="dk1"/>
                          </a:solidFill>
                        </a:rPr>
                        <a:t>%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1.8%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0.09%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b="1"/>
                        <a:t>Packaging Material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17 </a:t>
                      </a:r>
                      <a:r>
                        <a:rPr lang="nl">
                          <a:solidFill>
                            <a:schemeClr val="dk1"/>
                          </a:solidFill>
                        </a:rPr>
                        <a:t>%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-0.7%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-0.12%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b="1"/>
                        <a:t>Total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100 </a:t>
                      </a:r>
                      <a:r>
                        <a:rPr lang="nl">
                          <a:solidFill>
                            <a:schemeClr val="dk1"/>
                          </a:solidFill>
                        </a:rPr>
                        <a:t>%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6.4%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-0.954%</a:t>
                      </a:r>
                      <a:endParaRPr/>
                    </a:p>
                  </a:txBody>
                  <a:tcPr marL="28575" marR="28575" marT="91425" marB="91425" anchor="ctr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4242" y="4660763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" name="Google Shape;107;p17"/>
          <p:cNvGraphicFramePr/>
          <p:nvPr/>
        </p:nvGraphicFramePr>
        <p:xfrm>
          <a:off x="74873" y="71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{798AB757-C9F0-4343-9366-A7F4734D5B04}</a:tableStyleId>
              </a:tblPr>
              <a:tblGrid>
                <a:gridCol w="2058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8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8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8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6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350" b="1">
                          <a:solidFill>
                            <a:srgbClr val="FFFFFF"/>
                          </a:solidFill>
                          <a:highlight>
                            <a:srgbClr val="01BFF0"/>
                          </a:highlight>
                        </a:rPr>
                        <a:t>Raw Materials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350" b="1">
                          <a:solidFill>
                            <a:srgbClr val="FFFFFF"/>
                          </a:solidFill>
                          <a:highlight>
                            <a:srgbClr val="01BFF0"/>
                          </a:highlight>
                        </a:rPr>
                        <a:t>% Share of total cost price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350" b="1">
                          <a:solidFill>
                            <a:srgbClr val="FFFFFF"/>
                          </a:solidFill>
                          <a:highlight>
                            <a:srgbClr val="01BFF0"/>
                          </a:highlight>
                        </a:rPr>
                        <a:t>Development in % vs last year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sz="1350" b="1">
                          <a:solidFill>
                            <a:srgbClr val="FFFFFF"/>
                          </a:solidFill>
                          <a:highlight>
                            <a:srgbClr val="01BFF0"/>
                          </a:highlight>
                        </a:rPr>
                        <a:t>% Impact on cost price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0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Fill in yourself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nl">
                          <a:solidFill>
                            <a:schemeClr val="dk1"/>
                          </a:solidFill>
                        </a:rPr>
                        <a:t>Fill in yourself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nl">
                          <a:solidFill>
                            <a:schemeClr val="dk1"/>
                          </a:solidFill>
                        </a:rPr>
                        <a:t>Fill in yourself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nl">
                          <a:solidFill>
                            <a:schemeClr val="dk1"/>
                          </a:solidFill>
                        </a:rPr>
                        <a:t>Fill in yourself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nl">
                          <a:solidFill>
                            <a:schemeClr val="dk1"/>
                          </a:solidFill>
                        </a:rPr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nl">
                          <a:solidFill>
                            <a:schemeClr val="dk1"/>
                          </a:solidFill>
                        </a:rPr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nl">
                          <a:solidFill>
                            <a:schemeClr val="dk1"/>
                          </a:solidFill>
                        </a:rPr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nl">
                          <a:solidFill>
                            <a:schemeClr val="dk1"/>
                          </a:solidFill>
                        </a:rPr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nl">
                          <a:solidFill>
                            <a:schemeClr val="dk1"/>
                          </a:solidFill>
                        </a:rPr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nl">
                          <a:solidFill>
                            <a:schemeClr val="dk1"/>
                          </a:solidFill>
                        </a:rPr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1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 b="1"/>
                        <a:t>Total</a:t>
                      </a:r>
                      <a:endParaRPr b="1"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nl"/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nl">
                          <a:solidFill>
                            <a:schemeClr val="dk1"/>
                          </a:solidFill>
                        </a:rPr>
                        <a:t>x</a:t>
                      </a: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1BFF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108" name="Google Shape;10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4242" y="4660763"/>
            <a:ext cx="838863" cy="336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nl" sz="4800"/>
              <a:t>How to use this template </a:t>
            </a:r>
            <a:br>
              <a:rPr lang="nl" sz="4800"/>
            </a:br>
            <a:r>
              <a:rPr lang="nl" sz="4100" u="sng">
                <a:solidFill>
                  <a:srgbClr val="00206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[Watch video]</a:t>
            </a:r>
            <a:endParaRPr sz="41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Microsoft Office PowerPoint</Application>
  <PresentationFormat>On-screen Show (16:9)</PresentationFormat>
  <Paragraphs>82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Poppins</vt:lpstr>
      <vt:lpstr>IBM Plex Sans</vt:lpstr>
      <vt:lpstr>Bitter SemiBold</vt:lpstr>
      <vt:lpstr>Calibri</vt:lpstr>
      <vt:lpstr>Arial</vt:lpstr>
      <vt:lpstr>Roboto</vt:lpstr>
      <vt:lpstr>Simple Light</vt:lpstr>
      <vt:lpstr>Cost Price Breakdown  Template</vt:lpstr>
      <vt:lpstr>PowerPoint Presentation</vt:lpstr>
      <vt:lpstr>PowerPoint Presentation</vt:lpstr>
      <vt:lpstr>PowerPoint Presentation</vt:lpstr>
      <vt:lpstr>How to use this template  [Watch video]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1</cp:revision>
  <dcterms:modified xsi:type="dcterms:W3CDTF">2025-09-09T15:25:08Z</dcterms:modified>
</cp:coreProperties>
</file>