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Bitter SemiBold" panose="020B0604020202020204" charset="0"/>
      <p:regular r:id="rId19"/>
      <p:bold r:id="rId20"/>
      <p:italic r:id="rId21"/>
      <p:boldItalic r:id="rId22"/>
    </p:embeddedFont>
    <p:embeddedFont>
      <p:font typeface="IBM Plex Sans" panose="020B0503050203000203" pitchFamily="34" charset="0"/>
      <p:regular r:id="rId23"/>
      <p:bold r:id="rId24"/>
    </p:embeddedFont>
    <p:embeddedFont>
      <p:font typeface="IBM Plex Sans Light" panose="020B0403050203000203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240232-CBA3-49D2-BDD3-D4D4711E2021}">
  <a:tblStyle styleId="{5F240232-CBA3-49D2-BDD3-D4D4711E20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0e9f0a26d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d0e9f0a26d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" name="Google Shape;60;g2d0e9f0a26d_1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0e9f0a26d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0e9f0a26d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0e9f0a26d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0e9f0a26d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0e9f0a26d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d0e9f0a26d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1" name="Google Shape;141;g2d0e9f0a26d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0e9f089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0e9f089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0e9f0a26d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0e9f0a26d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0e9f0a26d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0e9f0a26d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0e9f0897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d0e9f08978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7" name="Google Shape;177;g2d0e9f08978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0e9f089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d0e9f089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0e9f0a26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8" name="Google Shape;78;g2d0e9f0a26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0e9f0a26d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" name="Google Shape;85;g2d0e9f0a26d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0e9f0a26d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d0e9f0a26d_1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g2d0e9f0a26d_1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0e9f0897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0e9f0897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0e9f0a26d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0e9f0a26d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0e9f0a26d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0e9f0a26d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0e9f0a26d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0e9f0a26d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lFD4VRVfM0?si=OQ5BkskHY_D1evX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5119" y="4541859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E-Auction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30B29-4F1F-2AD3-3C0E-584DC865319A}"/>
              </a:ext>
            </a:extLst>
          </p:cNvPr>
          <p:cNvSpPr txBox="1"/>
          <p:nvPr/>
        </p:nvSpPr>
        <p:spPr>
          <a:xfrm>
            <a:off x="121558" y="4765017"/>
            <a:ext cx="6653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https://youtu.be/wlFD4VRVfM0?si=OQ5BkskHY_D1evX3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Pros and Cons for Each E-Auction Type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27"/>
          <p:cNvGraphicFramePr/>
          <p:nvPr/>
        </p:nvGraphicFramePr>
        <p:xfrm>
          <a:off x="753013" y="10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{5F240232-CBA3-49D2-BDD3-D4D4711E2021}</a:tableStyleId>
              </a:tblPr>
              <a:tblGrid>
                <a:gridCol w="100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Type of E-Auction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to Use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British Reverse E-Auctions</a:t>
                      </a:r>
                      <a:endParaRPr sz="1000" b="1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Competitive bidding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You decide what information suppliers see &amp; the auction step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Low-ranking suppliers lose confidence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Anytime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Vickrey Reverse E-Auctions</a:t>
                      </a:r>
                      <a:endParaRPr sz="1000" b="1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Encourages best prices on first bid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Useful for products or services with a limited quantity available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Transparency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Usually a one-step process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May not be suitable for complex products or services where price is not the only determining factor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there are a small number of suppliers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the product or service being auctioned has price as the primary factor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267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2F226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 a quick and transparent negotiation process</a:t>
                      </a:r>
                      <a:endParaRPr sz="1000">
                        <a:solidFill>
                          <a:srgbClr val="2F226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" name="Google Shape;155;p27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Pros and Cons for Each E-Auction Type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6" name="Google Shape;156;p27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8"/>
          <p:cNvGraphicFramePr/>
          <p:nvPr/>
        </p:nvGraphicFramePr>
        <p:xfrm>
          <a:off x="753013" y="10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{5F240232-CBA3-49D2-BDD3-D4D4711E2021}</a:tableStyleId>
              </a:tblPr>
              <a:tblGrid>
                <a:gridCol w="100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Type of E-Auction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to Use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Dutch Reverse E-Auctions</a:t>
                      </a: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Encourages competition for lower prices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Transparent process with clear rules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May not work well with many suppliers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Requires careful setup of starting price and increments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there are few suppliers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quick price determination is needed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transparency and competitiveness are priorities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Japanese Reverse E-Auctions</a:t>
                      </a: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Encourages supplier participation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 lead to lower costs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May discourage suppliers with a high starting price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Requires careful management with changing price intervals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Small number of suppliers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Simple products/services where price is key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Google Shape;163;p28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Pros and Cons for Each E-Auction Type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9"/>
          <p:cNvGraphicFramePr/>
          <p:nvPr/>
        </p:nvGraphicFramePr>
        <p:xfrm>
          <a:off x="753013" y="10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{5F240232-CBA3-49D2-BDD3-D4D4711E2021}</a:tableStyleId>
              </a:tblPr>
              <a:tblGrid>
                <a:gridCol w="124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Type of E-Auction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to Use</a:t>
                      </a:r>
                      <a:endParaRPr sz="10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Sealed Bid E-Auctions</a:t>
                      </a: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Ensures fair competition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Encourages best prices upfront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Suppliers can't adjust offers based on competitors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May not result in the lowest prices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fairness and transparency is important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When you want best prices upfront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Weighted/</a:t>
                      </a: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Multi-Attribute E-Auctions</a:t>
                      </a: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Includes non-price factors in evaluation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Suppliers can adjust prices and/or other factors to improve ranking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Complexity in determining and weighting non-price factors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Subjectivity in evaluating non-price factors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Risk of suppliers focusing on gaming non-price factors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Verdana"/>
                        <a:buChar char="●"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Anytime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1" name="Google Shape;171;p2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Pros and Cons for Each E-Auction Type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2" name="Google Shape;172;p29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00600" y="1041663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002060"/>
                </a:solidFill>
              </a:rPr>
              <a:t>What are </a:t>
            </a:r>
            <a:r>
              <a:rPr lang="en">
                <a:solidFill>
                  <a:srgbClr val="01BFF0"/>
                </a:solidFill>
              </a:rPr>
              <a:t>E-Auctions</a:t>
            </a:r>
            <a:r>
              <a:rPr lang="en">
                <a:solidFill>
                  <a:srgbClr val="002060"/>
                </a:solidFill>
              </a:rPr>
              <a:t>?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00600" y="2808988"/>
            <a:ext cx="4671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2060"/>
                </a:solidFill>
              </a:rPr>
              <a:t>E-auctions give procurement professionals </a:t>
            </a:r>
            <a:r>
              <a:rPr lang="en" sz="1400">
                <a:solidFill>
                  <a:srgbClr val="FF5C00"/>
                </a:solidFill>
              </a:rPr>
              <a:t>competitive prices for products</a:t>
            </a:r>
            <a:r>
              <a:rPr lang="en" sz="1400">
                <a:solidFill>
                  <a:srgbClr val="002060"/>
                </a:solidFill>
              </a:rPr>
              <a:t>, with </a:t>
            </a:r>
            <a:r>
              <a:rPr lang="en" sz="1400">
                <a:solidFill>
                  <a:srgbClr val="01BFF0"/>
                </a:solidFill>
              </a:rPr>
              <a:t>suppliers competing against each other</a:t>
            </a:r>
            <a:r>
              <a:rPr lang="en" sz="1400">
                <a:solidFill>
                  <a:srgbClr val="002060"/>
                </a:solidFill>
              </a:rPr>
              <a:t> to </a:t>
            </a:r>
            <a:r>
              <a:rPr lang="en" sz="1400">
                <a:solidFill>
                  <a:srgbClr val="01BFF0"/>
                </a:solidFill>
              </a:rPr>
              <a:t>offer their best prices, </a:t>
            </a:r>
            <a:r>
              <a:rPr lang="en" sz="1400">
                <a:solidFill>
                  <a:srgbClr val="FF5C00"/>
                </a:solidFill>
              </a:rPr>
              <a:t>online</a:t>
            </a:r>
            <a:r>
              <a:rPr lang="en" sz="1400">
                <a:solidFill>
                  <a:srgbClr val="002060"/>
                </a:solidFill>
              </a:rPr>
              <a:t>.</a:t>
            </a:r>
            <a:endParaRPr sz="1400">
              <a:solidFill>
                <a:srgbClr val="FF5C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00600" y="1041663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002060"/>
                </a:solidFill>
              </a:rPr>
              <a:t>When should they be used?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00600" y="2868113"/>
            <a:ext cx="4671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BFF0"/>
                </a:solidFill>
              </a:rPr>
              <a:t>Whenever possible</a:t>
            </a:r>
            <a:br>
              <a:rPr lang="en" sz="1400">
                <a:solidFill>
                  <a:srgbClr val="01BFF0"/>
                </a:solidFill>
              </a:rPr>
            </a:br>
            <a:br>
              <a:rPr lang="en" sz="1400">
                <a:solidFill>
                  <a:srgbClr val="01BFF0"/>
                </a:solidFill>
              </a:rPr>
            </a:br>
            <a:r>
              <a:rPr lang="en" sz="1400">
                <a:solidFill>
                  <a:srgbClr val="002060"/>
                </a:solidFill>
              </a:rPr>
              <a:t>Adding e-auctions to the negotiation process has often resulted in better savings than negotiating solely face-to-face</a:t>
            </a:r>
            <a:endParaRPr sz="1400">
              <a:solidFill>
                <a:srgbClr val="00206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6 Types of E-Auctions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393</Words>
  <Application>Microsoft Office PowerPoint</Application>
  <PresentationFormat>On-screen Show (16:9)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IBM Plex Sans Light</vt:lpstr>
      <vt:lpstr>Bitter SemiBold</vt:lpstr>
      <vt:lpstr>IBM Plex Sans</vt:lpstr>
      <vt:lpstr>Arial</vt:lpstr>
      <vt:lpstr>Poppins</vt:lpstr>
      <vt:lpstr>Verdana</vt:lpstr>
      <vt:lpstr>Simple Light</vt:lpstr>
      <vt:lpstr>E-Auction</vt:lpstr>
      <vt:lpstr>Let me introduce myself</vt:lpstr>
      <vt:lpstr>What are E-Auctions?</vt:lpstr>
      <vt:lpstr>When should they be used?</vt:lpstr>
      <vt:lpstr>The 6 Types of E-Auctions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 and Cons for Each E-Auction Type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2025-09-05T11:36:29Z</dcterms:modified>
</cp:coreProperties>
</file>