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embeddedFontLst>
    <p:embeddedFont>
      <p:font typeface="IBM Plex Sans Light"/>
      <p:regular r:id="rId9"/>
      <p:bold r:id="rId10"/>
      <p:italic r:id="rId11"/>
      <p:boldItalic r:id="rId12"/>
    </p:embeddedFont>
    <p:embeddedFont>
      <p:font typeface="Poppins"/>
      <p:regular r:id="rId13"/>
      <p:bold r:id="rId14"/>
      <p:italic r:id="rId15"/>
      <p:boldItalic r:id="rId16"/>
    </p:embeddedFont>
    <p:embeddedFont>
      <p:font typeface="Bitter SemiBold"/>
      <p:regular r:id="rId17"/>
      <p:bold r:id="rId18"/>
      <p:italic r:id="rId19"/>
      <p:boldItalic r:id="rId20"/>
    </p:embeddedFont>
    <p:embeddedFont>
      <p:font typeface="Open Sans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BitterSemiBold-boldItalic.fntdata"/><Relationship Id="rId11" Type="http://schemas.openxmlformats.org/officeDocument/2006/relationships/font" Target="fonts/IBMPlexSansLight-italic.fntdata"/><Relationship Id="rId22" Type="http://schemas.openxmlformats.org/officeDocument/2006/relationships/font" Target="fonts/OpenSans-bold.fntdata"/><Relationship Id="rId10" Type="http://schemas.openxmlformats.org/officeDocument/2006/relationships/font" Target="fonts/IBMPlexSansLight-bold.fntdata"/><Relationship Id="rId21" Type="http://schemas.openxmlformats.org/officeDocument/2006/relationships/font" Target="fonts/OpenSans-regular.fntdata"/><Relationship Id="rId13" Type="http://schemas.openxmlformats.org/officeDocument/2006/relationships/font" Target="fonts/Poppins-regular.fntdata"/><Relationship Id="rId24" Type="http://schemas.openxmlformats.org/officeDocument/2006/relationships/font" Target="fonts/OpenSans-boldItalic.fntdata"/><Relationship Id="rId12" Type="http://schemas.openxmlformats.org/officeDocument/2006/relationships/font" Target="fonts/IBMPlexSansLight-boldItalic.fntdata"/><Relationship Id="rId23" Type="http://schemas.openxmlformats.org/officeDocument/2006/relationships/font" Target="fonts/OpenSans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IBMPlexSansLight-regular.fntdata"/><Relationship Id="rId15" Type="http://schemas.openxmlformats.org/officeDocument/2006/relationships/font" Target="fonts/Poppins-italic.fntdata"/><Relationship Id="rId14" Type="http://schemas.openxmlformats.org/officeDocument/2006/relationships/font" Target="fonts/Poppins-bold.fntdata"/><Relationship Id="rId17" Type="http://schemas.openxmlformats.org/officeDocument/2006/relationships/font" Target="fonts/BitterSemiBold-regular.fntdata"/><Relationship Id="rId16" Type="http://schemas.openxmlformats.org/officeDocument/2006/relationships/font" Target="fonts/Poppins-bold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BitterSemiBold-italic.fntdata"/><Relationship Id="rId6" Type="http://schemas.openxmlformats.org/officeDocument/2006/relationships/slide" Target="slides/slide1.xml"/><Relationship Id="rId18" Type="http://schemas.openxmlformats.org/officeDocument/2006/relationships/font" Target="fonts/BitterSemiBold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e533d52cbf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g2e533d52cbf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0" name="Google Shape;60;g2e533d52cbf_1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72e4255cbc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72e4255cbc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e533d52cbf_1_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" name="Google Shape;85;g2e533d52cbf_1_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86" name="Google Shape;86;g2e533d52cbf_1_6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[Short]">
  <p:cSld name="Title Slide [Short]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476547" y="357188"/>
            <a:ext cx="4743300" cy="15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IBM Plex Sans Light"/>
              <a:buNone/>
              <a:defRPr b="0" i="0" sz="4200">
                <a:latin typeface="IBM Plex Sans Light"/>
                <a:ea typeface="IBM Plex Sans Light"/>
                <a:cs typeface="IBM Plex Sans Light"/>
                <a:sym typeface="IBM Plex Sans Light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1_Title and Conten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"/>
          <p:cNvSpPr txBox="1"/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3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grpSp>
        <p:nvGrpSpPr>
          <p:cNvPr id="54" name="Google Shape;54;p14"/>
          <p:cNvGrpSpPr/>
          <p:nvPr/>
        </p:nvGrpSpPr>
        <p:grpSpPr>
          <a:xfrm>
            <a:off x="5256111" y="1604076"/>
            <a:ext cx="3656795" cy="3308726"/>
            <a:chOff x="6150511" y="2138768"/>
            <a:chExt cx="4875727" cy="4411635"/>
          </a:xfrm>
        </p:grpSpPr>
        <p:sp>
          <p:nvSpPr>
            <p:cNvPr id="55" name="Google Shape;55;p14"/>
            <p:cNvSpPr/>
            <p:nvPr/>
          </p:nvSpPr>
          <p:spPr>
            <a:xfrm>
              <a:off x="6150511" y="2200614"/>
              <a:ext cx="3632400" cy="3632400"/>
            </a:xfrm>
            <a:prstGeom prst="ellipse">
              <a:avLst/>
            </a:prstGeom>
            <a:solidFill>
              <a:srgbClr val="B0E7FF"/>
            </a:solidFill>
            <a:ln>
              <a:noFill/>
            </a:ln>
          </p:spPr>
          <p:txBody>
            <a:bodyPr anchorCtr="0" anchor="ctr" bIns="31100" lIns="62200" spcFirstLastPara="1" rIns="62200" wrap="square" tIns="31100">
              <a:noAutofit/>
            </a:bodyPr>
            <a:lstStyle/>
            <a:p>
              <a:pPr indent="-114300" lvl="0" marL="19050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t/>
              </a:r>
              <a:endParaRPr b="1" i="1" sz="1200" u="none" cap="none" strike="noStrike">
                <a:solidFill>
                  <a:srgbClr val="000000"/>
                </a:solidFill>
                <a:latin typeface="Bitter SemiBold"/>
                <a:ea typeface="Bitter SemiBold"/>
                <a:cs typeface="Bitter SemiBold"/>
                <a:sym typeface="Bitter SemiBold"/>
              </a:endParaRPr>
            </a:p>
          </p:txBody>
        </p:sp>
        <p:pic>
          <p:nvPicPr>
            <p:cNvPr id="56" name="Google Shape;56;p1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614603" y="2138768"/>
              <a:ext cx="4411635" cy="441163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107">
          <p15:clr>
            <a:srgbClr val="FBAE40"/>
          </p15:clr>
        </p15:guide>
        <p15:guide id="4" pos="563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6.png"/><Relationship Id="rId6" Type="http://schemas.openxmlformats.org/officeDocument/2006/relationships/image" Target="../media/image4.png"/><Relationship Id="rId7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6.png"/><Relationship Id="rId6" Type="http://schemas.openxmlformats.org/officeDocument/2006/relationships/image" Target="../media/image4.png"/><Relationship Id="rId7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/>
          <p:nvPr/>
        </p:nvSpPr>
        <p:spPr>
          <a:xfrm>
            <a:off x="5037083" y="1078070"/>
            <a:ext cx="2724300" cy="2724300"/>
          </a:xfrm>
          <a:prstGeom prst="ellipse">
            <a:avLst/>
          </a:prstGeom>
          <a:solidFill>
            <a:srgbClr val="B0E7FF"/>
          </a:solidFill>
          <a:ln>
            <a:noFill/>
          </a:ln>
        </p:spPr>
        <p:txBody>
          <a:bodyPr anchorCtr="0" anchor="ctr" bIns="31100" lIns="62200" spcFirstLastPara="1" rIns="62200" wrap="square" tIns="31100">
            <a:noAutofit/>
          </a:bodyPr>
          <a:lstStyle/>
          <a:p>
            <a:pPr indent="-114300" lvl="0" marL="190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1" sz="1200" u="none" cap="none" strike="noStrike">
              <a:solidFill>
                <a:schemeClr val="dk1"/>
              </a:solidFill>
              <a:latin typeface="Bitter SemiBold"/>
              <a:ea typeface="Bitter SemiBold"/>
              <a:cs typeface="Bitter SemiBold"/>
              <a:sym typeface="Bitter SemiBold"/>
            </a:endParaRPr>
          </a:p>
        </p:txBody>
      </p:sp>
      <p:pic>
        <p:nvPicPr>
          <p:cNvPr id="63" name="Google Shape;6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85152" y="1031685"/>
            <a:ext cx="3308725" cy="330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347198" y="70706"/>
            <a:ext cx="1251698" cy="113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0800000">
            <a:off x="8320032" y="1252387"/>
            <a:ext cx="823969" cy="141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873872" y="4518788"/>
            <a:ext cx="1281956" cy="120328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 txBox="1"/>
          <p:nvPr>
            <p:ph type="title"/>
          </p:nvPr>
        </p:nvSpPr>
        <p:spPr>
          <a:xfrm>
            <a:off x="238322" y="1164747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" sz="450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Empathy and Compassion in Procurement</a:t>
            </a:r>
            <a:endParaRPr b="1" sz="450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6"/>
          <p:cNvPicPr preferRelativeResize="0"/>
          <p:nvPr/>
        </p:nvPicPr>
        <p:blipFill rotWithShape="1">
          <a:blip r:embed="rId3">
            <a:alphaModFix/>
          </a:blip>
          <a:srcRect b="4714" l="9806" r="8057" t="9403"/>
          <a:stretch/>
        </p:blipFill>
        <p:spPr>
          <a:xfrm>
            <a:off x="1955338" y="816175"/>
            <a:ext cx="5233324" cy="384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6"/>
          <p:cNvSpPr txBox="1"/>
          <p:nvPr/>
        </p:nvSpPr>
        <p:spPr>
          <a:xfrm>
            <a:off x="357079" y="130589"/>
            <a:ext cx="7674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en" sz="1800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Empathy Map</a:t>
            </a:r>
            <a:endParaRPr b="1" sz="1800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76" name="Google Shape;76;p16"/>
          <p:cNvCxnSpPr/>
          <p:nvPr/>
        </p:nvCxnSpPr>
        <p:spPr>
          <a:xfrm>
            <a:off x="423307" y="532763"/>
            <a:ext cx="7400100" cy="0"/>
          </a:xfrm>
          <a:prstGeom prst="straightConnector1">
            <a:avLst/>
          </a:prstGeom>
          <a:noFill/>
          <a:ln cap="flat" cmpd="sng" w="25400">
            <a:solidFill>
              <a:srgbClr val="01BFF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7" name="Google Shape;77;p16"/>
          <p:cNvSpPr txBox="1"/>
          <p:nvPr/>
        </p:nvSpPr>
        <p:spPr>
          <a:xfrm>
            <a:off x="2170219" y="1477311"/>
            <a:ext cx="15120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i="1" lang="en" sz="1000">
                <a:solidFill>
                  <a:srgbClr val="2F2267"/>
                </a:solidFill>
                <a:latin typeface="Open Sans"/>
                <a:ea typeface="Open Sans"/>
                <a:cs typeface="Open Sans"/>
                <a:sym typeface="Open Sans"/>
              </a:rPr>
              <a:t>Type Here</a:t>
            </a:r>
            <a:endParaRPr i="1" sz="1000">
              <a:solidFill>
                <a:srgbClr val="2F226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8" name="Google Shape;78;p16"/>
          <p:cNvSpPr txBox="1"/>
          <p:nvPr/>
        </p:nvSpPr>
        <p:spPr>
          <a:xfrm>
            <a:off x="5441678" y="1477311"/>
            <a:ext cx="15120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i="1" lang="en" sz="1000">
                <a:solidFill>
                  <a:srgbClr val="2F2267"/>
                </a:solidFill>
                <a:latin typeface="Open Sans"/>
                <a:ea typeface="Open Sans"/>
                <a:cs typeface="Open Sans"/>
                <a:sym typeface="Open Sans"/>
              </a:rPr>
              <a:t>Type Here</a:t>
            </a:r>
            <a:endParaRPr i="1" sz="1000">
              <a:solidFill>
                <a:srgbClr val="2F226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9" name="Google Shape;79;p16"/>
          <p:cNvSpPr txBox="1"/>
          <p:nvPr/>
        </p:nvSpPr>
        <p:spPr>
          <a:xfrm>
            <a:off x="2170219" y="2716947"/>
            <a:ext cx="15120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i="1" lang="en" sz="1000">
                <a:solidFill>
                  <a:srgbClr val="2F2267"/>
                </a:solidFill>
                <a:latin typeface="Open Sans"/>
                <a:ea typeface="Open Sans"/>
                <a:cs typeface="Open Sans"/>
                <a:sym typeface="Open Sans"/>
              </a:rPr>
              <a:t>Type Here</a:t>
            </a:r>
            <a:endParaRPr i="1" sz="1000">
              <a:solidFill>
                <a:srgbClr val="2F226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0" name="Google Shape;80;p16"/>
          <p:cNvSpPr txBox="1"/>
          <p:nvPr/>
        </p:nvSpPr>
        <p:spPr>
          <a:xfrm>
            <a:off x="5441678" y="2670299"/>
            <a:ext cx="15120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i="1" lang="en" sz="1000">
                <a:solidFill>
                  <a:srgbClr val="2F2267"/>
                </a:solidFill>
                <a:latin typeface="Open Sans"/>
                <a:ea typeface="Open Sans"/>
                <a:cs typeface="Open Sans"/>
                <a:sym typeface="Open Sans"/>
              </a:rPr>
              <a:t>Type Here</a:t>
            </a:r>
            <a:endParaRPr i="1" sz="1000">
              <a:solidFill>
                <a:srgbClr val="2F226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1" name="Google Shape;81;p16"/>
          <p:cNvSpPr txBox="1"/>
          <p:nvPr/>
        </p:nvSpPr>
        <p:spPr>
          <a:xfrm>
            <a:off x="2699978" y="4074248"/>
            <a:ext cx="15120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i="1" lang="en" sz="1000">
                <a:solidFill>
                  <a:srgbClr val="2F2267"/>
                </a:solidFill>
                <a:latin typeface="Open Sans"/>
                <a:ea typeface="Open Sans"/>
                <a:cs typeface="Open Sans"/>
                <a:sym typeface="Open Sans"/>
              </a:rPr>
              <a:t>Type Here</a:t>
            </a:r>
            <a:endParaRPr i="1" sz="1000">
              <a:solidFill>
                <a:srgbClr val="2F226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2" name="Google Shape;82;p16"/>
          <p:cNvSpPr txBox="1"/>
          <p:nvPr/>
        </p:nvSpPr>
        <p:spPr>
          <a:xfrm>
            <a:off x="4978027" y="4010050"/>
            <a:ext cx="1713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i="1" lang="en" sz="1000">
                <a:solidFill>
                  <a:srgbClr val="2F2267"/>
                </a:solidFill>
                <a:latin typeface="Open Sans"/>
                <a:ea typeface="Open Sans"/>
                <a:cs typeface="Open Sans"/>
                <a:sym typeface="Open Sans"/>
              </a:rPr>
              <a:t>Type Here</a:t>
            </a:r>
            <a:endParaRPr i="1" sz="1000">
              <a:solidFill>
                <a:srgbClr val="2F226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/>
          <p:nvPr/>
        </p:nvSpPr>
        <p:spPr>
          <a:xfrm>
            <a:off x="5037083" y="1078070"/>
            <a:ext cx="2724300" cy="2724300"/>
          </a:xfrm>
          <a:prstGeom prst="ellipse">
            <a:avLst/>
          </a:prstGeom>
          <a:solidFill>
            <a:srgbClr val="B0E7FF"/>
          </a:solidFill>
          <a:ln>
            <a:noFill/>
          </a:ln>
        </p:spPr>
        <p:txBody>
          <a:bodyPr anchorCtr="0" anchor="ctr" bIns="31100" lIns="62200" spcFirstLastPara="1" rIns="62200" wrap="square" tIns="31100">
            <a:noAutofit/>
          </a:bodyPr>
          <a:lstStyle/>
          <a:p>
            <a:pPr indent="-114300" lvl="0" marL="190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1" sz="1200" u="none" cap="none" strike="noStrike">
              <a:solidFill>
                <a:schemeClr val="dk1"/>
              </a:solidFill>
              <a:latin typeface="Bitter SemiBold"/>
              <a:ea typeface="Bitter SemiBold"/>
              <a:cs typeface="Bitter SemiBold"/>
              <a:sym typeface="Bitter SemiBold"/>
            </a:endParaRPr>
          </a:p>
        </p:txBody>
      </p:sp>
      <p:pic>
        <p:nvPicPr>
          <p:cNvPr id="89" name="Google Shape;8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85152" y="1031685"/>
            <a:ext cx="3308725" cy="330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347198" y="70706"/>
            <a:ext cx="1251698" cy="113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0800000">
            <a:off x="8320032" y="1252387"/>
            <a:ext cx="823969" cy="141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873872" y="4518788"/>
            <a:ext cx="1281956" cy="1203281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7"/>
          <p:cNvSpPr txBox="1"/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450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It’s a wrap!</a:t>
            </a:r>
            <a:endParaRPr b="1" sz="450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450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Thank you!</a:t>
            </a:r>
            <a:endParaRPr b="1" sz="450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