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Bitter SemiBold" panose="020B0604020202020204" charset="0"/>
      <p:regular r:id="rId13"/>
      <p:bold r:id="rId14"/>
      <p:italic r:id="rId15"/>
      <p:boldItalic r:id="rId16"/>
    </p:embeddedFont>
    <p:embeddedFont>
      <p:font typeface="IBM Plex Sans" panose="020B0503050203000203" pitchFamily="34" charset="0"/>
      <p:regular r:id="rId17"/>
      <p:bold r:id="rId18"/>
    </p:embeddedFont>
    <p:embeddedFont>
      <p:font typeface="IBM Plex Sans Light" panose="020B0403050203000203" pitchFamily="34" charset="0"/>
      <p:regular r:id="rId19"/>
      <p:bold r:id="rId20"/>
      <p:italic r:id="rId21"/>
      <p:boldItalic r:id="rId22"/>
    </p:embeddedFont>
    <p:embeddedFont>
      <p:font typeface="Poppins" panose="00000500000000000000" pitchFamily="2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B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7" name="Google Shape;10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5" name="Google Shape;17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[Short]">
  <p:cSld name="Title Slide [Short]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76547" y="357188"/>
            <a:ext cx="47433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IBM Plex Sans Light"/>
              <a:buNone/>
              <a:defRPr sz="4200" b="0" i="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6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13" name="Google Shape;13;p3"/>
          <p:cNvGrpSpPr/>
          <p:nvPr/>
        </p:nvGrpSpPr>
        <p:grpSpPr>
          <a:xfrm>
            <a:off x="5256111" y="1604076"/>
            <a:ext cx="3656795" cy="3308726"/>
            <a:chOff x="6150511" y="2138768"/>
            <a:chExt cx="4875727" cy="4411635"/>
          </a:xfrm>
        </p:grpSpPr>
        <p:sp>
          <p:nvSpPr>
            <p:cNvPr id="14" name="Google Shape;14;p3"/>
            <p:cNvSpPr/>
            <p:nvPr/>
          </p:nvSpPr>
          <p:spPr>
            <a:xfrm>
              <a:off x="6150511" y="2200614"/>
              <a:ext cx="3632400" cy="3632400"/>
            </a:xfrm>
            <a:prstGeom prst="ellipse">
              <a:avLst/>
            </a:prstGeom>
            <a:solidFill>
              <a:srgbClr val="B0E7FF"/>
            </a:solidFill>
            <a:ln>
              <a:noFill/>
            </a:ln>
          </p:spPr>
          <p:txBody>
            <a:bodyPr spcFirstLastPara="1" wrap="square" lIns="62200" tIns="31100" rIns="62200" bIns="31100" anchor="ctr" anchorCtr="0">
              <a:noAutofit/>
            </a:bodyPr>
            <a:lstStyle/>
            <a:p>
              <a:pPr marL="19050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200" b="1" i="1" u="none" strike="noStrike" cap="none">
                <a:solidFill>
                  <a:srgbClr val="000000"/>
                </a:solidFill>
                <a:latin typeface="Bitter SemiBold"/>
                <a:ea typeface="Bitter SemiBold"/>
                <a:cs typeface="Bitter SemiBold"/>
                <a:sym typeface="Bitter SemiBold"/>
              </a:endParaRPr>
            </a:p>
          </p:txBody>
        </p:sp>
        <p:pic>
          <p:nvPicPr>
            <p:cNvPr id="15" name="Google Shape;15;p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614603" y="2138768"/>
              <a:ext cx="4411635" cy="44116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07">
          <p15:clr>
            <a:srgbClr val="FBAE40"/>
          </p15:clr>
        </p15:guide>
        <p15:guide id="4" pos="563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[Short]">
  <p:cSld name="Title Slide [Short]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 txBox="1">
            <a:spLocks noGrp="1"/>
          </p:cNvSpPr>
          <p:nvPr>
            <p:ph type="title"/>
          </p:nvPr>
        </p:nvSpPr>
        <p:spPr>
          <a:xfrm>
            <a:off x="476547" y="357188"/>
            <a:ext cx="47433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IBM Plex Sans Light"/>
              <a:buNone/>
              <a:defRPr sz="4200" b="0" i="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RdSpvcNY9n8?si=SNjtf37iky-5SLgr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/>
          <p:nvPr/>
        </p:nvSpPr>
        <p:spPr>
          <a:xfrm>
            <a:off x="5037083" y="1078070"/>
            <a:ext cx="2724300" cy="2724300"/>
          </a:xfrm>
          <a:prstGeom prst="ellipse">
            <a:avLst/>
          </a:prstGeom>
          <a:solidFill>
            <a:srgbClr val="B0E7FF"/>
          </a:solidFill>
          <a:ln>
            <a:noFill/>
          </a:ln>
        </p:spPr>
        <p:txBody>
          <a:bodyPr spcFirstLastPara="1" wrap="square" lIns="62200" tIns="31100" rIns="62200" bIns="31100" anchor="ctr" anchorCtr="0">
            <a:noAutofit/>
          </a:bodyPr>
          <a:lstStyle/>
          <a:p>
            <a:pPr marL="19050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1" u="none" strike="noStrike" cap="none">
              <a:solidFill>
                <a:schemeClr val="dk1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110" name="Google Shape;11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5152" y="1031685"/>
            <a:ext cx="3308725" cy="33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47198" y="70706"/>
            <a:ext cx="1251698" cy="113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8320032" y="1252387"/>
            <a:ext cx="823969" cy="14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47531" y="4471153"/>
            <a:ext cx="1281956" cy="120328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500" b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Excel for Procurement Professionals</a:t>
            </a:r>
            <a:endParaRPr sz="4500" b="1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4500" b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Template</a:t>
            </a:r>
            <a:endParaRPr sz="4500" b="1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92D461-69AE-A49C-A8AD-4767CEDD5033}"/>
              </a:ext>
            </a:extLst>
          </p:cNvPr>
          <p:cNvSpPr txBox="1"/>
          <p:nvPr/>
        </p:nvSpPr>
        <p:spPr>
          <a:xfrm>
            <a:off x="278651" y="4765017"/>
            <a:ext cx="67200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i="0" u="none" strike="noStrike" dirty="0">
                <a:solidFill>
                  <a:srgbClr val="002060"/>
                </a:solidFill>
                <a:effectLst/>
                <a:latin typeface="IBM Plex Sans" panose="020B0503050203000203" pitchFamily="34" charset="0"/>
              </a:rPr>
              <a:t>Video Tutorial Link:</a:t>
            </a:r>
            <a:r>
              <a:rPr lang="pt-BR" b="1" dirty="0">
                <a:solidFill>
                  <a:srgbClr val="002060"/>
                </a:solidFill>
                <a:latin typeface="IBM Plex Sans" panose="020B0503050203000203" pitchFamily="34" charset="0"/>
              </a:rPr>
              <a:t> </a:t>
            </a:r>
            <a:r>
              <a:rPr lang="pt-BR" b="1" dirty="0">
                <a:solidFill>
                  <a:srgbClr val="1EBBF0"/>
                </a:solidFill>
                <a:latin typeface="IBM Plex Sans" panose="020B050305020300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https://youtu.be/RdSpvcNY9n8?si=SNjtf37iky-5SLgr</a:t>
            </a:r>
            <a:r>
              <a:rPr lang="pt-BR" b="1" dirty="0">
                <a:solidFill>
                  <a:srgbClr val="1EBBF0"/>
                </a:solidFill>
                <a:latin typeface="IBM Plex Sans" panose="020B0503050203000203" pitchFamily="34" charset="0"/>
              </a:rPr>
              <a:t> </a:t>
            </a:r>
            <a:endParaRPr lang="pt-BR" b="0" dirty="0">
              <a:solidFill>
                <a:srgbClr val="1EBBF0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>
            <a:spLocks noGrp="1"/>
          </p:cNvSpPr>
          <p:nvPr>
            <p:ph type="title"/>
          </p:nvPr>
        </p:nvSpPr>
        <p:spPr>
          <a:xfrm>
            <a:off x="442200" y="534250"/>
            <a:ext cx="5154600" cy="17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sz="3000">
                <a:solidFill>
                  <a:srgbClr val="002060"/>
                </a:solidFill>
              </a:rPr>
              <a:t>Let me introduce myself</a:t>
            </a:r>
            <a:endParaRPr sz="3000">
              <a:solidFill>
                <a:srgbClr val="002060"/>
              </a:solidFill>
            </a:endParaRPr>
          </a:p>
        </p:txBody>
      </p:sp>
      <p:pic>
        <p:nvPicPr>
          <p:cNvPr id="122" name="Google Shape;122;p29"/>
          <p:cNvPicPr preferRelativeResize="0"/>
          <p:nvPr/>
        </p:nvPicPr>
        <p:blipFill rotWithShape="1">
          <a:blip r:embed="rId3">
            <a:alphaModFix/>
          </a:blip>
          <a:srcRect l="20821" r="19890"/>
          <a:stretch/>
        </p:blipFill>
        <p:spPr>
          <a:xfrm>
            <a:off x="1349900" y="1768375"/>
            <a:ext cx="2680152" cy="254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7951" y="4738139"/>
            <a:ext cx="938598" cy="33043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0"/>
          <p:cNvSpPr txBox="1"/>
          <p:nvPr/>
        </p:nvSpPr>
        <p:spPr>
          <a:xfrm>
            <a:off x="357079" y="130589"/>
            <a:ext cx="767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Excel Functions to Create Formulas</a:t>
            </a:r>
            <a:endParaRPr sz="1800" b="1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30" name="Google Shape;130;p30"/>
          <p:cNvCxnSpPr/>
          <p:nvPr/>
        </p:nvCxnSpPr>
        <p:spPr>
          <a:xfrm>
            <a:off x="423307" y="532763"/>
            <a:ext cx="74001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1" name="Google Shape;13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275" y="642689"/>
            <a:ext cx="7713442" cy="4338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7951" y="4738139"/>
            <a:ext cx="938598" cy="3304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1"/>
          <p:cNvSpPr txBox="1"/>
          <p:nvPr/>
        </p:nvSpPr>
        <p:spPr>
          <a:xfrm>
            <a:off x="357079" y="130589"/>
            <a:ext cx="767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8 Types of Excel Functions Procurement Needs</a:t>
            </a:r>
            <a:endParaRPr sz="1800" b="1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38" name="Google Shape;138;p31"/>
          <p:cNvCxnSpPr/>
          <p:nvPr/>
        </p:nvCxnSpPr>
        <p:spPr>
          <a:xfrm>
            <a:off x="423307" y="532763"/>
            <a:ext cx="74001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9" name="Google Shape;13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100" y="217175"/>
            <a:ext cx="8371800" cy="470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7951" y="4738139"/>
            <a:ext cx="938598" cy="33043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2"/>
          <p:cNvSpPr txBox="1"/>
          <p:nvPr/>
        </p:nvSpPr>
        <p:spPr>
          <a:xfrm>
            <a:off x="357079" y="130589"/>
            <a:ext cx="767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3 Essential Excel Shortcuts</a:t>
            </a:r>
            <a:endParaRPr sz="1800" b="1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46" name="Google Shape;146;p32"/>
          <p:cNvCxnSpPr/>
          <p:nvPr/>
        </p:nvCxnSpPr>
        <p:spPr>
          <a:xfrm>
            <a:off x="423307" y="532763"/>
            <a:ext cx="74001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7" name="Google Shape;147;p32"/>
          <p:cNvPicPr preferRelativeResize="0"/>
          <p:nvPr/>
        </p:nvPicPr>
        <p:blipFill rotWithShape="1">
          <a:blip r:embed="rId4">
            <a:alphaModFix/>
          </a:blip>
          <a:srcRect t="10814" b="13068"/>
          <a:stretch/>
        </p:blipFill>
        <p:spPr>
          <a:xfrm>
            <a:off x="388425" y="844213"/>
            <a:ext cx="8367149" cy="3582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7951" y="4738139"/>
            <a:ext cx="938598" cy="33043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3"/>
          <p:cNvSpPr txBox="1"/>
          <p:nvPr/>
        </p:nvSpPr>
        <p:spPr>
          <a:xfrm>
            <a:off x="357079" y="130589"/>
            <a:ext cx="767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Tips to Manage Procurement Data in Excel </a:t>
            </a:r>
            <a:endParaRPr sz="1800" b="1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54" name="Google Shape;154;p33"/>
          <p:cNvCxnSpPr/>
          <p:nvPr/>
        </p:nvCxnSpPr>
        <p:spPr>
          <a:xfrm>
            <a:off x="423307" y="532763"/>
            <a:ext cx="74001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5" name="Google Shape;155;p33"/>
          <p:cNvPicPr preferRelativeResize="0"/>
          <p:nvPr/>
        </p:nvPicPr>
        <p:blipFill rotWithShape="1">
          <a:blip r:embed="rId4">
            <a:alphaModFix/>
          </a:blip>
          <a:srcRect t="14718" b="15090"/>
          <a:stretch/>
        </p:blipFill>
        <p:spPr>
          <a:xfrm>
            <a:off x="307113" y="951575"/>
            <a:ext cx="8529787" cy="3367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7951" y="4738139"/>
            <a:ext cx="938598" cy="33043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4"/>
          <p:cNvSpPr txBox="1"/>
          <p:nvPr/>
        </p:nvSpPr>
        <p:spPr>
          <a:xfrm>
            <a:off x="357079" y="130589"/>
            <a:ext cx="767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Common Excel Errors</a:t>
            </a:r>
            <a:endParaRPr sz="1800" b="1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62" name="Google Shape;162;p34"/>
          <p:cNvCxnSpPr/>
          <p:nvPr/>
        </p:nvCxnSpPr>
        <p:spPr>
          <a:xfrm>
            <a:off x="423307" y="532763"/>
            <a:ext cx="74001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3" name="Google Shape;163;p34"/>
          <p:cNvPicPr preferRelativeResize="0"/>
          <p:nvPr/>
        </p:nvPicPr>
        <p:blipFill rotWithShape="1">
          <a:blip r:embed="rId4">
            <a:alphaModFix/>
          </a:blip>
          <a:srcRect t="10981" b="10959"/>
          <a:stretch/>
        </p:blipFill>
        <p:spPr>
          <a:xfrm>
            <a:off x="341888" y="778200"/>
            <a:ext cx="8460221" cy="37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7951" y="4738139"/>
            <a:ext cx="938598" cy="33043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5"/>
          <p:cNvSpPr txBox="1"/>
          <p:nvPr/>
        </p:nvSpPr>
        <p:spPr>
          <a:xfrm>
            <a:off x="357079" y="130589"/>
            <a:ext cx="767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Tips to Protect Data Privacy in Excel</a:t>
            </a:r>
            <a:endParaRPr sz="1800" b="1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70" name="Google Shape;170;p35"/>
          <p:cNvCxnSpPr/>
          <p:nvPr/>
        </p:nvCxnSpPr>
        <p:spPr>
          <a:xfrm>
            <a:off x="423307" y="532763"/>
            <a:ext cx="74001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1" name="Google Shape;17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275" y="565639"/>
            <a:ext cx="7713442" cy="4338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/>
          <p:nvPr/>
        </p:nvSpPr>
        <p:spPr>
          <a:xfrm>
            <a:off x="5037083" y="1078070"/>
            <a:ext cx="2724300" cy="2724300"/>
          </a:xfrm>
          <a:prstGeom prst="ellipse">
            <a:avLst/>
          </a:prstGeom>
          <a:solidFill>
            <a:srgbClr val="B0E7FF"/>
          </a:solidFill>
          <a:ln>
            <a:noFill/>
          </a:ln>
        </p:spPr>
        <p:txBody>
          <a:bodyPr spcFirstLastPara="1" wrap="square" lIns="62200" tIns="31100" rIns="62200" bIns="31100" anchor="ctr" anchorCtr="0">
            <a:noAutofit/>
          </a:bodyPr>
          <a:lstStyle/>
          <a:p>
            <a:pPr marL="19050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1" u="none" strike="noStrike" cap="none">
              <a:solidFill>
                <a:schemeClr val="dk1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178" name="Google Shape;17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5152" y="1031685"/>
            <a:ext cx="3308725" cy="33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47198" y="70706"/>
            <a:ext cx="1251698" cy="113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8320032" y="1252387"/>
            <a:ext cx="823969" cy="14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73872" y="4518788"/>
            <a:ext cx="1281956" cy="120328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6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500" b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It’s a wrap!</a:t>
            </a:r>
            <a:endParaRPr sz="4500" b="1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4500" b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Thank you!</a:t>
            </a:r>
            <a:endParaRPr sz="4500" b="1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</Words>
  <Application>Microsoft Office PowerPoint</Application>
  <PresentationFormat>On-screen Show (16:9)</PresentationFormat>
  <Paragraphs>14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Bitter SemiBold</vt:lpstr>
      <vt:lpstr>Verdana</vt:lpstr>
      <vt:lpstr>IBM Plex Sans Light</vt:lpstr>
      <vt:lpstr>Calibri</vt:lpstr>
      <vt:lpstr>Arial</vt:lpstr>
      <vt:lpstr>Poppins</vt:lpstr>
      <vt:lpstr>IBM Plex Sans</vt:lpstr>
      <vt:lpstr>Simple Light</vt:lpstr>
      <vt:lpstr>Simple Light</vt:lpstr>
      <vt:lpstr>Excel for Procurement Professionals Template</vt:lpstr>
      <vt:lpstr>Let me introduce myself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It’s a wrap!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Karen Bonifacio</cp:lastModifiedBy>
  <cp:revision>2</cp:revision>
  <dcterms:modified xsi:type="dcterms:W3CDTF">2025-09-09T10:44:03Z</dcterms:modified>
</cp:coreProperties>
</file>