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embeddedFontLst>
    <p:embeddedFont>
      <p:font typeface="Bitter SemiBold" panose="020B0604020202020204" charset="0"/>
      <p:regular r:id="rId13"/>
      <p:bold r:id="rId14"/>
      <p:italic r:id="rId15"/>
      <p:boldItalic r:id="rId16"/>
    </p:embeddedFont>
    <p:embeddedFont>
      <p:font typeface="IBM Plex Sans" panose="020B0503050203000203" pitchFamily="34" charset="0"/>
      <p:regular r:id="rId17"/>
      <p:bold r:id="rId18"/>
    </p:embeddedFont>
    <p:embeddedFont>
      <p:font typeface="IBM Plex Sans Light" panose="020B0403050203000203" pitchFamily="34" charset="0"/>
      <p:regular r:id="rId19"/>
      <p:bold r:id="rId20"/>
      <p:italic r:id="rId21"/>
      <p:boldItalic r:id="rId22"/>
    </p:embeddedFont>
    <p:embeddedFont>
      <p:font typeface="Poppins" panose="00000500000000000000" pitchFamily="2" charset="0"/>
      <p:regular r:id="rId23"/>
      <p:bold r:id="rId24"/>
      <p:italic r:id="rId25"/>
      <p:boldItalic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B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2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07" name="Google Shape;10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9" name="Google Shape;1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5" name="Google Shape;175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sz="4200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5" name="Google Shape;55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13" name="Google Shape;13;p3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14" name="Google Shape;14;p3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15" name="Google Shape;15;p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5" name="Google Shape;95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8" name="Google Shape;98;p2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9" name="Google Shape;99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7"/>
          <p:cNvSpPr txBox="1">
            <a:spLocks noGrp="1"/>
          </p:cNvSpPr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sz="4200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RdSpvcNY9n8?si=SNjtf37iky-5SLgr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8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62200" tIns="31100" rIns="62200" bIns="31100" anchor="ctr" anchorCtr="0">
            <a:noAutofit/>
          </a:bodyPr>
          <a:lstStyle/>
          <a:p>
            <a:pPr marL="1905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110" name="Google Shape;11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47531" y="4471153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Excel for Procurement Professionals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GB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Template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92D461-69AE-A49C-A8AD-4767CEDD5033}"/>
              </a:ext>
            </a:extLst>
          </p:cNvPr>
          <p:cNvSpPr txBox="1"/>
          <p:nvPr/>
        </p:nvSpPr>
        <p:spPr>
          <a:xfrm>
            <a:off x="278651" y="4765017"/>
            <a:ext cx="67200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</a:t>
            </a:r>
            <a:r>
              <a:rPr lang="pt-BR" b="1" dirty="0">
                <a:solidFill>
                  <a:srgbClr val="002060"/>
                </a:solidFill>
                <a:latin typeface="IBM Plex Sans" panose="020B0503050203000203" pitchFamily="34" charset="0"/>
              </a:rPr>
              <a:t> </a:t>
            </a:r>
            <a:r>
              <a:rPr lang="pt-BR" b="1" dirty="0">
                <a:solidFill>
                  <a:srgbClr val="1EBBF0"/>
                </a:solidFill>
                <a:latin typeface="IBM Plex Sans" panose="020B0503050203000203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https://youtu.be/RdSpvcNY9n8?si=SNjtf37iky-5SLgr</a:t>
            </a:r>
            <a:r>
              <a:rPr lang="pt-BR" b="1" dirty="0">
                <a:solidFill>
                  <a:srgbClr val="1EBBF0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rgbClr val="1EBBF0"/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9"/>
          <p:cNvSpPr txBox="1">
            <a:spLocks noGrp="1"/>
          </p:cNvSpPr>
          <p:nvPr>
            <p:ph type="title"/>
          </p:nvPr>
        </p:nvSpPr>
        <p:spPr>
          <a:xfrm>
            <a:off x="442200" y="534250"/>
            <a:ext cx="5154600" cy="17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GB" sz="3000">
                <a:solidFill>
                  <a:srgbClr val="002060"/>
                </a:solidFill>
              </a:rPr>
              <a:t>Let me introduce myself</a:t>
            </a:r>
            <a:endParaRPr sz="3000">
              <a:solidFill>
                <a:srgbClr val="002060"/>
              </a:solidFill>
            </a:endParaRPr>
          </a:p>
        </p:txBody>
      </p:sp>
      <p:pic>
        <p:nvPicPr>
          <p:cNvPr id="122" name="Google Shape;122;p29"/>
          <p:cNvPicPr preferRelativeResize="0"/>
          <p:nvPr/>
        </p:nvPicPr>
        <p:blipFill rotWithShape="1">
          <a:blip r:embed="rId3">
            <a:alphaModFix/>
          </a:blip>
          <a:srcRect l="20821" r="19890"/>
          <a:stretch/>
        </p:blipFill>
        <p:spPr>
          <a:xfrm>
            <a:off x="1349900" y="1768375"/>
            <a:ext cx="2680152" cy="2542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7951" y="4738139"/>
            <a:ext cx="938598" cy="330436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30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Excel Functions to Create Formulas</a:t>
            </a:r>
            <a:endParaRPr sz="18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30" name="Google Shape;130;p30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1" name="Google Shape;131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5275" y="642689"/>
            <a:ext cx="7713442" cy="4338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7951" y="4738139"/>
            <a:ext cx="938598" cy="3304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1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8 Types of Excel Functions Procurement Needs</a:t>
            </a:r>
            <a:endParaRPr sz="18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38" name="Google Shape;138;p31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9" name="Google Shape;139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6100" y="217175"/>
            <a:ext cx="8371800" cy="470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7951" y="4738139"/>
            <a:ext cx="938598" cy="330436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32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3 Essential Excel Shortcuts</a:t>
            </a:r>
            <a:endParaRPr sz="18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46" name="Google Shape;146;p32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7" name="Google Shape;147;p32"/>
          <p:cNvPicPr preferRelativeResize="0"/>
          <p:nvPr/>
        </p:nvPicPr>
        <p:blipFill rotWithShape="1">
          <a:blip r:embed="rId4">
            <a:alphaModFix/>
          </a:blip>
          <a:srcRect t="10814" b="13068"/>
          <a:stretch/>
        </p:blipFill>
        <p:spPr>
          <a:xfrm>
            <a:off x="388425" y="844213"/>
            <a:ext cx="8367149" cy="3582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7951" y="4738139"/>
            <a:ext cx="938598" cy="33043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3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Tips to Manage Procurement Data in Excel </a:t>
            </a:r>
            <a:endParaRPr sz="18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54" name="Google Shape;154;p33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55" name="Google Shape;155;p33"/>
          <p:cNvPicPr preferRelativeResize="0"/>
          <p:nvPr/>
        </p:nvPicPr>
        <p:blipFill rotWithShape="1">
          <a:blip r:embed="rId4">
            <a:alphaModFix/>
          </a:blip>
          <a:srcRect t="14718" b="15090"/>
          <a:stretch/>
        </p:blipFill>
        <p:spPr>
          <a:xfrm>
            <a:off x="307113" y="951575"/>
            <a:ext cx="8529787" cy="3367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7951" y="4738139"/>
            <a:ext cx="938598" cy="330436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4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Common Excel Errors</a:t>
            </a:r>
            <a:endParaRPr sz="18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62" name="Google Shape;162;p34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3" name="Google Shape;163;p34"/>
          <p:cNvPicPr preferRelativeResize="0"/>
          <p:nvPr/>
        </p:nvPicPr>
        <p:blipFill rotWithShape="1">
          <a:blip r:embed="rId4">
            <a:alphaModFix/>
          </a:blip>
          <a:srcRect t="10981" b="10959"/>
          <a:stretch/>
        </p:blipFill>
        <p:spPr>
          <a:xfrm>
            <a:off x="341888" y="778200"/>
            <a:ext cx="8460221" cy="371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7951" y="4738139"/>
            <a:ext cx="938598" cy="330436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5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 b="1" i="0" u="none" strike="noStrike" cap="none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Tips to Protect Data Privacy in Excel</a:t>
            </a:r>
            <a:endParaRPr sz="1800" b="1" i="0" u="none" strike="noStrike" cap="none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70" name="Google Shape;170;p35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71" name="Google Shape;171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5275" y="565639"/>
            <a:ext cx="7713442" cy="4338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6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62200" tIns="31100" rIns="62200" bIns="31100" anchor="ctr" anchorCtr="0">
            <a:noAutofit/>
          </a:bodyPr>
          <a:lstStyle/>
          <a:p>
            <a:pPr marL="1905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178" name="Google Shape;178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6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It’s a wrap!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GB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66</Words>
  <Application>Microsoft Office PowerPoint</Application>
  <PresentationFormat>On-screen Show (16:9)</PresentationFormat>
  <Paragraphs>14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Bitter SemiBold</vt:lpstr>
      <vt:lpstr>Verdana</vt:lpstr>
      <vt:lpstr>IBM Plex Sans Light</vt:lpstr>
      <vt:lpstr>Calibri</vt:lpstr>
      <vt:lpstr>Arial</vt:lpstr>
      <vt:lpstr>Poppins</vt:lpstr>
      <vt:lpstr>IBM Plex Sans</vt:lpstr>
      <vt:lpstr>Simple Light</vt:lpstr>
      <vt:lpstr>Simple Light</vt:lpstr>
      <vt:lpstr>Excel for Procurement Professionals Template</vt:lpstr>
      <vt:lpstr>Let me introduce myself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It’s a wrap!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Bonifacio</cp:lastModifiedBy>
  <cp:revision>2</cp:revision>
  <dcterms:modified xsi:type="dcterms:W3CDTF">2025-09-09T10:44:03Z</dcterms:modified>
</cp:coreProperties>
</file>