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IBM Plex Sans Light"/>
      <p:regular r:id="rId16"/>
      <p:bold r:id="rId17"/>
      <p:italic r:id="rId18"/>
      <p:boldItalic r:id="rId19"/>
    </p:embeddedFont>
    <p:embeddedFont>
      <p:font typeface="Poppins"/>
      <p:regular r:id="rId20"/>
      <p:bold r:id="rId21"/>
      <p:italic r:id="rId22"/>
      <p:boldItalic r:id="rId23"/>
    </p:embeddedFont>
    <p:embeddedFont>
      <p:font typeface="Bitter SemiBold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regular.fntdata"/><Relationship Id="rId22" Type="http://schemas.openxmlformats.org/officeDocument/2006/relationships/font" Target="fonts/Poppins-italic.fntdata"/><Relationship Id="rId21" Type="http://schemas.openxmlformats.org/officeDocument/2006/relationships/font" Target="fonts/Poppins-bold.fntdata"/><Relationship Id="rId24" Type="http://schemas.openxmlformats.org/officeDocument/2006/relationships/font" Target="fonts/BitterSemiBold-regular.fntdata"/><Relationship Id="rId23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BitterSemiBold-italic.fntdata"/><Relationship Id="rId25" Type="http://schemas.openxmlformats.org/officeDocument/2006/relationships/font" Target="fonts/BitterSemiBold-bold.fntdata"/><Relationship Id="rId27" Type="http://schemas.openxmlformats.org/officeDocument/2006/relationships/font" Target="fonts/BitterSemiBol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IBMPlexSansLight-bold.fntdata"/><Relationship Id="rId16" Type="http://schemas.openxmlformats.org/officeDocument/2006/relationships/font" Target="fonts/IBMPlexSansLight-regular.fntdata"/><Relationship Id="rId19" Type="http://schemas.openxmlformats.org/officeDocument/2006/relationships/font" Target="fonts/IBMPlexSansLight-boldItalic.fntdata"/><Relationship Id="rId18" Type="http://schemas.openxmlformats.org/officeDocument/2006/relationships/font" Target="fonts/IBMPlexSansLight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0" name="Google Shape;60;p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b="0" i="0" lang="s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29" name="Google Shape;129;p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b="0" i="0" lang="s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3" name="Google Shape;73;p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" name="Google Shape;80;p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1" name="Google Shape;81;p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b="0" i="0" lang="sr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[Short]">
  <p:cSld name="Title Slide [Short]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b="0" i="0" sz="420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6" name="Google Shape;46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1_Title and Conten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3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grpSp>
        <p:nvGrpSpPr>
          <p:cNvPr id="13" name="Google Shape;13;p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14" name="Google Shape;14;p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anchorCtr="0" anchor="ctr" bIns="31100" lIns="62200" spcFirstLastPara="1" rIns="62200" wrap="square" tIns="31100">
              <a:noAutofit/>
            </a:bodyPr>
            <a:lstStyle/>
            <a:p>
              <a:pPr indent="-114300" lvl="0" marL="19050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1" i="1" sz="1200" u="none" cap="none" strike="noStrik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15" name="Google Shape;15;p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" name="Google Shape;18;p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hyperlink" Target="https://procurementtactics.com/margin-calculations-template-excel" TargetMode="External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8.png"/><Relationship Id="rId8" Type="http://schemas.openxmlformats.org/officeDocument/2006/relationships/hyperlink" Target="https://www.youtube.com/watch?v=Vkeoyd0nDu0&amp;feature=youtu.be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-114300" lvl="0" marL="190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1" sz="1200" u="none" cap="none" strike="noStrik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63" name="Google Shape;6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>
            <p:ph type="title"/>
          </p:nvPr>
        </p:nvSpPr>
        <p:spPr>
          <a:xfrm>
            <a:off x="402772" y="1279035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sr" sz="48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Margin Calculations</a:t>
            </a:r>
            <a:endParaRPr b="1" sz="48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9" name="Google Shape;69;p15"/>
          <p:cNvSpPr txBox="1"/>
          <p:nvPr/>
        </p:nvSpPr>
        <p:spPr>
          <a:xfrm>
            <a:off x="402775" y="4206800"/>
            <a:ext cx="33087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" sz="2000" u="sng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Video Explanation</a:t>
            </a:r>
            <a:endParaRPr b="1" sz="2000">
              <a:solidFill>
                <a:srgbClr val="0000FF"/>
              </a:solidFill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402775" y="3756125"/>
            <a:ext cx="3393300" cy="3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r" sz="2000" u="sng">
                <a:solidFill>
                  <a:srgbClr val="0000FF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Download Template Here</a:t>
            </a:r>
            <a:endParaRPr b="1" sz="200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-114300" lvl="0" marL="190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1" sz="1200" u="none" cap="none" strike="noStrik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132" name="Google Shape;132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4"/>
          <p:cNvSpPr txBox="1"/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r" sz="4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It’s a wrap!</a:t>
            </a:r>
            <a:endParaRPr b="1" sz="4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sr" sz="45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b="1" sz="45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442200" y="534250"/>
            <a:ext cx="5154600" cy="176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sr" sz="3000">
                <a:solidFill>
                  <a:srgbClr val="002060"/>
                </a:solidFill>
              </a:rPr>
              <a:t>Let me introduce myself</a:t>
            </a:r>
            <a:endParaRPr sz="3000">
              <a:solidFill>
                <a:srgbClr val="002060"/>
              </a:solidFill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 rotWithShape="1">
          <a:blip r:embed="rId3">
            <a:alphaModFix/>
          </a:blip>
          <a:srcRect b="0" l="20821" r="19890" t="0"/>
          <a:stretch/>
        </p:blipFill>
        <p:spPr>
          <a:xfrm>
            <a:off x="1349900" y="1768375"/>
            <a:ext cx="2680152" cy="2542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/>
          <p:nvPr/>
        </p:nvSpPr>
        <p:spPr>
          <a:xfrm>
            <a:off x="5037083" y="1078070"/>
            <a:ext cx="2724300" cy="2724300"/>
          </a:xfrm>
          <a:prstGeom prst="ellipse">
            <a:avLst/>
          </a:prstGeom>
          <a:solidFill>
            <a:srgbClr val="B0E7FF"/>
          </a:solidFill>
          <a:ln>
            <a:noFill/>
          </a:ln>
        </p:spPr>
        <p:txBody>
          <a:bodyPr anchorCtr="0" anchor="ctr" bIns="31100" lIns="62200" spcFirstLastPara="1" rIns="62200" wrap="square" tIns="31100">
            <a:noAutofit/>
          </a:bodyPr>
          <a:lstStyle/>
          <a:p>
            <a:pPr indent="-114300" lvl="0" marL="190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1" sz="1200" u="none" cap="none" strike="noStrike">
              <a:solidFill>
                <a:schemeClr val="dk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5152" y="1031685"/>
            <a:ext cx="3308725" cy="330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47198" y="70706"/>
            <a:ext cx="1251698" cy="113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8320032" y="1252387"/>
            <a:ext cx="823969" cy="141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73872" y="4518788"/>
            <a:ext cx="1281956" cy="120328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>
            <p:ph type="title"/>
          </p:nvPr>
        </p:nvSpPr>
        <p:spPr>
          <a:xfrm>
            <a:off x="402772" y="1279035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sr" sz="4800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Explanation of the Terms</a:t>
            </a:r>
            <a:endParaRPr b="1" sz="4800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83579" y="4718050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