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5143500" type="screen16x9"/>
  <p:notesSz cx="6858000" cy="9144000"/>
  <p:embeddedFontLst>
    <p:embeddedFont>
      <p:font typeface="Bitter SemiBold" panose="020B0604020202020204" charset="0"/>
      <p:regular r:id="rId16"/>
      <p:bold r:id="rId17"/>
      <p:italic r:id="rId18"/>
      <p:boldItalic r:id="rId19"/>
    </p:embeddedFont>
    <p:embeddedFont>
      <p:font typeface="IBM Plex Sans" panose="020B0503050203000203" pitchFamily="34" charset="0"/>
      <p:regular r:id="rId20"/>
      <p:bold r:id="rId21"/>
    </p:embeddedFont>
    <p:embeddedFont>
      <p:font typeface="IBM Plex Sans Light" panose="020B0403050203000203" pitchFamily="34" charset="0"/>
      <p:regular r:id="rId22"/>
      <p:bold r:id="rId23"/>
      <p:italic r:id="rId24"/>
      <p:boldItalic r:id="rId25"/>
    </p:embeddedFont>
    <p:embeddedFont>
      <p:font typeface="Poppins" panose="00000500000000000000" pitchFamily="2" charset="0"/>
      <p:regular r:id="rId26"/>
      <p:bold r:id="rId27"/>
      <p:italic r:id="rId28"/>
      <p:boldItalic r:id="rId29"/>
    </p:embeddedFont>
    <p:embeddedFont>
      <p:font typeface="Verdana" panose="020B0604030504040204" pitchFamily="34"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BB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3" d="100"/>
          <a:sy n="103" d="100"/>
        </p:scale>
        <p:origin x="874" y="5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21" Type="http://schemas.openxmlformats.org/officeDocument/2006/relationships/font" Target="fonts/font6.fntdata"/><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font" Target="fonts/font18.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32" Type="http://schemas.openxmlformats.org/officeDocument/2006/relationships/font" Target="fonts/font17.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font" Target="fonts/font13.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font" Target="fonts/font1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font" Target="fonts/font15.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procurementtactics.com/cultural-impact-on-negotiations-course/"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2cd18881af7_2_2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 name="Google Shape;59;g2cd18881af7_2_25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rPr>
              <a:t>Hello, and welcome to the Negotiating in Asia Template.</a:t>
            </a:r>
            <a:endParaRPr/>
          </a:p>
        </p:txBody>
      </p:sp>
      <p:sp>
        <p:nvSpPr>
          <p:cNvPr id="60" name="Google Shape;60;g2cd18881af7_2_25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2cd18881af7_3_8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2cd18881af7_3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rPr>
              <a:t>First, </a:t>
            </a:r>
            <a:r>
              <a:rPr lang="en" b="1">
                <a:solidFill>
                  <a:schemeClr val="dk1"/>
                </a:solidFill>
              </a:rPr>
              <a:t>Japan</a:t>
            </a:r>
            <a:r>
              <a:rPr lang="en">
                <a:solidFill>
                  <a:schemeClr val="dk1"/>
                </a:solidFill>
              </a:rPr>
              <a:t>.</a:t>
            </a:r>
            <a:endParaRPr>
              <a:solidFill>
                <a:schemeClr val="dk1"/>
              </a:solidFill>
            </a:endParaRPr>
          </a:p>
          <a:p>
            <a:pPr marL="0" lvl="0" indent="0" algn="l" rtl="0">
              <a:lnSpc>
                <a:spcPct val="115000"/>
              </a:lnSpc>
              <a:spcBef>
                <a:spcPts val="1000"/>
              </a:spcBef>
              <a:spcAft>
                <a:spcPts val="0"/>
              </a:spcAft>
              <a:buClr>
                <a:schemeClr val="dk1"/>
              </a:buClr>
              <a:buSzPts val="1100"/>
              <a:buFont typeface="Arial"/>
              <a:buNone/>
            </a:pPr>
            <a:r>
              <a:rPr lang="en">
                <a:solidFill>
                  <a:schemeClr val="dk1"/>
                </a:solidFill>
              </a:rPr>
              <a:t>Japanese negotiators put a high value on relationships, and are group-oriented. Before closing any deals with you, there must already be an existing relationship. This is a bit difficult to do since Japanese negotiators prefer to take their time in relationship building.</a:t>
            </a:r>
            <a:endParaRPr>
              <a:solidFill>
                <a:schemeClr val="dk1"/>
              </a:solidFill>
            </a:endParaRPr>
          </a:p>
          <a:p>
            <a:pPr marL="0" lvl="0" indent="0" algn="l" rtl="0">
              <a:lnSpc>
                <a:spcPct val="115000"/>
              </a:lnSpc>
              <a:spcBef>
                <a:spcPts val="1000"/>
              </a:spcBef>
              <a:spcAft>
                <a:spcPts val="0"/>
              </a:spcAft>
              <a:buClr>
                <a:schemeClr val="dk1"/>
              </a:buClr>
              <a:buSzPts val="1100"/>
              <a:buFont typeface="Arial"/>
              <a:buNone/>
            </a:pPr>
            <a:r>
              <a:rPr lang="en">
                <a:solidFill>
                  <a:schemeClr val="dk1"/>
                </a:solidFill>
              </a:rPr>
              <a:t>Negotiations tend to be slow with them and they expect relationships to be mutually beneficial.</a:t>
            </a:r>
            <a:endParaRPr>
              <a:solidFill>
                <a:schemeClr val="dk1"/>
              </a:solidFill>
            </a:endParaRPr>
          </a:p>
          <a:p>
            <a:pPr marL="0" lvl="0" indent="0" algn="l" rtl="0">
              <a:lnSpc>
                <a:spcPct val="115000"/>
              </a:lnSpc>
              <a:spcBef>
                <a:spcPts val="1000"/>
              </a:spcBef>
              <a:spcAft>
                <a:spcPts val="0"/>
              </a:spcAft>
              <a:buClr>
                <a:schemeClr val="dk1"/>
              </a:buClr>
              <a:buSzPts val="1100"/>
              <a:buFont typeface="Arial"/>
              <a:buNone/>
            </a:pPr>
            <a:r>
              <a:rPr lang="en">
                <a:solidFill>
                  <a:schemeClr val="dk1"/>
                </a:solidFill>
              </a:rPr>
              <a:t>When having negotiations with them, </a:t>
            </a:r>
            <a:r>
              <a:rPr lang="en" b="1">
                <a:solidFill>
                  <a:schemeClr val="dk1"/>
                </a:solidFill>
              </a:rPr>
              <a:t>do:</a:t>
            </a:r>
            <a:endParaRPr b="1">
              <a:solidFill>
                <a:schemeClr val="dk1"/>
              </a:solidFill>
            </a:endParaRPr>
          </a:p>
          <a:p>
            <a:pPr marL="457200" lvl="0" indent="-298450" algn="l" rtl="0">
              <a:lnSpc>
                <a:spcPct val="115000"/>
              </a:lnSpc>
              <a:spcBef>
                <a:spcPts val="1000"/>
              </a:spcBef>
              <a:spcAft>
                <a:spcPts val="0"/>
              </a:spcAft>
              <a:buClr>
                <a:schemeClr val="dk1"/>
              </a:buClr>
              <a:buSzPts val="1100"/>
              <a:buChar char="●"/>
            </a:pPr>
            <a:r>
              <a:rPr lang="en">
                <a:solidFill>
                  <a:schemeClr val="dk1"/>
                </a:solidFill>
              </a:rPr>
              <a:t>Regularly keep in touch.</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Be respectful, trustworthy, and humble.</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Speak in short and simple sentences.</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Bring a translator.</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Be flexible and creative.</a:t>
            </a:r>
            <a:endParaRPr>
              <a:solidFill>
                <a:schemeClr val="dk1"/>
              </a:solidFill>
            </a:endParaRPr>
          </a:p>
          <a:p>
            <a:pPr marL="0" lvl="0" indent="0" algn="l" rtl="0">
              <a:lnSpc>
                <a:spcPct val="115000"/>
              </a:lnSpc>
              <a:spcBef>
                <a:spcPts val="1000"/>
              </a:spcBef>
              <a:spcAft>
                <a:spcPts val="0"/>
              </a:spcAft>
              <a:buClr>
                <a:schemeClr val="dk1"/>
              </a:buClr>
              <a:buSzPts val="1100"/>
              <a:buFont typeface="Arial"/>
              <a:buNone/>
            </a:pPr>
            <a:r>
              <a:rPr lang="en" b="1">
                <a:solidFill>
                  <a:schemeClr val="dk1"/>
                </a:solidFill>
              </a:rPr>
              <a:t>Do not:</a:t>
            </a:r>
            <a:endParaRPr>
              <a:solidFill>
                <a:schemeClr val="dk1"/>
              </a:solidFill>
            </a:endParaRPr>
          </a:p>
          <a:p>
            <a:pPr marL="457200" lvl="0" indent="-298450" algn="l" rtl="0">
              <a:lnSpc>
                <a:spcPct val="115000"/>
              </a:lnSpc>
              <a:spcBef>
                <a:spcPts val="1000"/>
              </a:spcBef>
              <a:spcAft>
                <a:spcPts val="0"/>
              </a:spcAft>
              <a:buClr>
                <a:schemeClr val="dk1"/>
              </a:buClr>
              <a:buSzPts val="1100"/>
              <a:buChar char="●"/>
            </a:pPr>
            <a:r>
              <a:rPr lang="en">
                <a:solidFill>
                  <a:schemeClr val="dk1"/>
                </a:solidFill>
              </a:rPr>
              <a:t>Single out Japanese members in front of the group for praise or criticism.</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Requesting favors without an established relationship.</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Wide and open gestures.</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Using hands when speaking.</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Display private behavior in public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2cd18881af7_3_9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2cd18881af7_3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rPr>
              <a:t>Second, </a:t>
            </a:r>
            <a:r>
              <a:rPr lang="en" b="1">
                <a:solidFill>
                  <a:schemeClr val="dk1"/>
                </a:solidFill>
              </a:rPr>
              <a:t>South Korea</a:t>
            </a:r>
            <a:r>
              <a:rPr lang="en">
                <a:solidFill>
                  <a:schemeClr val="dk1"/>
                </a:solidFill>
              </a:rPr>
              <a:t>.</a:t>
            </a:r>
            <a:endParaRPr>
              <a:solidFill>
                <a:schemeClr val="dk1"/>
              </a:solidFill>
            </a:endParaRPr>
          </a:p>
          <a:p>
            <a:pPr marL="0" lvl="0" indent="0" algn="l" rtl="0">
              <a:lnSpc>
                <a:spcPct val="115000"/>
              </a:lnSpc>
              <a:spcBef>
                <a:spcPts val="1000"/>
              </a:spcBef>
              <a:spcAft>
                <a:spcPts val="0"/>
              </a:spcAft>
              <a:buClr>
                <a:schemeClr val="dk1"/>
              </a:buClr>
              <a:buSzPts val="1100"/>
              <a:buFont typeface="Arial"/>
              <a:buNone/>
            </a:pPr>
            <a:r>
              <a:rPr lang="en">
                <a:solidFill>
                  <a:schemeClr val="dk1"/>
                </a:solidFill>
              </a:rPr>
              <a:t>According to Daniella Fjellstrom who conducted a case study on factors that influence negotiations, South Koreans like to have a clear vision and mission, strong ambition, and rapid decision-making, as well as clear implementation of plans and commitment.</a:t>
            </a:r>
            <a:endParaRPr>
              <a:solidFill>
                <a:schemeClr val="dk1"/>
              </a:solidFill>
            </a:endParaRPr>
          </a:p>
          <a:p>
            <a:pPr marL="0" lvl="0" indent="0" algn="l" rtl="0">
              <a:lnSpc>
                <a:spcPct val="115000"/>
              </a:lnSpc>
              <a:spcBef>
                <a:spcPts val="1000"/>
              </a:spcBef>
              <a:spcAft>
                <a:spcPts val="0"/>
              </a:spcAft>
              <a:buClr>
                <a:schemeClr val="dk1"/>
              </a:buClr>
              <a:buSzPts val="1100"/>
              <a:buFont typeface="Arial"/>
              <a:buNone/>
            </a:pPr>
            <a:r>
              <a:rPr lang="en">
                <a:solidFill>
                  <a:schemeClr val="dk1"/>
                </a:solidFill>
              </a:rPr>
              <a:t>When negotiating with South Koreans, communication can sometimes be indirect. You need to read between the lines as their “no” and “yes” can mean a lot of things, depending on how they behave. For instance, a “maybe” accompanied by squinting of eyes or tipping the head back can mean “no.”</a:t>
            </a:r>
            <a:endParaRPr>
              <a:solidFill>
                <a:schemeClr val="dk1"/>
              </a:solidFill>
            </a:endParaRPr>
          </a:p>
          <a:p>
            <a:pPr marL="0" lvl="0" indent="0" algn="l" rtl="0">
              <a:lnSpc>
                <a:spcPct val="115000"/>
              </a:lnSpc>
              <a:spcBef>
                <a:spcPts val="1000"/>
              </a:spcBef>
              <a:spcAft>
                <a:spcPts val="0"/>
              </a:spcAft>
              <a:buClr>
                <a:schemeClr val="dk1"/>
              </a:buClr>
              <a:buSzPts val="1100"/>
              <a:buFont typeface="Arial"/>
              <a:buNone/>
            </a:pPr>
            <a:r>
              <a:rPr lang="en">
                <a:solidFill>
                  <a:schemeClr val="dk1"/>
                </a:solidFill>
              </a:rPr>
              <a:t>When having negotiations with them, </a:t>
            </a:r>
            <a:r>
              <a:rPr lang="en" b="1">
                <a:solidFill>
                  <a:schemeClr val="dk1"/>
                </a:solidFill>
              </a:rPr>
              <a:t>do:</a:t>
            </a:r>
            <a:endParaRPr b="1">
              <a:solidFill>
                <a:schemeClr val="dk1"/>
              </a:solidFill>
            </a:endParaRPr>
          </a:p>
          <a:p>
            <a:pPr marL="457200" lvl="0" indent="-298450" algn="l" rtl="0">
              <a:lnSpc>
                <a:spcPct val="115000"/>
              </a:lnSpc>
              <a:spcBef>
                <a:spcPts val="1000"/>
              </a:spcBef>
              <a:spcAft>
                <a:spcPts val="0"/>
              </a:spcAft>
              <a:buClr>
                <a:schemeClr val="dk1"/>
              </a:buClr>
              <a:buSzPts val="1100"/>
              <a:buChar char="●"/>
            </a:pPr>
            <a:r>
              <a:rPr lang="en">
                <a:solidFill>
                  <a:schemeClr val="dk1"/>
                </a:solidFill>
              </a:rPr>
              <a:t>Point out benefits in negotiations.</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Protect intellectual properties.</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Participate in their haggling and bargaining.</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Read between the lines.</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Be punctual.</a:t>
            </a:r>
            <a:endParaRPr>
              <a:solidFill>
                <a:schemeClr val="dk1"/>
              </a:solidFill>
            </a:endParaRPr>
          </a:p>
          <a:p>
            <a:pPr marL="0" lvl="0" indent="0" algn="l" rtl="0">
              <a:lnSpc>
                <a:spcPct val="115000"/>
              </a:lnSpc>
              <a:spcBef>
                <a:spcPts val="1000"/>
              </a:spcBef>
              <a:spcAft>
                <a:spcPts val="0"/>
              </a:spcAft>
              <a:buClr>
                <a:schemeClr val="dk1"/>
              </a:buClr>
              <a:buSzPts val="1100"/>
              <a:buFont typeface="Arial"/>
              <a:buNone/>
            </a:pPr>
            <a:r>
              <a:rPr lang="en" b="1">
                <a:solidFill>
                  <a:schemeClr val="dk1"/>
                </a:solidFill>
              </a:rPr>
              <a:t>Do not:</a:t>
            </a:r>
            <a:endParaRPr>
              <a:solidFill>
                <a:schemeClr val="dk1"/>
              </a:solidFill>
            </a:endParaRPr>
          </a:p>
          <a:p>
            <a:pPr marL="457200" lvl="0" indent="-298450" algn="l" rtl="0">
              <a:lnSpc>
                <a:spcPct val="115000"/>
              </a:lnSpc>
              <a:spcBef>
                <a:spcPts val="1000"/>
              </a:spcBef>
              <a:spcAft>
                <a:spcPts val="0"/>
              </a:spcAft>
              <a:buClr>
                <a:schemeClr val="dk1"/>
              </a:buClr>
              <a:buSzPts val="1100"/>
              <a:buChar char="●"/>
            </a:pPr>
            <a:r>
              <a:rPr lang="en">
                <a:solidFill>
                  <a:schemeClr val="dk1"/>
                </a:solidFill>
              </a:rPr>
              <a:t>React with anger. </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Make significant concessions.</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Appear too relaxed and casual</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Rush negotiation processes.</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2cd18881af7_3_9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2cd18881af7_3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rPr>
              <a:t>Third, </a:t>
            </a:r>
            <a:r>
              <a:rPr lang="en" b="1">
                <a:solidFill>
                  <a:schemeClr val="dk1"/>
                </a:solidFill>
              </a:rPr>
              <a:t>China</a:t>
            </a:r>
            <a:r>
              <a:rPr lang="en">
                <a:solidFill>
                  <a:schemeClr val="dk1"/>
                </a:solidFill>
              </a:rPr>
              <a:t>.</a:t>
            </a:r>
            <a:endParaRPr>
              <a:solidFill>
                <a:schemeClr val="dk1"/>
              </a:solidFill>
            </a:endParaRPr>
          </a:p>
          <a:p>
            <a:pPr marL="0" lvl="0" indent="0" algn="l" rtl="0">
              <a:lnSpc>
                <a:spcPct val="115000"/>
              </a:lnSpc>
              <a:spcBef>
                <a:spcPts val="1000"/>
              </a:spcBef>
              <a:spcAft>
                <a:spcPts val="0"/>
              </a:spcAft>
              <a:buClr>
                <a:schemeClr val="dk1"/>
              </a:buClr>
              <a:buSzPts val="1100"/>
              <a:buFont typeface="Arial"/>
              <a:buNone/>
            </a:pPr>
            <a:r>
              <a:rPr lang="en">
                <a:solidFill>
                  <a:schemeClr val="dk1"/>
                </a:solidFill>
              </a:rPr>
              <a:t>Chinese negotiators also like long-term relationships, tend to be competitive, and appear fierce over small gains. Due to these reasons, the process of information sharing can take months or years!</a:t>
            </a:r>
            <a:endParaRPr>
              <a:solidFill>
                <a:schemeClr val="dk1"/>
              </a:solidFill>
            </a:endParaRPr>
          </a:p>
          <a:p>
            <a:pPr marL="0" lvl="0" indent="0" algn="l" rtl="0">
              <a:lnSpc>
                <a:spcPct val="115000"/>
              </a:lnSpc>
              <a:spcBef>
                <a:spcPts val="1000"/>
              </a:spcBef>
              <a:spcAft>
                <a:spcPts val="0"/>
              </a:spcAft>
              <a:buClr>
                <a:schemeClr val="dk1"/>
              </a:buClr>
              <a:buSzPts val="1100"/>
              <a:buFont typeface="Arial"/>
              <a:buNone/>
            </a:pPr>
            <a:r>
              <a:rPr lang="en">
                <a:solidFill>
                  <a:schemeClr val="dk1"/>
                </a:solidFill>
              </a:rPr>
              <a:t>According to Dr. Lieh-Ching Chang from Hsuan Chuang University, a typical Chinese negotiator is quiet during negotiations, and often find loud and talkative people immature. When it comes to bargaining – they set a high price before slowly making concessions.</a:t>
            </a:r>
            <a:endParaRPr>
              <a:solidFill>
                <a:schemeClr val="dk1"/>
              </a:solidFill>
            </a:endParaRPr>
          </a:p>
          <a:p>
            <a:pPr marL="0" lvl="0" indent="0" algn="l" rtl="0">
              <a:lnSpc>
                <a:spcPct val="115000"/>
              </a:lnSpc>
              <a:spcBef>
                <a:spcPts val="1000"/>
              </a:spcBef>
              <a:spcAft>
                <a:spcPts val="0"/>
              </a:spcAft>
              <a:buClr>
                <a:schemeClr val="dk1"/>
              </a:buClr>
              <a:buSzPts val="1100"/>
              <a:buFont typeface="Arial"/>
              <a:buNone/>
            </a:pPr>
            <a:r>
              <a:rPr lang="en">
                <a:solidFill>
                  <a:schemeClr val="dk1"/>
                </a:solidFill>
              </a:rPr>
              <a:t>When having negotiations with them, </a:t>
            </a:r>
            <a:r>
              <a:rPr lang="en" b="1">
                <a:solidFill>
                  <a:schemeClr val="dk1"/>
                </a:solidFill>
              </a:rPr>
              <a:t>do:</a:t>
            </a:r>
            <a:endParaRPr b="1">
              <a:solidFill>
                <a:schemeClr val="dk1"/>
              </a:solidFill>
            </a:endParaRPr>
          </a:p>
          <a:p>
            <a:pPr marL="457200" lvl="0" indent="-298450" algn="l" rtl="0">
              <a:lnSpc>
                <a:spcPct val="115000"/>
              </a:lnSpc>
              <a:spcBef>
                <a:spcPts val="1000"/>
              </a:spcBef>
              <a:spcAft>
                <a:spcPts val="0"/>
              </a:spcAft>
              <a:buClr>
                <a:schemeClr val="dk1"/>
              </a:buClr>
              <a:buSzPts val="1100"/>
              <a:buChar char="●"/>
            </a:pPr>
            <a:r>
              <a:rPr lang="en">
                <a:solidFill>
                  <a:schemeClr val="dk1"/>
                </a:solidFill>
              </a:rPr>
              <a:t>Protect intellectual property.</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Be careful of the information you share.</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Be patient, show little emotion, and accept delays.</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Verify information beforehand.</a:t>
            </a:r>
            <a:endParaRPr>
              <a:solidFill>
                <a:schemeClr val="dk1"/>
              </a:solidFill>
            </a:endParaRPr>
          </a:p>
          <a:p>
            <a:pPr marL="0" lvl="0" indent="0" algn="l" rtl="0">
              <a:lnSpc>
                <a:spcPct val="115000"/>
              </a:lnSpc>
              <a:spcBef>
                <a:spcPts val="1000"/>
              </a:spcBef>
              <a:spcAft>
                <a:spcPts val="0"/>
              </a:spcAft>
              <a:buClr>
                <a:schemeClr val="dk1"/>
              </a:buClr>
              <a:buSzPts val="1100"/>
              <a:buFont typeface="Arial"/>
              <a:buNone/>
            </a:pPr>
            <a:r>
              <a:rPr lang="en" b="1">
                <a:solidFill>
                  <a:schemeClr val="dk1"/>
                </a:solidFill>
              </a:rPr>
              <a:t>Do not:</a:t>
            </a:r>
            <a:endParaRPr>
              <a:solidFill>
                <a:schemeClr val="dk1"/>
              </a:solidFill>
            </a:endParaRPr>
          </a:p>
          <a:p>
            <a:pPr marL="457200" lvl="0" indent="-298450" algn="l" rtl="0">
              <a:lnSpc>
                <a:spcPct val="115000"/>
              </a:lnSpc>
              <a:spcBef>
                <a:spcPts val="1000"/>
              </a:spcBef>
              <a:spcAft>
                <a:spcPts val="0"/>
              </a:spcAft>
              <a:buClr>
                <a:schemeClr val="dk1"/>
              </a:buClr>
              <a:buSzPts val="1100"/>
              <a:buChar char="●"/>
            </a:pPr>
            <a:r>
              <a:rPr lang="en">
                <a:solidFill>
                  <a:schemeClr val="dk1"/>
                </a:solidFill>
              </a:rPr>
              <a:t>Show irritation and anger.</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Announce any offer as final.</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Use emotional techniques.</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2cd18881af7_2_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 name="Google Shape;152;g2cd18881af7_2_6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rPr>
              <a:t>In this template, we have given you a general overview of Asian culture and how this affects their negotiation styles. Remember, Asian culture emphasizes religion, hierarchy, and building long-term and personal relationships in business practices. </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However, culture is not the only factor influencing negotiation outcomes and behaviors.  Although culture is a big influence, make sure to also research on the individual or group that you are to negotiate with to maximize your advantage. </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There’s no doubt that Asia has varied cultures and negotiation styles which is why we have been working on creating templates for different types of cultures. If you want to know more make sure to check out our </a:t>
            </a:r>
            <a:r>
              <a:rPr lang="en" u="sng">
                <a:solidFill>
                  <a:srgbClr val="1155CC"/>
                </a:solidFill>
                <a:hlinkClick r:id="rId3">
                  <a:extLst>
                    <a:ext uri="{A12FA001-AC4F-418D-AE19-62706E023703}">
                      <ahyp:hlinkClr xmlns:ahyp="http://schemas.microsoft.com/office/drawing/2018/hyperlinkcolor" val="tx"/>
                    </a:ext>
                  </a:extLst>
                </a:hlinkClick>
              </a:rPr>
              <a:t>Cultural Impact on Negotiations</a:t>
            </a:r>
            <a:r>
              <a:rPr lang="en">
                <a:solidFill>
                  <a:schemeClr val="dk1"/>
                </a:solidFill>
              </a:rPr>
              <a:t> course. Remember, it only ever benefits you to be prepared.</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Thank you for exploring how Asian culture influences negotiations and outcomes with us. </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That’s a wrap! Thank you for joining me today and I hope you learned some tips on how to manage your negotiations when working with counterparts from the Asian culture. </a:t>
            </a:r>
            <a:endParaRPr/>
          </a:p>
        </p:txBody>
      </p:sp>
      <p:sp>
        <p:nvSpPr>
          <p:cNvPr id="153" name="Google Shape;153;g2cd18881af7_2_6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
              <a:t>13</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2cd2365bce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rPr>
              <a:t>Before we dive into the details of this template, let me introduce myself first:</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My name is Aleksandra Panic and I am the head of product at Procurement Tactics.  </a:t>
            </a:r>
            <a:br>
              <a:rPr lang="en">
                <a:solidFill>
                  <a:schemeClr val="dk1"/>
                </a:solidFill>
              </a:rPr>
            </a:br>
            <a:br>
              <a:rPr lang="en">
                <a:solidFill>
                  <a:schemeClr val="dk1"/>
                </a:solidFill>
              </a:rPr>
            </a:br>
            <a:r>
              <a:rPr lang="en">
                <a:solidFill>
                  <a:schemeClr val="dk1"/>
                </a:solidFill>
              </a:rPr>
              <a:t>I’m thrilled that you’re here!  </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br>
              <a:rPr lang="en">
                <a:solidFill>
                  <a:schemeClr val="dk1"/>
                </a:solidFill>
              </a:rPr>
            </a:br>
            <a:r>
              <a:rPr lang="en">
                <a:solidFill>
                  <a:schemeClr val="dk1"/>
                </a:solidFill>
              </a:rPr>
              <a:t>The team at Procurement Tactics has over 20 years of experience in procurement and negotiations. Let’s delay no further!</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br>
              <a:rPr lang="en">
                <a:solidFill>
                  <a:schemeClr val="dk1"/>
                </a:solidFill>
              </a:rPr>
            </a:br>
            <a:r>
              <a:rPr lang="en">
                <a:solidFill>
                  <a:schemeClr val="dk1"/>
                </a:solidFill>
              </a:rPr>
              <a:t>We have been working on providing you with a template to navigate negotiations when dealing with individuals from diverse cultural backgrounds. Today, we'll focus on negotiating in Asia, and I'll assist you through the process.</a:t>
            </a:r>
            <a:endParaRPr>
              <a:solidFill>
                <a:schemeClr val="dk1"/>
              </a:solidFill>
            </a:endParaRPr>
          </a:p>
          <a:p>
            <a:pPr marL="0" lvl="0" indent="0" algn="l" rtl="0">
              <a:spcBef>
                <a:spcPts val="0"/>
              </a:spcBef>
              <a:spcAft>
                <a:spcPts val="0"/>
              </a:spcAft>
              <a:buNone/>
            </a:pPr>
            <a:endParaRPr/>
          </a:p>
        </p:txBody>
      </p:sp>
      <p:sp>
        <p:nvSpPr>
          <p:cNvPr id="71" name="Google Shape;71;g2cd2365bce6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2cd18881af7_3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2cd18881af7_3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solidFill>
                  <a:schemeClr val="dk1"/>
                </a:solidFill>
              </a:rPr>
              <a:t>Culture is a shared generational identity among a group of people that influences the way they think, act, and interact with others. Since culture plays a big role in shaping a person, their decisions, and behavior, it also significantly shapes how they handle their business matters and negotiations. A person’s culture informs us of their negotiation goals and how they may manage their negotiations along with various other aspects of their behavior. </a:t>
            </a:r>
            <a:endParaRPr>
              <a:solidFill>
                <a:schemeClr val="dk1"/>
              </a:solidFill>
            </a:endParaRPr>
          </a:p>
          <a:p>
            <a:pPr marL="0" lvl="0" indent="0" algn="l" rtl="0">
              <a:lnSpc>
                <a:spcPct val="115000"/>
              </a:lnSpc>
              <a:spcBef>
                <a:spcPts val="0"/>
              </a:spcBef>
              <a:spcAft>
                <a:spcPts val="0"/>
              </a:spcAft>
              <a:buNone/>
            </a:pPr>
            <a:br>
              <a:rPr lang="en">
                <a:solidFill>
                  <a:schemeClr val="dk1"/>
                </a:solidFill>
              </a:rPr>
            </a:b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2cd18881af7_3_1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2cd18881af7_3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rPr>
              <a:t>Today, we will be talking about Asian cultures specifically. </a:t>
            </a:r>
            <a:br>
              <a:rPr lang="en">
                <a:solidFill>
                  <a:schemeClr val="dk1"/>
                </a:solidFill>
              </a:rPr>
            </a:br>
            <a:br>
              <a:rPr lang="en">
                <a:solidFill>
                  <a:schemeClr val="dk1"/>
                </a:solidFill>
              </a:rPr>
            </a:br>
            <a:r>
              <a:rPr lang="en">
                <a:solidFill>
                  <a:schemeClr val="dk1"/>
                </a:solidFill>
              </a:rPr>
              <a:t>Many Asian cultures like China, South Korea, and Japan are known to be collectivistic cultures, prioritizing the collective good over individual goals and emphasizing the rights of the community above personal rights. This means that they lean towards togetherness, duty, and achievement of group goals while tending to avoid conflict and achieve compromise. This is important to note when exploring Asian culture.</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26e4c192a47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rPr>
              <a:t>Now, a short disclaimer. In our pursuit to teach you about culture, we acknowledge that although it is a significant factor, we cannot attribute everything solely on cultural differences. </a:t>
            </a:r>
            <a:endParaRPr>
              <a:solidFill>
                <a:schemeClr val="dk1"/>
              </a:solidFill>
            </a:endParaRPr>
          </a:p>
          <a:p>
            <a:pPr marL="0" lvl="0" indent="0" algn="l" rtl="0">
              <a:lnSpc>
                <a:spcPct val="115000"/>
              </a:lnSpc>
              <a:spcBef>
                <a:spcPts val="1000"/>
              </a:spcBef>
              <a:spcAft>
                <a:spcPts val="0"/>
              </a:spcAft>
              <a:buClr>
                <a:schemeClr val="dk1"/>
              </a:buClr>
              <a:buSzPts val="1100"/>
              <a:buFont typeface="Arial"/>
              <a:buNone/>
            </a:pPr>
            <a:r>
              <a:rPr lang="en">
                <a:solidFill>
                  <a:schemeClr val="dk1"/>
                </a:solidFill>
              </a:rPr>
              <a:t>The template I’m guiding you through today is Culture and Negotiations: Asian Style!</a:t>
            </a:r>
            <a:br>
              <a:rPr lang="en">
                <a:solidFill>
                  <a:schemeClr val="dk1"/>
                </a:solidFill>
              </a:rPr>
            </a:br>
            <a:br>
              <a:rPr lang="en">
                <a:solidFill>
                  <a:schemeClr val="dk1"/>
                </a:solidFill>
              </a:rPr>
            </a:br>
            <a:r>
              <a:rPr lang="en">
                <a:solidFill>
                  <a:schemeClr val="dk1"/>
                </a:solidFill>
              </a:rPr>
              <a:t>Let’s dive into it! </a:t>
            </a:r>
            <a:endParaRPr/>
          </a:p>
        </p:txBody>
      </p:sp>
      <p:sp>
        <p:nvSpPr>
          <p:cNvPr id="92" name="Google Shape;92;g26e4c192a47_0_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2cd18881af7_3_6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2cd18881af7_3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rPr>
              <a:t>Have you ever wondered about Asia’s cultural patterns and negotiation styles? Well if you have then it’s your lucky day because we’ll discuss all this and beyond.</a:t>
            </a:r>
            <a:endParaRPr>
              <a:solidFill>
                <a:schemeClr val="dk1"/>
              </a:solidFill>
            </a:endParaRPr>
          </a:p>
          <a:p>
            <a:pPr marL="0" lvl="0" indent="0" algn="l" rtl="0">
              <a:lnSpc>
                <a:spcPct val="115000"/>
              </a:lnSpc>
              <a:spcBef>
                <a:spcPts val="1000"/>
              </a:spcBef>
              <a:spcAft>
                <a:spcPts val="0"/>
              </a:spcAft>
              <a:buClr>
                <a:schemeClr val="dk1"/>
              </a:buClr>
              <a:buSzPts val="1100"/>
              <a:buFont typeface="Arial"/>
              <a:buNone/>
            </a:pPr>
            <a:r>
              <a:rPr lang="en">
                <a:solidFill>
                  <a:schemeClr val="dk1"/>
                </a:solidFill>
              </a:rPr>
              <a:t>Asia hosts various cultural identities that shape the region’s uniqueness. </a:t>
            </a:r>
            <a:r>
              <a:rPr lang="en">
                <a:solidFill>
                  <a:schemeClr val="dk1"/>
                </a:solidFill>
                <a:highlight>
                  <a:srgbClr val="FFFFFF"/>
                </a:highlight>
              </a:rPr>
              <a:t>These cultural identities can overlap in some aspects but the many cultures remain distinct from each other.</a:t>
            </a:r>
            <a:endParaRPr>
              <a:solidFill>
                <a:schemeClr val="dk1"/>
              </a:solidFill>
            </a:endParaRPr>
          </a:p>
          <a:p>
            <a:pPr marL="0" lvl="0" indent="0" algn="l" rtl="0">
              <a:lnSpc>
                <a:spcPct val="115000"/>
              </a:lnSpc>
              <a:spcBef>
                <a:spcPts val="1000"/>
              </a:spcBef>
              <a:spcAft>
                <a:spcPts val="0"/>
              </a:spcAft>
              <a:buClr>
                <a:schemeClr val="dk1"/>
              </a:buClr>
              <a:buSzPts val="1100"/>
              <a:buFont typeface="Arial"/>
              <a:buNone/>
            </a:pPr>
            <a:r>
              <a:rPr lang="en">
                <a:solidFill>
                  <a:schemeClr val="dk1"/>
                </a:solidFill>
              </a:rPr>
              <a:t>An important thing to establish beforehand is that Asian culture is heavily influenced by religion and so is their negotiation style. This shows certain concepts also present in their business culture like "</a:t>
            </a:r>
            <a:r>
              <a:rPr lang="en" b="1">
                <a:solidFill>
                  <a:schemeClr val="dk1"/>
                </a:solidFill>
              </a:rPr>
              <a:t>Guangxi</a:t>
            </a:r>
            <a:r>
              <a:rPr lang="en">
                <a:solidFill>
                  <a:schemeClr val="dk1"/>
                </a:solidFill>
              </a:rPr>
              <a:t>" in Chinese culture and "</a:t>
            </a:r>
            <a:r>
              <a:rPr lang="en" b="1">
                <a:solidFill>
                  <a:schemeClr val="dk1"/>
                </a:solidFill>
              </a:rPr>
              <a:t>senpai-kohai</a:t>
            </a:r>
            <a:r>
              <a:rPr lang="en">
                <a:solidFill>
                  <a:schemeClr val="dk1"/>
                </a:solidFill>
              </a:rPr>
              <a:t>" in Japanese culture.</a:t>
            </a:r>
            <a:endParaRPr>
              <a:solidFill>
                <a:schemeClr val="dk1"/>
              </a:solidFill>
            </a:endParaRPr>
          </a:p>
          <a:p>
            <a:pPr marL="0" lvl="0" indent="0" algn="l" rtl="0">
              <a:lnSpc>
                <a:spcPct val="115000"/>
              </a:lnSpc>
              <a:spcBef>
                <a:spcPts val="1000"/>
              </a:spcBef>
              <a:spcAft>
                <a:spcPts val="0"/>
              </a:spcAft>
              <a:buClr>
                <a:schemeClr val="dk1"/>
              </a:buClr>
              <a:buSzPts val="1100"/>
              <a:buFont typeface="Arial"/>
              <a:buNone/>
            </a:pPr>
            <a:r>
              <a:rPr lang="en">
                <a:solidFill>
                  <a:schemeClr val="dk1"/>
                </a:solidFill>
              </a:rPr>
              <a:t>Generally, Asian business practices prioritize time, hierarchy, deference to authority, and the cultivation of strong interpersonal connections. Maintaining face, or preserving reputation is also prominent in Asian business cultures. </a:t>
            </a:r>
            <a:endParaRPr>
              <a:solidFill>
                <a:schemeClr val="dk1"/>
              </a:solidFill>
            </a:endParaRPr>
          </a:p>
          <a:p>
            <a:pPr marL="0" lvl="0" indent="0" algn="l" rtl="0">
              <a:lnSpc>
                <a:spcPct val="115000"/>
              </a:lnSpc>
              <a:spcBef>
                <a:spcPts val="1000"/>
              </a:spcBef>
              <a:spcAft>
                <a:spcPts val="0"/>
              </a:spcAft>
              <a:buClr>
                <a:schemeClr val="dk1"/>
              </a:buClr>
              <a:buSzPts val="1100"/>
              <a:buFont typeface="Arial"/>
              <a:buNone/>
            </a:pPr>
            <a:r>
              <a:rPr lang="en">
                <a:solidFill>
                  <a:schemeClr val="dk1"/>
                </a:solidFill>
              </a:rPr>
              <a:t>Moreover, business dealings in many Asian societies unfold gradually, emphasizing on establishing trust and fellowship before engaging in substantive discussions.</a:t>
            </a:r>
            <a:endParaRPr>
              <a:solidFill>
                <a:schemeClr val="dk1"/>
              </a:solidFill>
            </a:endParaRPr>
          </a:p>
          <a:p>
            <a:pPr marL="0" lvl="0" indent="0" algn="l" rtl="0">
              <a:lnSpc>
                <a:spcPct val="115000"/>
              </a:lnSpc>
              <a:spcBef>
                <a:spcPts val="1000"/>
              </a:spcBef>
              <a:spcAft>
                <a:spcPts val="0"/>
              </a:spcAft>
              <a:buClr>
                <a:schemeClr val="dk1"/>
              </a:buClr>
              <a:buSzPts val="1100"/>
              <a:buFont typeface="Arial"/>
              <a:buNone/>
            </a:pPr>
            <a:r>
              <a:rPr lang="en">
                <a:solidFill>
                  <a:schemeClr val="dk1"/>
                </a:solidFill>
              </a:rPr>
              <a:t>The cultural patterns of Asia are also another thing. </a:t>
            </a:r>
            <a:endParaRPr>
              <a:solidFill>
                <a:schemeClr val="dk1"/>
              </a:solidFill>
            </a:endParaRPr>
          </a:p>
          <a:p>
            <a:pPr marL="0" lvl="0" indent="0" algn="l" rtl="0">
              <a:spcBef>
                <a:spcPts val="100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2cd18881af7_3_1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2cd18881af7_3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rPr>
              <a:t>Let’s start with their </a:t>
            </a:r>
            <a:r>
              <a:rPr lang="en" b="1">
                <a:solidFill>
                  <a:schemeClr val="dk1"/>
                </a:solidFill>
              </a:rPr>
              <a:t>values</a:t>
            </a:r>
            <a:r>
              <a:rPr lang="en">
                <a:solidFill>
                  <a:schemeClr val="dk1"/>
                </a:solidFill>
              </a:rPr>
              <a:t>.</a:t>
            </a:r>
            <a:endParaRPr>
              <a:solidFill>
                <a:schemeClr val="dk1"/>
              </a:solidFill>
            </a:endParaRPr>
          </a:p>
          <a:p>
            <a:pPr marL="0" lvl="0" indent="0" algn="l" rtl="0">
              <a:lnSpc>
                <a:spcPct val="115000"/>
              </a:lnSpc>
              <a:spcBef>
                <a:spcPts val="1000"/>
              </a:spcBef>
              <a:spcAft>
                <a:spcPts val="0"/>
              </a:spcAft>
              <a:buClr>
                <a:schemeClr val="dk1"/>
              </a:buClr>
              <a:buSzPts val="1100"/>
              <a:buFont typeface="Arial"/>
              <a:buNone/>
            </a:pPr>
            <a:r>
              <a:rPr lang="en">
                <a:solidFill>
                  <a:schemeClr val="dk1"/>
                </a:solidFill>
              </a:rPr>
              <a:t>Seniority, authority, and the prioritization of time are of the utmost importance. Asian culture tends to give more value to those with more seniority or authority, to the point where objectivity in making decisions may be obscured. They also see their time as personal and valuable which makes punctuality a common practice.</a:t>
            </a:r>
            <a:endParaRPr>
              <a:solidFill>
                <a:schemeClr val="dk1"/>
              </a:solidFill>
            </a:endParaRPr>
          </a:p>
          <a:p>
            <a:pPr marL="0" lvl="0" indent="0" algn="l" rtl="0">
              <a:lnSpc>
                <a:spcPct val="115000"/>
              </a:lnSpc>
              <a:spcBef>
                <a:spcPts val="1000"/>
              </a:spcBef>
              <a:spcAft>
                <a:spcPts val="0"/>
              </a:spcAft>
              <a:buClr>
                <a:schemeClr val="dk1"/>
              </a:buClr>
              <a:buSzPts val="1100"/>
              <a:buFont typeface="Arial"/>
              <a:buNone/>
            </a:pPr>
            <a:r>
              <a:rPr lang="en">
                <a:solidFill>
                  <a:schemeClr val="dk1"/>
                </a:solidFill>
              </a:rPr>
              <a:t>This applies to both their business culture and their culture in general.</a:t>
            </a:r>
            <a:endParaRPr>
              <a:solidFill>
                <a:schemeClr val="dk1"/>
              </a:solidFill>
            </a:endParaRPr>
          </a:p>
          <a:p>
            <a:pPr marL="0" lvl="0" indent="0" algn="l" rtl="0">
              <a:lnSpc>
                <a:spcPct val="115000"/>
              </a:lnSpc>
              <a:spcBef>
                <a:spcPts val="1000"/>
              </a:spcBef>
              <a:spcAft>
                <a:spcPts val="0"/>
              </a:spcAft>
              <a:buClr>
                <a:schemeClr val="dk1"/>
              </a:buClr>
              <a:buSzPts val="1100"/>
              <a:buFont typeface="Arial"/>
              <a:buNone/>
            </a:pPr>
            <a:r>
              <a:rPr lang="en">
                <a:solidFill>
                  <a:schemeClr val="dk1"/>
                </a:solidFill>
              </a:rPr>
              <a:t>Let’s turn to their </a:t>
            </a:r>
            <a:r>
              <a:rPr lang="en" b="1">
                <a:solidFill>
                  <a:schemeClr val="dk1"/>
                </a:solidFill>
              </a:rPr>
              <a:t>manners and customs</a:t>
            </a:r>
            <a:r>
              <a:rPr lang="en">
                <a:solidFill>
                  <a:schemeClr val="dk1"/>
                </a:solidFill>
              </a:rPr>
              <a:t>.</a:t>
            </a:r>
            <a:endParaRPr>
              <a:solidFill>
                <a:schemeClr val="dk1"/>
              </a:solidFill>
            </a:endParaRPr>
          </a:p>
          <a:p>
            <a:pPr marL="0" lvl="0" indent="0" algn="l" rtl="0">
              <a:lnSpc>
                <a:spcPct val="115000"/>
              </a:lnSpc>
              <a:spcBef>
                <a:spcPts val="1000"/>
              </a:spcBef>
              <a:spcAft>
                <a:spcPts val="0"/>
              </a:spcAft>
              <a:buClr>
                <a:schemeClr val="dk1"/>
              </a:buClr>
              <a:buSzPts val="1100"/>
              <a:buFont typeface="Arial"/>
              <a:buNone/>
            </a:pPr>
            <a:r>
              <a:rPr lang="en">
                <a:solidFill>
                  <a:schemeClr val="dk1"/>
                </a:solidFill>
              </a:rPr>
              <a:t>As much as possible, when you’re holding negotiations in Asia, it’s better to be mindful of their manners and customs so you don’t make any unintentional offenses.</a:t>
            </a:r>
            <a:endParaRPr>
              <a:solidFill>
                <a:schemeClr val="dk1"/>
              </a:solidFill>
            </a:endParaRPr>
          </a:p>
          <a:p>
            <a:pPr marL="0" lvl="0" indent="0" algn="l" rtl="0">
              <a:lnSpc>
                <a:spcPct val="115000"/>
              </a:lnSpc>
              <a:spcBef>
                <a:spcPts val="1000"/>
              </a:spcBef>
              <a:spcAft>
                <a:spcPts val="0"/>
              </a:spcAft>
              <a:buClr>
                <a:schemeClr val="dk1"/>
              </a:buClr>
              <a:buSzPts val="1100"/>
              <a:buFont typeface="Arial"/>
              <a:buNone/>
            </a:pPr>
            <a:r>
              <a:rPr lang="en">
                <a:solidFill>
                  <a:schemeClr val="dk1"/>
                </a:solidFill>
              </a:rPr>
              <a:t>An example is the importance of greetings in Asian cultures, such as the traditional “Namaste” in India or bowing in Japan and South Korea, which serve as gestures of respect.</a:t>
            </a:r>
            <a:endParaRPr>
              <a:solidFill>
                <a:schemeClr val="dk1"/>
              </a:solidFill>
            </a:endParaRPr>
          </a:p>
          <a:p>
            <a:pPr marL="0" lvl="0" indent="0" algn="l" rtl="0">
              <a:lnSpc>
                <a:spcPct val="115000"/>
              </a:lnSpc>
              <a:spcBef>
                <a:spcPts val="1000"/>
              </a:spcBef>
              <a:spcAft>
                <a:spcPts val="0"/>
              </a:spcAft>
              <a:buClr>
                <a:schemeClr val="dk1"/>
              </a:buClr>
              <a:buSzPts val="1100"/>
              <a:buFont typeface="Arial"/>
              <a:buNone/>
            </a:pPr>
            <a:r>
              <a:rPr lang="en">
                <a:solidFill>
                  <a:schemeClr val="dk1"/>
                </a:solidFill>
              </a:rPr>
              <a:t>What about their </a:t>
            </a:r>
            <a:r>
              <a:rPr lang="en" b="1">
                <a:solidFill>
                  <a:schemeClr val="dk1"/>
                </a:solidFill>
              </a:rPr>
              <a:t>ways of thinking</a:t>
            </a:r>
            <a:r>
              <a:rPr lang="en">
                <a:solidFill>
                  <a:schemeClr val="dk1"/>
                </a:solidFill>
              </a:rPr>
              <a:t>?</a:t>
            </a:r>
            <a:endParaRPr>
              <a:solidFill>
                <a:schemeClr val="dk1"/>
              </a:solidFill>
            </a:endParaRPr>
          </a:p>
          <a:p>
            <a:pPr marL="0" lvl="0" indent="0" algn="l" rtl="0">
              <a:lnSpc>
                <a:spcPct val="115000"/>
              </a:lnSpc>
              <a:spcBef>
                <a:spcPts val="1000"/>
              </a:spcBef>
              <a:spcAft>
                <a:spcPts val="0"/>
              </a:spcAft>
              <a:buClr>
                <a:schemeClr val="dk1"/>
              </a:buClr>
              <a:buSzPts val="1100"/>
              <a:buFont typeface="Arial"/>
              <a:buNone/>
            </a:pPr>
            <a:r>
              <a:rPr lang="en">
                <a:solidFill>
                  <a:schemeClr val="dk1"/>
                </a:solidFill>
              </a:rPr>
              <a:t>Erin Meyer, who wrote a book about the Culture Map, says that the key feature in Asian thinking is </a:t>
            </a:r>
            <a:r>
              <a:rPr lang="en" i="1">
                <a:solidFill>
                  <a:schemeClr val="dk1"/>
                </a:solidFill>
              </a:rPr>
              <a:t>focusing on the overall situation</a:t>
            </a:r>
            <a:r>
              <a:rPr lang="en">
                <a:solidFill>
                  <a:schemeClr val="dk1"/>
                </a:solidFill>
              </a:rPr>
              <a:t>. Due to this emphasis, Asian culture tends to prioritize the bigger picture and fosters long-term relationships. This approach is seen as beneficial for both parties in the long run.</a:t>
            </a:r>
            <a:endParaRPr>
              <a:solidFill>
                <a:schemeClr val="dk1"/>
              </a:solidFill>
            </a:endParaRPr>
          </a:p>
          <a:p>
            <a:pPr marL="0" lvl="0" indent="0" algn="l" rtl="0">
              <a:lnSpc>
                <a:spcPct val="115000"/>
              </a:lnSpc>
              <a:spcBef>
                <a:spcPts val="1000"/>
              </a:spcBef>
              <a:spcAft>
                <a:spcPts val="0"/>
              </a:spcAft>
              <a:buClr>
                <a:schemeClr val="dk1"/>
              </a:buClr>
              <a:buSzPts val="1100"/>
              <a:buFont typeface="Arial"/>
              <a:buNone/>
            </a:pPr>
            <a:r>
              <a:rPr lang="en">
                <a:solidFill>
                  <a:schemeClr val="dk1"/>
                </a:solidFill>
              </a:rPr>
              <a:t>This leads us to their </a:t>
            </a:r>
            <a:r>
              <a:rPr lang="en" b="1">
                <a:solidFill>
                  <a:schemeClr val="dk1"/>
                </a:solidFill>
              </a:rPr>
              <a:t>relationship-building style. </a:t>
            </a:r>
            <a:r>
              <a:rPr lang="en">
                <a:solidFill>
                  <a:schemeClr val="dk1"/>
                </a:solidFill>
              </a:rPr>
              <a:t>Negotiations and businesses are slow-paced because they are selective of partnerships and look for long-term relationships.</a:t>
            </a:r>
            <a:endParaRPr>
              <a:solidFill>
                <a:schemeClr val="dk1"/>
              </a:solidFill>
            </a:endParaRPr>
          </a:p>
          <a:p>
            <a:pPr marL="0" lvl="0" indent="0" algn="l" rtl="0">
              <a:lnSpc>
                <a:spcPct val="115000"/>
              </a:lnSpc>
              <a:spcBef>
                <a:spcPts val="1000"/>
              </a:spcBef>
              <a:spcAft>
                <a:spcPts val="0"/>
              </a:spcAft>
              <a:buClr>
                <a:schemeClr val="dk1"/>
              </a:buClr>
              <a:buSzPts val="1100"/>
              <a:buFont typeface="Arial"/>
              <a:buNone/>
            </a:pPr>
            <a:r>
              <a:rPr lang="en">
                <a:solidFill>
                  <a:schemeClr val="dk1"/>
                </a:solidFill>
              </a:rPr>
              <a:t>Now with those finished, let’s focus on their </a:t>
            </a:r>
            <a:r>
              <a:rPr lang="en" b="1">
                <a:solidFill>
                  <a:schemeClr val="dk1"/>
                </a:solidFill>
              </a:rPr>
              <a:t>negotiation style</a:t>
            </a:r>
            <a:r>
              <a:rPr lang="en">
                <a:solidFill>
                  <a:schemeClr val="dk1"/>
                </a:solidFill>
              </a:rPr>
              <a:t>.</a:t>
            </a:r>
            <a:endParaRPr>
              <a:solidFill>
                <a:schemeClr val="dk1"/>
              </a:solidFill>
            </a:endParaRPr>
          </a:p>
          <a:p>
            <a:pPr marL="0" lvl="0" indent="0" algn="l" rtl="0">
              <a:lnSpc>
                <a:spcPct val="115000"/>
              </a:lnSpc>
              <a:spcBef>
                <a:spcPts val="1000"/>
              </a:spcBef>
              <a:spcAft>
                <a:spcPts val="0"/>
              </a:spcAft>
              <a:buClr>
                <a:schemeClr val="dk1"/>
              </a:buClr>
              <a:buSzPts val="1100"/>
              <a:buFont typeface="Arial"/>
              <a:buNone/>
            </a:pPr>
            <a:r>
              <a:rPr lang="en">
                <a:solidFill>
                  <a:schemeClr val="dk1"/>
                </a:solidFill>
              </a:rPr>
              <a:t>Asian negotiators usually employ a cooperative negotiation style but they may also use a distributive negotiation style. Some strategies Asian negotiators tend to use may employ a “</a:t>
            </a:r>
            <a:r>
              <a:rPr lang="en" b="1">
                <a:solidFill>
                  <a:schemeClr val="dk1"/>
                </a:solidFill>
              </a:rPr>
              <a:t>mobile warfare</a:t>
            </a:r>
            <a:r>
              <a:rPr lang="en">
                <a:solidFill>
                  <a:schemeClr val="dk1"/>
                </a:solidFill>
              </a:rPr>
              <a:t>” approach, which use deception and manipulation to weaken you. Or use a collaborative "</a:t>
            </a:r>
            <a:r>
              <a:rPr lang="en" b="1">
                <a:solidFill>
                  <a:schemeClr val="dk1"/>
                </a:solidFill>
              </a:rPr>
              <a:t>joint quest</a:t>
            </a:r>
            <a:r>
              <a:rPr lang="en">
                <a:solidFill>
                  <a:schemeClr val="dk1"/>
                </a:solidFill>
              </a:rPr>
              <a:t>" method, seeking mutual value through subtle exchanges. </a:t>
            </a:r>
            <a:endParaRPr>
              <a:solidFill>
                <a:schemeClr val="dk1"/>
              </a:solidFill>
            </a:endParaRPr>
          </a:p>
          <a:p>
            <a:pPr marL="0" lvl="0" indent="0" algn="l" rtl="0">
              <a:spcBef>
                <a:spcPts val="100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2cd18881af7_3_7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2cd18881af7_3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rPr>
              <a:t>For the preparation of Asian negotiations keep in mind these four things, which were inspired by Ta Wei Chao’s advice from the ESSEC Business School:</a:t>
            </a:r>
            <a:endParaRPr b="1">
              <a:solidFill>
                <a:srgbClr val="FF0000"/>
              </a:solidFill>
            </a:endParaRPr>
          </a:p>
          <a:p>
            <a:pPr marL="0" lvl="0" indent="0" algn="l" rtl="0">
              <a:lnSpc>
                <a:spcPct val="115000"/>
              </a:lnSpc>
              <a:spcBef>
                <a:spcPts val="1000"/>
              </a:spcBef>
              <a:spcAft>
                <a:spcPts val="0"/>
              </a:spcAft>
              <a:buClr>
                <a:schemeClr val="dk1"/>
              </a:buClr>
              <a:buSzPts val="1100"/>
              <a:buFont typeface="Arial"/>
              <a:buNone/>
            </a:pPr>
            <a:r>
              <a:rPr lang="en">
                <a:solidFill>
                  <a:schemeClr val="dk1"/>
                </a:solidFill>
              </a:rPr>
              <a:t>First, </a:t>
            </a:r>
            <a:r>
              <a:rPr lang="en" b="1">
                <a:solidFill>
                  <a:schemeClr val="dk1"/>
                </a:solidFill>
              </a:rPr>
              <a:t>think long-term.</a:t>
            </a:r>
            <a:r>
              <a:rPr lang="en">
                <a:solidFill>
                  <a:schemeClr val="dk1"/>
                </a:solidFill>
              </a:rPr>
              <a:t> Second, </a:t>
            </a:r>
            <a:r>
              <a:rPr lang="en" b="1">
                <a:solidFill>
                  <a:schemeClr val="dk1"/>
                </a:solidFill>
              </a:rPr>
              <a:t>keep out for communication gaps.</a:t>
            </a:r>
            <a:r>
              <a:rPr lang="en">
                <a:solidFill>
                  <a:schemeClr val="dk1"/>
                </a:solidFill>
              </a:rPr>
              <a:t> Third, </a:t>
            </a:r>
            <a:r>
              <a:rPr lang="en" b="1">
                <a:solidFill>
                  <a:schemeClr val="dk1"/>
                </a:solidFill>
              </a:rPr>
              <a:t>know your intention and conclusion.</a:t>
            </a:r>
            <a:r>
              <a:rPr lang="en">
                <a:solidFill>
                  <a:schemeClr val="dk1"/>
                </a:solidFill>
              </a:rPr>
              <a:t> And fourth, </a:t>
            </a:r>
            <a:r>
              <a:rPr lang="en" b="1">
                <a:solidFill>
                  <a:schemeClr val="dk1"/>
                </a:solidFill>
              </a:rPr>
              <a:t>know the value of long-term relationships.</a:t>
            </a:r>
            <a:endParaRPr b="1">
              <a:solidFill>
                <a:schemeClr val="dk1"/>
              </a:solidFill>
            </a:endParaRPr>
          </a:p>
          <a:p>
            <a:pPr marL="0" lvl="0" indent="0" algn="l" rtl="0">
              <a:lnSpc>
                <a:spcPct val="115000"/>
              </a:lnSpc>
              <a:spcBef>
                <a:spcPts val="1000"/>
              </a:spcBef>
              <a:spcAft>
                <a:spcPts val="0"/>
              </a:spcAft>
              <a:buClr>
                <a:schemeClr val="dk1"/>
              </a:buClr>
              <a:buSzPts val="1100"/>
              <a:buFont typeface="Arial"/>
              <a:buNone/>
            </a:pPr>
            <a:r>
              <a:rPr lang="en">
                <a:solidFill>
                  <a:schemeClr val="dk1"/>
                </a:solidFill>
              </a:rPr>
              <a:t>These are significant for your negotiation needs, especially when dealing with Negotiations in Asia.</a:t>
            </a:r>
            <a:endParaRPr>
              <a:solidFill>
                <a:schemeClr val="dk1"/>
              </a:solidFill>
            </a:endParaRPr>
          </a:p>
          <a:p>
            <a:pPr marL="0" lvl="0" indent="0" algn="l" rtl="0">
              <a:spcBef>
                <a:spcPts val="100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2cd18881af7_2_3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2" name="Google Shape;122;g2cd18881af7_2_32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rPr>
              <a:t>After a general overview of Asian culture and negotiation, let's introduce the three chosen countries we’ve focused on: Japan, South Korea, and China. Asia is a big continent and we couldn’t include every country in the region but here are three country’s negotiation styles that may be significant to you.</a:t>
            </a:r>
            <a:endParaRPr>
              <a:solidFill>
                <a:schemeClr val="dk1"/>
              </a:solidFill>
            </a:endParaRPr>
          </a:p>
          <a:p>
            <a:pPr marL="0" lvl="0" indent="0" algn="l" rtl="0">
              <a:lnSpc>
                <a:spcPct val="100000"/>
              </a:lnSpc>
              <a:spcBef>
                <a:spcPts val="1000"/>
              </a:spcBef>
              <a:spcAft>
                <a:spcPts val="0"/>
              </a:spcAft>
              <a:buClr>
                <a:schemeClr val="dk1"/>
              </a:buClr>
              <a:buSzPts val="1200"/>
              <a:buFont typeface="Calibri"/>
              <a:buNone/>
            </a:pPr>
            <a:endParaRPr/>
          </a:p>
        </p:txBody>
      </p:sp>
      <p:sp>
        <p:nvSpPr>
          <p:cNvPr id="123" name="Google Shape;123;g2cd18881af7_2_32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402772" y="1164772"/>
            <a:ext cx="4582800" cy="28140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sz="3600" b="1">
                <a:solidFill>
                  <a:schemeClr val="lt1"/>
                </a:solidFill>
                <a:latin typeface="Poppins"/>
                <a:ea typeface="Poppins"/>
                <a:cs typeface="Poppins"/>
                <a:sym typeface="Poppins"/>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grpSp>
        <p:nvGrpSpPr>
          <p:cNvPr id="52" name="Google Shape;52;p13"/>
          <p:cNvGrpSpPr/>
          <p:nvPr/>
        </p:nvGrpSpPr>
        <p:grpSpPr>
          <a:xfrm>
            <a:off x="5256111" y="1604076"/>
            <a:ext cx="3656795" cy="3308726"/>
            <a:chOff x="6150511" y="2138768"/>
            <a:chExt cx="4875727" cy="4411635"/>
          </a:xfrm>
        </p:grpSpPr>
        <p:sp>
          <p:nvSpPr>
            <p:cNvPr id="53" name="Google Shape;53;p13"/>
            <p:cNvSpPr/>
            <p:nvPr/>
          </p:nvSpPr>
          <p:spPr>
            <a:xfrm>
              <a:off x="6150511" y="2200614"/>
              <a:ext cx="3632400" cy="3632400"/>
            </a:xfrm>
            <a:prstGeom prst="ellipse">
              <a:avLst/>
            </a:prstGeom>
            <a:solidFill>
              <a:srgbClr val="B0E7FF"/>
            </a:solidFill>
            <a:ln>
              <a:noFill/>
            </a:ln>
          </p:spPr>
          <p:txBody>
            <a:bodyPr spcFirstLastPara="1" wrap="square" lIns="62200" tIns="31100" rIns="62200" bIns="31100" anchor="ctr" anchorCtr="0">
              <a:noAutofit/>
            </a:bodyPr>
            <a:lstStyle/>
            <a:p>
              <a:pPr marL="190500" marR="0" lvl="0" indent="-114300" algn="ctr" rtl="0">
                <a:lnSpc>
                  <a:spcPct val="100000"/>
                </a:lnSpc>
                <a:spcBef>
                  <a:spcPts val="0"/>
                </a:spcBef>
                <a:spcAft>
                  <a:spcPts val="0"/>
                </a:spcAft>
                <a:buClr>
                  <a:srgbClr val="000000"/>
                </a:buClr>
                <a:buSzPts val="1400"/>
                <a:buFont typeface="Calibri"/>
                <a:buNone/>
              </a:pPr>
              <a:endParaRPr sz="1200" b="1" i="1" u="none" strike="noStrike" cap="none">
                <a:solidFill>
                  <a:srgbClr val="000000"/>
                </a:solidFill>
                <a:latin typeface="Bitter SemiBold"/>
                <a:ea typeface="Bitter SemiBold"/>
                <a:cs typeface="Bitter SemiBold"/>
                <a:sym typeface="Bitter SemiBold"/>
              </a:endParaRPr>
            </a:p>
          </p:txBody>
        </p:sp>
        <p:pic>
          <p:nvPicPr>
            <p:cNvPr id="54" name="Google Shape;54;p13"/>
            <p:cNvPicPr preferRelativeResize="0"/>
            <p:nvPr/>
          </p:nvPicPr>
          <p:blipFill rotWithShape="1">
            <a:blip r:embed="rId2">
              <a:alphaModFix/>
            </a:blip>
            <a:srcRect/>
            <a:stretch/>
          </p:blipFill>
          <p:spPr>
            <a:xfrm>
              <a:off x="6614603" y="2138768"/>
              <a:ext cx="4411635" cy="4411635"/>
            </a:xfrm>
            <a:prstGeom prst="rect">
              <a:avLst/>
            </a:prstGeom>
            <a:noFill/>
            <a:ln>
              <a:noFill/>
            </a:ln>
          </p:spPr>
        </p:pic>
      </p:grpSp>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pos="107">
          <p15:clr>
            <a:srgbClr val="FBAE40"/>
          </p15:clr>
        </p15:guide>
        <p15:guide id="4" pos="5635">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Short]">
  <p:cSld name="Title Slide [Short]">
    <p:spTree>
      <p:nvGrpSpPr>
        <p:cNvPr id="1" name="Shape 55"/>
        <p:cNvGrpSpPr/>
        <p:nvPr/>
      </p:nvGrpSpPr>
      <p:grpSpPr>
        <a:xfrm>
          <a:off x="0" y="0"/>
          <a:ext cx="0" cy="0"/>
          <a:chOff x="0" y="0"/>
          <a:chExt cx="0" cy="0"/>
        </a:xfrm>
      </p:grpSpPr>
      <p:sp>
        <p:nvSpPr>
          <p:cNvPr id="56" name="Google Shape;56;p14"/>
          <p:cNvSpPr txBox="1">
            <a:spLocks noGrp="1"/>
          </p:cNvSpPr>
          <p:nvPr>
            <p:ph type="title"/>
          </p:nvPr>
        </p:nvSpPr>
        <p:spPr>
          <a:xfrm>
            <a:off x="476547" y="357188"/>
            <a:ext cx="4743300" cy="15396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dk1"/>
              </a:buClr>
              <a:buSzPts val="4600"/>
              <a:buFont typeface="IBM Plex Sans Light"/>
              <a:buNone/>
              <a:defRPr sz="4200" b="0" i="0">
                <a:latin typeface="IBM Plex Sans Light"/>
                <a:ea typeface="IBM Plex Sans Light"/>
                <a:cs typeface="IBM Plex Sans Light"/>
                <a:sym typeface="IBM Plex Sans Light"/>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5">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youtu.be/qm3cCD_Y5ew?si=Ygzur94NC9lE2t3m" TargetMode="External"/><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1.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1.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1.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5"/>
          <p:cNvSpPr/>
          <p:nvPr/>
        </p:nvSpPr>
        <p:spPr>
          <a:xfrm>
            <a:off x="5037083" y="1078070"/>
            <a:ext cx="2724300" cy="2724300"/>
          </a:xfrm>
          <a:prstGeom prst="ellipse">
            <a:avLst/>
          </a:prstGeom>
          <a:solidFill>
            <a:srgbClr val="B0E7FF"/>
          </a:solidFill>
          <a:ln>
            <a:noFill/>
          </a:ln>
        </p:spPr>
        <p:txBody>
          <a:bodyPr spcFirstLastPara="1" wrap="square" lIns="62200" tIns="31100" rIns="62200" bIns="31100" anchor="ctr" anchorCtr="0">
            <a:noAutofit/>
          </a:bodyPr>
          <a:lstStyle/>
          <a:p>
            <a:pPr marL="190500" marR="0" lvl="0" indent="-114300" algn="ctr" rtl="0">
              <a:lnSpc>
                <a:spcPct val="100000"/>
              </a:lnSpc>
              <a:spcBef>
                <a:spcPts val="0"/>
              </a:spcBef>
              <a:spcAft>
                <a:spcPts val="0"/>
              </a:spcAft>
              <a:buClr>
                <a:srgbClr val="000000"/>
              </a:buClr>
              <a:buSzPts val="1200"/>
              <a:buFont typeface="Arial"/>
              <a:buNone/>
            </a:pPr>
            <a:endParaRPr sz="1200" b="1" i="1" u="none" strike="noStrike" cap="none">
              <a:solidFill>
                <a:schemeClr val="dk1"/>
              </a:solidFill>
              <a:latin typeface="Bitter SemiBold"/>
              <a:ea typeface="Bitter SemiBold"/>
              <a:cs typeface="Bitter SemiBold"/>
              <a:sym typeface="Bitter SemiBold"/>
            </a:endParaRPr>
          </a:p>
        </p:txBody>
      </p:sp>
      <p:pic>
        <p:nvPicPr>
          <p:cNvPr id="63" name="Google Shape;63;p15"/>
          <p:cNvPicPr preferRelativeResize="0"/>
          <p:nvPr/>
        </p:nvPicPr>
        <p:blipFill rotWithShape="1">
          <a:blip r:embed="rId3">
            <a:alphaModFix/>
          </a:blip>
          <a:srcRect/>
          <a:stretch/>
        </p:blipFill>
        <p:spPr>
          <a:xfrm>
            <a:off x="5385152" y="1031685"/>
            <a:ext cx="3308725" cy="3308725"/>
          </a:xfrm>
          <a:prstGeom prst="rect">
            <a:avLst/>
          </a:prstGeom>
          <a:noFill/>
          <a:ln>
            <a:noFill/>
          </a:ln>
        </p:spPr>
      </p:pic>
      <p:pic>
        <p:nvPicPr>
          <p:cNvPr id="64" name="Google Shape;64;p15"/>
          <p:cNvPicPr preferRelativeResize="0"/>
          <p:nvPr/>
        </p:nvPicPr>
        <p:blipFill rotWithShape="1">
          <a:blip r:embed="rId4">
            <a:alphaModFix/>
          </a:blip>
          <a:srcRect/>
          <a:stretch/>
        </p:blipFill>
        <p:spPr>
          <a:xfrm>
            <a:off x="8183579" y="4718050"/>
            <a:ext cx="838863" cy="336868"/>
          </a:xfrm>
          <a:prstGeom prst="rect">
            <a:avLst/>
          </a:prstGeom>
          <a:noFill/>
          <a:ln>
            <a:noFill/>
          </a:ln>
        </p:spPr>
      </p:pic>
      <p:pic>
        <p:nvPicPr>
          <p:cNvPr id="65" name="Google Shape;65;p15"/>
          <p:cNvPicPr preferRelativeResize="0"/>
          <p:nvPr/>
        </p:nvPicPr>
        <p:blipFill rotWithShape="1">
          <a:blip r:embed="rId5">
            <a:alphaModFix/>
          </a:blip>
          <a:srcRect/>
          <a:stretch/>
        </p:blipFill>
        <p:spPr>
          <a:xfrm>
            <a:off x="-347198" y="70706"/>
            <a:ext cx="1251698" cy="1135875"/>
          </a:xfrm>
          <a:prstGeom prst="rect">
            <a:avLst/>
          </a:prstGeom>
          <a:noFill/>
          <a:ln>
            <a:noFill/>
          </a:ln>
        </p:spPr>
      </p:pic>
      <p:pic>
        <p:nvPicPr>
          <p:cNvPr id="66" name="Google Shape;66;p15"/>
          <p:cNvPicPr preferRelativeResize="0"/>
          <p:nvPr/>
        </p:nvPicPr>
        <p:blipFill rotWithShape="1">
          <a:blip r:embed="rId6">
            <a:alphaModFix/>
          </a:blip>
          <a:srcRect/>
          <a:stretch/>
        </p:blipFill>
        <p:spPr>
          <a:xfrm rot="10800000">
            <a:off x="8320032" y="1252387"/>
            <a:ext cx="823969" cy="1417800"/>
          </a:xfrm>
          <a:prstGeom prst="rect">
            <a:avLst/>
          </a:prstGeom>
          <a:noFill/>
          <a:ln>
            <a:noFill/>
          </a:ln>
        </p:spPr>
      </p:pic>
      <p:pic>
        <p:nvPicPr>
          <p:cNvPr id="67" name="Google Shape;67;p15"/>
          <p:cNvPicPr preferRelativeResize="0"/>
          <p:nvPr/>
        </p:nvPicPr>
        <p:blipFill rotWithShape="1">
          <a:blip r:embed="rId7">
            <a:alphaModFix/>
          </a:blip>
          <a:srcRect/>
          <a:stretch/>
        </p:blipFill>
        <p:spPr>
          <a:xfrm>
            <a:off x="6759658" y="4453277"/>
            <a:ext cx="1281956" cy="1203281"/>
          </a:xfrm>
          <a:prstGeom prst="rect">
            <a:avLst/>
          </a:prstGeom>
          <a:noFill/>
          <a:ln>
            <a:noFill/>
          </a:ln>
        </p:spPr>
      </p:pic>
      <p:sp>
        <p:nvSpPr>
          <p:cNvPr id="68" name="Google Shape;68;p15"/>
          <p:cNvSpPr txBox="1">
            <a:spLocks noGrp="1"/>
          </p:cNvSpPr>
          <p:nvPr>
            <p:ph type="title"/>
          </p:nvPr>
        </p:nvSpPr>
        <p:spPr>
          <a:xfrm>
            <a:off x="402772" y="1279035"/>
            <a:ext cx="4582800" cy="2814000"/>
          </a:xfrm>
          <a:prstGeom prst="rect">
            <a:avLst/>
          </a:prstGeom>
          <a:noFill/>
          <a:ln>
            <a:noFill/>
          </a:ln>
        </p:spPr>
        <p:txBody>
          <a:bodyPr spcFirstLastPara="1" wrap="square" lIns="68575" tIns="34275" rIns="68575" bIns="34275" anchor="ctr" anchorCtr="0">
            <a:noAutofit/>
          </a:bodyPr>
          <a:lstStyle/>
          <a:p>
            <a:pPr marL="0" lvl="0" indent="0" algn="l" rtl="0">
              <a:spcBef>
                <a:spcPts val="0"/>
              </a:spcBef>
              <a:spcAft>
                <a:spcPts val="0"/>
              </a:spcAft>
              <a:buClr>
                <a:schemeClr val="dk1"/>
              </a:buClr>
              <a:buSzPts val="1100"/>
              <a:buNone/>
            </a:pPr>
            <a:r>
              <a:rPr lang="en" sz="4800" b="1" dirty="0">
                <a:solidFill>
                  <a:srgbClr val="002060"/>
                </a:solidFill>
                <a:latin typeface="Poppins"/>
                <a:ea typeface="Poppins"/>
                <a:cs typeface="Poppins"/>
                <a:sym typeface="Poppins"/>
              </a:rPr>
              <a:t>Culture and Negotiation Styles</a:t>
            </a:r>
            <a:endParaRPr sz="4800" b="1" dirty="0">
              <a:solidFill>
                <a:srgbClr val="002060"/>
              </a:solidFill>
              <a:latin typeface="Poppins"/>
              <a:ea typeface="Poppins"/>
              <a:cs typeface="Poppins"/>
              <a:sym typeface="Poppins"/>
            </a:endParaRPr>
          </a:p>
        </p:txBody>
      </p:sp>
      <p:sp>
        <p:nvSpPr>
          <p:cNvPr id="3" name="TextBox 2">
            <a:extLst>
              <a:ext uri="{FF2B5EF4-FFF2-40B4-BE49-F238E27FC236}">
                <a16:creationId xmlns:a16="http://schemas.microsoft.com/office/drawing/2014/main" id="{C1A45202-EEBA-D20B-43CF-56CAEFB47368}"/>
              </a:ext>
            </a:extLst>
          </p:cNvPr>
          <p:cNvSpPr txBox="1"/>
          <p:nvPr/>
        </p:nvSpPr>
        <p:spPr>
          <a:xfrm>
            <a:off x="121558" y="4766163"/>
            <a:ext cx="7279078" cy="307777"/>
          </a:xfrm>
          <a:prstGeom prst="rect">
            <a:avLst/>
          </a:prstGeom>
          <a:noFill/>
        </p:spPr>
        <p:txBody>
          <a:bodyPr wrap="square">
            <a:spAutoFit/>
          </a:bodyPr>
          <a:lstStyle/>
          <a:p>
            <a:r>
              <a:rPr lang="pt-BR" sz="1400" b="1" i="0" u="none" strike="noStrike" dirty="0">
                <a:solidFill>
                  <a:srgbClr val="002060"/>
                </a:solidFill>
                <a:effectLst/>
                <a:latin typeface="IBM Plex Sans" panose="020B0503050203000203" pitchFamily="34" charset="0"/>
              </a:rPr>
              <a:t>Video Tutorial Link:</a:t>
            </a:r>
            <a:r>
              <a:rPr lang="pt-BR" b="1" dirty="0">
                <a:solidFill>
                  <a:srgbClr val="002060"/>
                </a:solidFill>
                <a:latin typeface="IBM Plex Sans" panose="020B0503050203000203" pitchFamily="34" charset="0"/>
              </a:rPr>
              <a:t> </a:t>
            </a:r>
            <a:r>
              <a:rPr lang="pt-BR" b="1" dirty="0">
                <a:solidFill>
                  <a:srgbClr val="1EBBF0"/>
                </a:solidFill>
                <a:latin typeface="IBM Plex Sans" panose="020B0503050203000203" pitchFamily="34" charset="0"/>
                <a:hlinkClick r:id="rId8">
                  <a:extLst>
                    <a:ext uri="{A12FA001-AC4F-418D-AE19-62706E023703}">
                      <ahyp:hlinkClr xmlns:ahyp="http://schemas.microsoft.com/office/drawing/2018/hyperlinkcolor" val="tx"/>
                    </a:ext>
                  </a:extLst>
                </a:hlinkClick>
              </a:rPr>
              <a:t>https://youtu.be/qm3cCD_Y5ew?si=Ygzur94NC9lE2t3m</a:t>
            </a:r>
            <a:r>
              <a:rPr lang="pt-BR" b="1" dirty="0">
                <a:solidFill>
                  <a:srgbClr val="1EBBF0"/>
                </a:solidFill>
                <a:latin typeface="IBM Plex Sans" panose="020B0503050203000203" pitchFamily="34" charset="0"/>
              </a:rPr>
              <a:t> </a:t>
            </a:r>
            <a:endParaRPr lang="pt-BR" b="0" dirty="0">
              <a:solidFill>
                <a:srgbClr val="1EBBF0"/>
              </a:solidFill>
              <a:effectLs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pic>
        <p:nvPicPr>
          <p:cNvPr id="136" name="Google Shape;136;p24"/>
          <p:cNvPicPr preferRelativeResize="0"/>
          <p:nvPr/>
        </p:nvPicPr>
        <p:blipFill rotWithShape="1">
          <a:blip r:embed="rId3">
            <a:alphaModFix/>
          </a:blip>
          <a:srcRect/>
          <a:stretch/>
        </p:blipFill>
        <p:spPr>
          <a:xfrm>
            <a:off x="-12" y="0"/>
            <a:ext cx="9144034" cy="5143500"/>
          </a:xfrm>
          <a:prstGeom prst="rect">
            <a:avLst/>
          </a:prstGeom>
          <a:noFill/>
          <a:ln>
            <a:noFill/>
          </a:ln>
        </p:spPr>
      </p:pic>
      <p:pic>
        <p:nvPicPr>
          <p:cNvPr id="137" name="Google Shape;137;p24"/>
          <p:cNvPicPr preferRelativeResize="0"/>
          <p:nvPr/>
        </p:nvPicPr>
        <p:blipFill>
          <a:blip r:embed="rId4">
            <a:alphaModFix/>
          </a:blip>
          <a:stretch>
            <a:fillRect/>
          </a:stretch>
        </p:blipFill>
        <p:spPr>
          <a:xfrm>
            <a:off x="8087951" y="4738139"/>
            <a:ext cx="938598" cy="33043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pic>
        <p:nvPicPr>
          <p:cNvPr id="142" name="Google Shape;142;p25"/>
          <p:cNvPicPr preferRelativeResize="0"/>
          <p:nvPr/>
        </p:nvPicPr>
        <p:blipFill>
          <a:blip r:embed="rId3">
            <a:alphaModFix/>
          </a:blip>
          <a:stretch>
            <a:fillRect/>
          </a:stretch>
        </p:blipFill>
        <p:spPr>
          <a:xfrm>
            <a:off x="0" y="0"/>
            <a:ext cx="9144000" cy="5143508"/>
          </a:xfrm>
          <a:prstGeom prst="rect">
            <a:avLst/>
          </a:prstGeom>
          <a:noFill/>
          <a:ln>
            <a:noFill/>
          </a:ln>
        </p:spPr>
      </p:pic>
      <p:pic>
        <p:nvPicPr>
          <p:cNvPr id="143" name="Google Shape;143;p25"/>
          <p:cNvPicPr preferRelativeResize="0"/>
          <p:nvPr/>
        </p:nvPicPr>
        <p:blipFill>
          <a:blip r:embed="rId4">
            <a:alphaModFix/>
          </a:blip>
          <a:stretch>
            <a:fillRect/>
          </a:stretch>
        </p:blipFill>
        <p:spPr>
          <a:xfrm>
            <a:off x="8087951" y="4738139"/>
            <a:ext cx="938598" cy="33043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pic>
        <p:nvPicPr>
          <p:cNvPr id="148" name="Google Shape;148;p26"/>
          <p:cNvPicPr preferRelativeResize="0"/>
          <p:nvPr/>
        </p:nvPicPr>
        <p:blipFill>
          <a:blip r:embed="rId3">
            <a:alphaModFix/>
          </a:blip>
          <a:stretch>
            <a:fillRect/>
          </a:stretch>
        </p:blipFill>
        <p:spPr>
          <a:xfrm>
            <a:off x="0" y="0"/>
            <a:ext cx="9144000" cy="5143508"/>
          </a:xfrm>
          <a:prstGeom prst="rect">
            <a:avLst/>
          </a:prstGeom>
          <a:noFill/>
          <a:ln>
            <a:noFill/>
          </a:ln>
        </p:spPr>
      </p:pic>
      <p:pic>
        <p:nvPicPr>
          <p:cNvPr id="149" name="Google Shape;149;p26"/>
          <p:cNvPicPr preferRelativeResize="0"/>
          <p:nvPr/>
        </p:nvPicPr>
        <p:blipFill>
          <a:blip r:embed="rId4">
            <a:alphaModFix/>
          </a:blip>
          <a:stretch>
            <a:fillRect/>
          </a:stretch>
        </p:blipFill>
        <p:spPr>
          <a:xfrm>
            <a:off x="8087951" y="4738139"/>
            <a:ext cx="938598" cy="33043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7"/>
          <p:cNvSpPr/>
          <p:nvPr/>
        </p:nvSpPr>
        <p:spPr>
          <a:xfrm>
            <a:off x="5037083" y="1078070"/>
            <a:ext cx="2724300" cy="2724300"/>
          </a:xfrm>
          <a:prstGeom prst="ellipse">
            <a:avLst/>
          </a:prstGeom>
          <a:solidFill>
            <a:srgbClr val="B0E7FF"/>
          </a:solidFill>
          <a:ln>
            <a:noFill/>
          </a:ln>
        </p:spPr>
        <p:txBody>
          <a:bodyPr spcFirstLastPara="1" wrap="square" lIns="62200" tIns="31100" rIns="62200" bIns="31100" anchor="ctr" anchorCtr="0">
            <a:noAutofit/>
          </a:bodyPr>
          <a:lstStyle/>
          <a:p>
            <a:pPr marL="190500" marR="0" lvl="0" indent="-114300" algn="ctr" rtl="0">
              <a:lnSpc>
                <a:spcPct val="100000"/>
              </a:lnSpc>
              <a:spcBef>
                <a:spcPts val="0"/>
              </a:spcBef>
              <a:spcAft>
                <a:spcPts val="0"/>
              </a:spcAft>
              <a:buClr>
                <a:srgbClr val="000000"/>
              </a:buClr>
              <a:buSzPts val="1200"/>
              <a:buFont typeface="Arial"/>
              <a:buNone/>
            </a:pPr>
            <a:endParaRPr sz="1200" b="1" i="1" u="none" strike="noStrike" cap="none">
              <a:solidFill>
                <a:schemeClr val="dk1"/>
              </a:solidFill>
              <a:latin typeface="Bitter SemiBold"/>
              <a:ea typeface="Bitter SemiBold"/>
              <a:cs typeface="Bitter SemiBold"/>
              <a:sym typeface="Bitter SemiBold"/>
            </a:endParaRPr>
          </a:p>
        </p:txBody>
      </p:sp>
      <p:pic>
        <p:nvPicPr>
          <p:cNvPr id="156" name="Google Shape;156;p27"/>
          <p:cNvPicPr preferRelativeResize="0"/>
          <p:nvPr/>
        </p:nvPicPr>
        <p:blipFill rotWithShape="1">
          <a:blip r:embed="rId3">
            <a:alphaModFix/>
          </a:blip>
          <a:srcRect/>
          <a:stretch/>
        </p:blipFill>
        <p:spPr>
          <a:xfrm>
            <a:off x="5385152" y="1031685"/>
            <a:ext cx="3308725" cy="3308725"/>
          </a:xfrm>
          <a:prstGeom prst="rect">
            <a:avLst/>
          </a:prstGeom>
          <a:noFill/>
          <a:ln>
            <a:noFill/>
          </a:ln>
        </p:spPr>
      </p:pic>
      <p:pic>
        <p:nvPicPr>
          <p:cNvPr id="157" name="Google Shape;157;p27"/>
          <p:cNvPicPr preferRelativeResize="0"/>
          <p:nvPr/>
        </p:nvPicPr>
        <p:blipFill rotWithShape="1">
          <a:blip r:embed="rId4">
            <a:alphaModFix/>
          </a:blip>
          <a:srcRect/>
          <a:stretch/>
        </p:blipFill>
        <p:spPr>
          <a:xfrm>
            <a:off x="8183579" y="4718050"/>
            <a:ext cx="838863" cy="336868"/>
          </a:xfrm>
          <a:prstGeom prst="rect">
            <a:avLst/>
          </a:prstGeom>
          <a:noFill/>
          <a:ln>
            <a:noFill/>
          </a:ln>
        </p:spPr>
      </p:pic>
      <p:pic>
        <p:nvPicPr>
          <p:cNvPr id="158" name="Google Shape;158;p27"/>
          <p:cNvPicPr preferRelativeResize="0"/>
          <p:nvPr/>
        </p:nvPicPr>
        <p:blipFill rotWithShape="1">
          <a:blip r:embed="rId5">
            <a:alphaModFix/>
          </a:blip>
          <a:srcRect/>
          <a:stretch/>
        </p:blipFill>
        <p:spPr>
          <a:xfrm>
            <a:off x="-347198" y="70706"/>
            <a:ext cx="1251698" cy="1135875"/>
          </a:xfrm>
          <a:prstGeom prst="rect">
            <a:avLst/>
          </a:prstGeom>
          <a:noFill/>
          <a:ln>
            <a:noFill/>
          </a:ln>
        </p:spPr>
      </p:pic>
      <p:pic>
        <p:nvPicPr>
          <p:cNvPr id="159" name="Google Shape;159;p27"/>
          <p:cNvPicPr preferRelativeResize="0"/>
          <p:nvPr/>
        </p:nvPicPr>
        <p:blipFill rotWithShape="1">
          <a:blip r:embed="rId6">
            <a:alphaModFix/>
          </a:blip>
          <a:srcRect/>
          <a:stretch/>
        </p:blipFill>
        <p:spPr>
          <a:xfrm rot="10800000">
            <a:off x="8320032" y="1252387"/>
            <a:ext cx="823969" cy="1417800"/>
          </a:xfrm>
          <a:prstGeom prst="rect">
            <a:avLst/>
          </a:prstGeom>
          <a:noFill/>
          <a:ln>
            <a:noFill/>
          </a:ln>
        </p:spPr>
      </p:pic>
      <p:pic>
        <p:nvPicPr>
          <p:cNvPr id="160" name="Google Shape;160;p27"/>
          <p:cNvPicPr preferRelativeResize="0"/>
          <p:nvPr/>
        </p:nvPicPr>
        <p:blipFill rotWithShape="1">
          <a:blip r:embed="rId7">
            <a:alphaModFix/>
          </a:blip>
          <a:srcRect/>
          <a:stretch/>
        </p:blipFill>
        <p:spPr>
          <a:xfrm>
            <a:off x="3873872" y="4518788"/>
            <a:ext cx="1281956" cy="1203281"/>
          </a:xfrm>
          <a:prstGeom prst="rect">
            <a:avLst/>
          </a:prstGeom>
          <a:noFill/>
          <a:ln>
            <a:noFill/>
          </a:ln>
        </p:spPr>
      </p:pic>
      <p:sp>
        <p:nvSpPr>
          <p:cNvPr id="161" name="Google Shape;161;p27"/>
          <p:cNvSpPr txBox="1">
            <a:spLocks noGrp="1"/>
          </p:cNvSpPr>
          <p:nvPr>
            <p:ph type="title"/>
          </p:nvPr>
        </p:nvSpPr>
        <p:spPr>
          <a:xfrm>
            <a:off x="402772" y="1164772"/>
            <a:ext cx="4582800" cy="2814000"/>
          </a:xfrm>
          <a:prstGeom prst="rect">
            <a:avLst/>
          </a:prstGeom>
          <a:noFill/>
          <a:ln>
            <a:noFill/>
          </a:ln>
        </p:spPr>
        <p:txBody>
          <a:bodyPr spcFirstLastPara="1" wrap="square" lIns="68575" tIns="34275" rIns="68575" bIns="34275" anchor="ctr" anchorCtr="0">
            <a:noAutofit/>
          </a:bodyPr>
          <a:lstStyle/>
          <a:p>
            <a:pPr marL="0" lvl="0" indent="0" algn="l" rtl="0">
              <a:spcBef>
                <a:spcPts val="0"/>
              </a:spcBef>
              <a:spcAft>
                <a:spcPts val="0"/>
              </a:spcAft>
              <a:buClr>
                <a:schemeClr val="dk1"/>
              </a:buClr>
              <a:buSzPts val="1100"/>
              <a:buFont typeface="Arial"/>
              <a:buNone/>
            </a:pPr>
            <a:r>
              <a:rPr lang="en" sz="4500" b="1">
                <a:solidFill>
                  <a:srgbClr val="002060"/>
                </a:solidFill>
                <a:latin typeface="Poppins"/>
                <a:ea typeface="Poppins"/>
                <a:cs typeface="Poppins"/>
                <a:sym typeface="Poppins"/>
              </a:rPr>
              <a:t>It’s a wrap!</a:t>
            </a:r>
            <a:endParaRPr sz="4500" b="1">
              <a:solidFill>
                <a:srgbClr val="002060"/>
              </a:solidFill>
              <a:latin typeface="Poppins"/>
              <a:ea typeface="Poppins"/>
              <a:cs typeface="Poppins"/>
              <a:sym typeface="Poppins"/>
            </a:endParaRPr>
          </a:p>
          <a:p>
            <a:pPr marL="0" lvl="0" indent="0" algn="l" rtl="0">
              <a:spcBef>
                <a:spcPts val="0"/>
              </a:spcBef>
              <a:spcAft>
                <a:spcPts val="0"/>
              </a:spcAft>
              <a:buClr>
                <a:schemeClr val="dk1"/>
              </a:buClr>
              <a:buSzPts val="1100"/>
              <a:buNone/>
            </a:pPr>
            <a:r>
              <a:rPr lang="en" sz="4500" b="1">
                <a:solidFill>
                  <a:srgbClr val="002060"/>
                </a:solidFill>
                <a:latin typeface="Poppins"/>
                <a:ea typeface="Poppins"/>
                <a:cs typeface="Poppins"/>
                <a:sym typeface="Poppins"/>
              </a:rPr>
              <a:t>Thank you!</a:t>
            </a:r>
            <a:endParaRPr sz="4500" b="1">
              <a:solidFill>
                <a:srgbClr val="002060"/>
              </a:solidFill>
              <a:latin typeface="Poppins"/>
              <a:ea typeface="Poppins"/>
              <a:cs typeface="Poppins"/>
              <a:sym typeface="Poppin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6"/>
          <p:cNvSpPr txBox="1">
            <a:spLocks noGrp="1"/>
          </p:cNvSpPr>
          <p:nvPr>
            <p:ph type="title"/>
          </p:nvPr>
        </p:nvSpPr>
        <p:spPr>
          <a:xfrm>
            <a:off x="442200" y="534250"/>
            <a:ext cx="5154600" cy="17616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1400"/>
              <a:buNone/>
            </a:pPr>
            <a:r>
              <a:rPr lang="en" sz="3000">
                <a:solidFill>
                  <a:srgbClr val="002060"/>
                </a:solidFill>
              </a:rPr>
              <a:t>Let me introduce myself</a:t>
            </a:r>
            <a:endParaRPr sz="3000">
              <a:solidFill>
                <a:srgbClr val="002060"/>
              </a:solidFill>
            </a:endParaRPr>
          </a:p>
        </p:txBody>
      </p:sp>
      <p:pic>
        <p:nvPicPr>
          <p:cNvPr id="74" name="Google Shape;74;p16"/>
          <p:cNvPicPr preferRelativeResize="0"/>
          <p:nvPr/>
        </p:nvPicPr>
        <p:blipFill rotWithShape="1">
          <a:blip r:embed="rId3">
            <a:alphaModFix/>
          </a:blip>
          <a:srcRect l="20821" r="19890"/>
          <a:stretch/>
        </p:blipFill>
        <p:spPr>
          <a:xfrm>
            <a:off x="1349900" y="1768375"/>
            <a:ext cx="2680152" cy="2542849"/>
          </a:xfrm>
          <a:prstGeom prst="rect">
            <a:avLst/>
          </a:prstGeom>
          <a:noFill/>
          <a:ln>
            <a:noFill/>
          </a:ln>
        </p:spPr>
      </p:pic>
      <p:pic>
        <p:nvPicPr>
          <p:cNvPr id="75" name="Google Shape;75;p16"/>
          <p:cNvPicPr preferRelativeResize="0"/>
          <p:nvPr/>
        </p:nvPicPr>
        <p:blipFill rotWithShape="1">
          <a:blip r:embed="rId4">
            <a:alphaModFix/>
          </a:blip>
          <a:srcRect/>
          <a:stretch/>
        </p:blipFill>
        <p:spPr>
          <a:xfrm>
            <a:off x="8183579" y="4718050"/>
            <a:ext cx="838863" cy="33686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pic>
        <p:nvPicPr>
          <p:cNvPr id="80" name="Google Shape;80;p17"/>
          <p:cNvPicPr preferRelativeResize="0"/>
          <p:nvPr/>
        </p:nvPicPr>
        <p:blipFill>
          <a:blip r:embed="rId3">
            <a:alphaModFix/>
          </a:blip>
          <a:stretch>
            <a:fillRect/>
          </a:stretch>
        </p:blipFill>
        <p:spPr>
          <a:xfrm>
            <a:off x="0" y="0"/>
            <a:ext cx="9144000" cy="5143508"/>
          </a:xfrm>
          <a:prstGeom prst="rect">
            <a:avLst/>
          </a:prstGeom>
          <a:noFill/>
          <a:ln>
            <a:noFill/>
          </a:ln>
        </p:spPr>
      </p:pic>
      <p:pic>
        <p:nvPicPr>
          <p:cNvPr id="81" name="Google Shape;81;p17"/>
          <p:cNvPicPr preferRelativeResize="0"/>
          <p:nvPr/>
        </p:nvPicPr>
        <p:blipFill>
          <a:blip r:embed="rId4">
            <a:alphaModFix/>
          </a:blip>
          <a:stretch>
            <a:fillRect/>
          </a:stretch>
        </p:blipFill>
        <p:spPr>
          <a:xfrm>
            <a:off x="8087951" y="4738139"/>
            <a:ext cx="938598" cy="33043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pic>
        <p:nvPicPr>
          <p:cNvPr id="86" name="Google Shape;86;p18"/>
          <p:cNvPicPr preferRelativeResize="0"/>
          <p:nvPr/>
        </p:nvPicPr>
        <p:blipFill>
          <a:blip r:embed="rId3">
            <a:alphaModFix/>
          </a:blip>
          <a:stretch>
            <a:fillRect/>
          </a:stretch>
        </p:blipFill>
        <p:spPr>
          <a:xfrm>
            <a:off x="8087951" y="4738139"/>
            <a:ext cx="938598" cy="330436"/>
          </a:xfrm>
          <a:prstGeom prst="rect">
            <a:avLst/>
          </a:prstGeom>
          <a:noFill/>
          <a:ln>
            <a:noFill/>
          </a:ln>
        </p:spPr>
      </p:pic>
      <p:sp>
        <p:nvSpPr>
          <p:cNvPr id="87" name="Google Shape;87;p18"/>
          <p:cNvSpPr txBox="1"/>
          <p:nvPr/>
        </p:nvSpPr>
        <p:spPr>
          <a:xfrm>
            <a:off x="357079" y="130589"/>
            <a:ext cx="7674900" cy="3693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r>
              <a:rPr lang="en" sz="1800" b="1">
                <a:solidFill>
                  <a:srgbClr val="2F2267"/>
                </a:solidFill>
                <a:latin typeface="Verdana"/>
                <a:ea typeface="Verdana"/>
                <a:cs typeface="Verdana"/>
                <a:sym typeface="Verdana"/>
              </a:rPr>
              <a:t>Asian Culture</a:t>
            </a:r>
            <a:endParaRPr sz="1800" b="1">
              <a:solidFill>
                <a:srgbClr val="2F2267"/>
              </a:solidFill>
              <a:latin typeface="Verdana"/>
              <a:ea typeface="Verdana"/>
              <a:cs typeface="Verdana"/>
              <a:sym typeface="Verdana"/>
            </a:endParaRPr>
          </a:p>
        </p:txBody>
      </p:sp>
      <p:cxnSp>
        <p:nvCxnSpPr>
          <p:cNvPr id="88" name="Google Shape;88;p18"/>
          <p:cNvCxnSpPr/>
          <p:nvPr/>
        </p:nvCxnSpPr>
        <p:spPr>
          <a:xfrm>
            <a:off x="423307" y="532763"/>
            <a:ext cx="7400100" cy="0"/>
          </a:xfrm>
          <a:prstGeom prst="straightConnector1">
            <a:avLst/>
          </a:prstGeom>
          <a:noFill/>
          <a:ln w="25400" cap="flat" cmpd="sng">
            <a:solidFill>
              <a:srgbClr val="01BFF0"/>
            </a:solidFill>
            <a:prstDash val="solid"/>
            <a:miter lim="800000"/>
            <a:headEnd type="none" w="sm" len="sm"/>
            <a:tailEnd type="none" w="sm" len="sm"/>
          </a:ln>
        </p:spPr>
      </p:cxnSp>
      <p:pic>
        <p:nvPicPr>
          <p:cNvPr id="89" name="Google Shape;89;p18"/>
          <p:cNvPicPr preferRelativeResize="0"/>
          <p:nvPr/>
        </p:nvPicPr>
        <p:blipFill>
          <a:blip r:embed="rId4">
            <a:alphaModFix/>
          </a:blip>
          <a:stretch>
            <a:fillRect/>
          </a:stretch>
        </p:blipFill>
        <p:spPr>
          <a:xfrm>
            <a:off x="416310" y="393451"/>
            <a:ext cx="8311378" cy="467512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9"/>
          <p:cNvSpPr txBox="1">
            <a:spLocks noGrp="1"/>
          </p:cNvSpPr>
          <p:nvPr>
            <p:ph type="title"/>
          </p:nvPr>
        </p:nvSpPr>
        <p:spPr>
          <a:xfrm>
            <a:off x="400600" y="1041663"/>
            <a:ext cx="4671000" cy="22308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1400"/>
              <a:buNone/>
            </a:pPr>
            <a:r>
              <a:rPr lang="en">
                <a:solidFill>
                  <a:srgbClr val="002060"/>
                </a:solidFill>
              </a:rPr>
              <a:t>Disclaimer!</a:t>
            </a:r>
            <a:endParaRPr>
              <a:solidFill>
                <a:srgbClr val="002060"/>
              </a:solidFill>
            </a:endParaRPr>
          </a:p>
        </p:txBody>
      </p:sp>
      <p:sp>
        <p:nvSpPr>
          <p:cNvPr id="95" name="Google Shape;95;p19"/>
          <p:cNvSpPr txBox="1">
            <a:spLocks noGrp="1"/>
          </p:cNvSpPr>
          <p:nvPr>
            <p:ph type="title"/>
          </p:nvPr>
        </p:nvSpPr>
        <p:spPr>
          <a:xfrm>
            <a:off x="400600" y="2523238"/>
            <a:ext cx="4671000" cy="1578600"/>
          </a:xfrm>
          <a:prstGeom prst="rect">
            <a:avLst/>
          </a:prstGeom>
          <a:noFill/>
          <a:ln>
            <a:noFill/>
          </a:ln>
        </p:spPr>
        <p:txBody>
          <a:bodyPr spcFirstLastPara="1" wrap="square" lIns="68575" tIns="34275" rIns="68575" bIns="34275" anchor="ctr" anchorCtr="0">
            <a:noAutofit/>
          </a:bodyPr>
          <a:lstStyle/>
          <a:p>
            <a:pPr marL="0" lvl="0" indent="0" algn="l" rtl="0">
              <a:lnSpc>
                <a:spcPct val="150000"/>
              </a:lnSpc>
              <a:spcBef>
                <a:spcPts val="0"/>
              </a:spcBef>
              <a:spcAft>
                <a:spcPts val="0"/>
              </a:spcAft>
              <a:buNone/>
            </a:pPr>
            <a:r>
              <a:rPr lang="en" sz="1400">
                <a:solidFill>
                  <a:srgbClr val="01BFF0"/>
                </a:solidFill>
              </a:rPr>
              <a:t>In our pursuit to teach you about culture, we acknowledge that although it is a significant factor, </a:t>
            </a:r>
            <a:r>
              <a:rPr lang="en" sz="1400">
                <a:solidFill>
                  <a:srgbClr val="002060"/>
                </a:solidFill>
              </a:rPr>
              <a:t>we cannot attribute everything solely on cultural differences</a:t>
            </a:r>
            <a:r>
              <a:rPr lang="en" sz="1400">
                <a:solidFill>
                  <a:srgbClr val="01BFF0"/>
                </a:solidFill>
              </a:rPr>
              <a:t>.</a:t>
            </a:r>
            <a:endParaRPr sz="1400">
              <a:solidFill>
                <a:srgbClr val="01BFF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pic>
        <p:nvPicPr>
          <p:cNvPr id="100" name="Google Shape;100;p20"/>
          <p:cNvPicPr preferRelativeResize="0"/>
          <p:nvPr/>
        </p:nvPicPr>
        <p:blipFill>
          <a:blip r:embed="rId3">
            <a:alphaModFix/>
          </a:blip>
          <a:stretch>
            <a:fillRect/>
          </a:stretch>
        </p:blipFill>
        <p:spPr>
          <a:xfrm>
            <a:off x="8087951" y="4738139"/>
            <a:ext cx="938598" cy="330436"/>
          </a:xfrm>
          <a:prstGeom prst="rect">
            <a:avLst/>
          </a:prstGeom>
          <a:noFill/>
          <a:ln>
            <a:noFill/>
          </a:ln>
        </p:spPr>
      </p:pic>
      <p:sp>
        <p:nvSpPr>
          <p:cNvPr id="101" name="Google Shape;101;p20"/>
          <p:cNvSpPr txBox="1"/>
          <p:nvPr/>
        </p:nvSpPr>
        <p:spPr>
          <a:xfrm>
            <a:off x="357079" y="130589"/>
            <a:ext cx="7674900" cy="3693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r>
              <a:rPr lang="en" sz="1800" b="1">
                <a:solidFill>
                  <a:srgbClr val="2F2267"/>
                </a:solidFill>
                <a:latin typeface="Verdana"/>
                <a:ea typeface="Verdana"/>
                <a:cs typeface="Verdana"/>
                <a:sym typeface="Verdana"/>
              </a:rPr>
              <a:t>Cultural Patterns in Asian Negotiation</a:t>
            </a:r>
            <a:endParaRPr sz="1800" b="1">
              <a:solidFill>
                <a:srgbClr val="2F2267"/>
              </a:solidFill>
              <a:latin typeface="Verdana"/>
              <a:ea typeface="Verdana"/>
              <a:cs typeface="Verdana"/>
              <a:sym typeface="Verdana"/>
            </a:endParaRPr>
          </a:p>
        </p:txBody>
      </p:sp>
      <p:cxnSp>
        <p:nvCxnSpPr>
          <p:cNvPr id="102" name="Google Shape;102;p20"/>
          <p:cNvCxnSpPr/>
          <p:nvPr/>
        </p:nvCxnSpPr>
        <p:spPr>
          <a:xfrm>
            <a:off x="423307" y="532763"/>
            <a:ext cx="7400100" cy="0"/>
          </a:xfrm>
          <a:prstGeom prst="straightConnector1">
            <a:avLst/>
          </a:prstGeom>
          <a:noFill/>
          <a:ln w="25400" cap="flat" cmpd="sng">
            <a:solidFill>
              <a:srgbClr val="01BFF0"/>
            </a:solidFill>
            <a:prstDash val="solid"/>
            <a:miter lim="800000"/>
            <a:headEnd type="none" w="sm" len="sm"/>
            <a:tailEnd type="none" w="sm" len="sm"/>
          </a:ln>
        </p:spPr>
      </p:cxnSp>
      <p:pic>
        <p:nvPicPr>
          <p:cNvPr id="103" name="Google Shape;103;p20"/>
          <p:cNvPicPr preferRelativeResize="0"/>
          <p:nvPr/>
        </p:nvPicPr>
        <p:blipFill>
          <a:blip r:embed="rId4">
            <a:alphaModFix/>
          </a:blip>
          <a:stretch>
            <a:fillRect/>
          </a:stretch>
        </p:blipFill>
        <p:spPr>
          <a:xfrm>
            <a:off x="664800" y="402339"/>
            <a:ext cx="7713442" cy="433881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pic>
        <p:nvPicPr>
          <p:cNvPr id="108" name="Google Shape;108;p21"/>
          <p:cNvPicPr preferRelativeResize="0"/>
          <p:nvPr/>
        </p:nvPicPr>
        <p:blipFill>
          <a:blip r:embed="rId3">
            <a:alphaModFix/>
          </a:blip>
          <a:stretch>
            <a:fillRect/>
          </a:stretch>
        </p:blipFill>
        <p:spPr>
          <a:xfrm>
            <a:off x="0" y="2"/>
            <a:ext cx="9144034" cy="5143500"/>
          </a:xfrm>
          <a:prstGeom prst="rect">
            <a:avLst/>
          </a:prstGeom>
          <a:noFill/>
          <a:ln>
            <a:noFill/>
          </a:ln>
        </p:spPr>
      </p:pic>
      <p:pic>
        <p:nvPicPr>
          <p:cNvPr id="109" name="Google Shape;109;p21"/>
          <p:cNvPicPr preferRelativeResize="0"/>
          <p:nvPr/>
        </p:nvPicPr>
        <p:blipFill>
          <a:blip r:embed="rId4">
            <a:alphaModFix/>
          </a:blip>
          <a:stretch>
            <a:fillRect/>
          </a:stretch>
        </p:blipFill>
        <p:spPr>
          <a:xfrm>
            <a:off x="8087951" y="4738139"/>
            <a:ext cx="938598" cy="330436"/>
          </a:xfrm>
          <a:prstGeom prst="rect">
            <a:avLst/>
          </a:prstGeom>
          <a:noFill/>
          <a:ln>
            <a:noFill/>
          </a:ln>
        </p:spPr>
      </p:pic>
      <p:sp>
        <p:nvSpPr>
          <p:cNvPr id="110" name="Google Shape;110;p21"/>
          <p:cNvSpPr txBox="1"/>
          <p:nvPr/>
        </p:nvSpPr>
        <p:spPr>
          <a:xfrm>
            <a:off x="357079" y="130589"/>
            <a:ext cx="7674900" cy="3693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r>
              <a:rPr lang="en" sz="1800" b="1">
                <a:solidFill>
                  <a:srgbClr val="2F2267"/>
                </a:solidFill>
                <a:latin typeface="Verdana"/>
                <a:ea typeface="Verdana"/>
                <a:cs typeface="Verdana"/>
                <a:sym typeface="Verdana"/>
              </a:rPr>
              <a:t>Influence and Priorities in Asian Business Culture</a:t>
            </a:r>
            <a:endParaRPr sz="1800" b="1">
              <a:solidFill>
                <a:srgbClr val="2F2267"/>
              </a:solidFill>
              <a:latin typeface="Verdana"/>
              <a:ea typeface="Verdana"/>
              <a:cs typeface="Verdana"/>
              <a:sym typeface="Verdana"/>
            </a:endParaRPr>
          </a:p>
        </p:txBody>
      </p:sp>
      <p:cxnSp>
        <p:nvCxnSpPr>
          <p:cNvPr id="111" name="Google Shape;111;p21"/>
          <p:cNvCxnSpPr/>
          <p:nvPr/>
        </p:nvCxnSpPr>
        <p:spPr>
          <a:xfrm>
            <a:off x="423307" y="532763"/>
            <a:ext cx="7400100" cy="0"/>
          </a:xfrm>
          <a:prstGeom prst="straightConnector1">
            <a:avLst/>
          </a:prstGeom>
          <a:noFill/>
          <a:ln w="25400" cap="flat" cmpd="sng">
            <a:solidFill>
              <a:srgbClr val="01BFF0"/>
            </a:solidFill>
            <a:prstDash val="solid"/>
            <a:miter lim="800000"/>
            <a:headEnd type="none" w="sm" len="sm"/>
            <a:tailEnd type="none" w="sm" len="sm"/>
          </a:ln>
        </p:spPr>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pic>
        <p:nvPicPr>
          <p:cNvPr id="116" name="Google Shape;116;p22"/>
          <p:cNvPicPr preferRelativeResize="0"/>
          <p:nvPr/>
        </p:nvPicPr>
        <p:blipFill>
          <a:blip r:embed="rId3">
            <a:alphaModFix/>
          </a:blip>
          <a:stretch>
            <a:fillRect/>
          </a:stretch>
        </p:blipFill>
        <p:spPr>
          <a:xfrm>
            <a:off x="-25" y="-157675"/>
            <a:ext cx="9144034" cy="5143500"/>
          </a:xfrm>
          <a:prstGeom prst="rect">
            <a:avLst/>
          </a:prstGeom>
          <a:noFill/>
          <a:ln>
            <a:noFill/>
          </a:ln>
        </p:spPr>
      </p:pic>
      <p:pic>
        <p:nvPicPr>
          <p:cNvPr id="117" name="Google Shape;117;p22"/>
          <p:cNvPicPr preferRelativeResize="0"/>
          <p:nvPr/>
        </p:nvPicPr>
        <p:blipFill>
          <a:blip r:embed="rId4">
            <a:alphaModFix/>
          </a:blip>
          <a:stretch>
            <a:fillRect/>
          </a:stretch>
        </p:blipFill>
        <p:spPr>
          <a:xfrm>
            <a:off x="8087951" y="4738139"/>
            <a:ext cx="938598" cy="330436"/>
          </a:xfrm>
          <a:prstGeom prst="rect">
            <a:avLst/>
          </a:prstGeom>
          <a:noFill/>
          <a:ln>
            <a:noFill/>
          </a:ln>
        </p:spPr>
      </p:pic>
      <p:sp>
        <p:nvSpPr>
          <p:cNvPr id="118" name="Google Shape;118;p22"/>
          <p:cNvSpPr txBox="1"/>
          <p:nvPr/>
        </p:nvSpPr>
        <p:spPr>
          <a:xfrm>
            <a:off x="357079" y="130589"/>
            <a:ext cx="7674900" cy="3693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r>
              <a:rPr lang="en" sz="1800" b="1">
                <a:solidFill>
                  <a:srgbClr val="2F2267"/>
                </a:solidFill>
                <a:latin typeface="Verdana"/>
                <a:ea typeface="Verdana"/>
                <a:cs typeface="Verdana"/>
                <a:sym typeface="Verdana"/>
              </a:rPr>
              <a:t>Ta Wei Chaos’ Advice</a:t>
            </a:r>
            <a:endParaRPr sz="1800" b="1">
              <a:solidFill>
                <a:srgbClr val="2F2267"/>
              </a:solidFill>
              <a:latin typeface="Verdana"/>
              <a:ea typeface="Verdana"/>
              <a:cs typeface="Verdana"/>
              <a:sym typeface="Verdana"/>
            </a:endParaRPr>
          </a:p>
        </p:txBody>
      </p:sp>
      <p:cxnSp>
        <p:nvCxnSpPr>
          <p:cNvPr id="119" name="Google Shape;119;p22"/>
          <p:cNvCxnSpPr/>
          <p:nvPr/>
        </p:nvCxnSpPr>
        <p:spPr>
          <a:xfrm>
            <a:off x="423307" y="532763"/>
            <a:ext cx="7400100" cy="0"/>
          </a:xfrm>
          <a:prstGeom prst="straightConnector1">
            <a:avLst/>
          </a:prstGeom>
          <a:noFill/>
          <a:ln w="25400" cap="flat" cmpd="sng">
            <a:solidFill>
              <a:srgbClr val="01BFF0"/>
            </a:solidFill>
            <a:prstDash val="solid"/>
            <a:miter lim="800000"/>
            <a:headEnd type="none" w="sm" len="sm"/>
            <a:tailEnd type="none" w="sm" len="sm"/>
          </a:ln>
        </p:spPr>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3"/>
          <p:cNvSpPr/>
          <p:nvPr/>
        </p:nvSpPr>
        <p:spPr>
          <a:xfrm>
            <a:off x="5037083" y="1078070"/>
            <a:ext cx="2724300" cy="2724300"/>
          </a:xfrm>
          <a:prstGeom prst="ellipse">
            <a:avLst/>
          </a:prstGeom>
          <a:solidFill>
            <a:srgbClr val="B0E7FF"/>
          </a:solidFill>
          <a:ln>
            <a:noFill/>
          </a:ln>
        </p:spPr>
        <p:txBody>
          <a:bodyPr spcFirstLastPara="1" wrap="square" lIns="62200" tIns="31100" rIns="62200" bIns="31100" anchor="ctr" anchorCtr="0">
            <a:noAutofit/>
          </a:bodyPr>
          <a:lstStyle/>
          <a:p>
            <a:pPr marL="190500" marR="0" lvl="0" indent="-114300" algn="ctr" rtl="0">
              <a:lnSpc>
                <a:spcPct val="100000"/>
              </a:lnSpc>
              <a:spcBef>
                <a:spcPts val="0"/>
              </a:spcBef>
              <a:spcAft>
                <a:spcPts val="0"/>
              </a:spcAft>
              <a:buClr>
                <a:srgbClr val="000000"/>
              </a:buClr>
              <a:buSzPts val="1200"/>
              <a:buFont typeface="Arial"/>
              <a:buNone/>
            </a:pPr>
            <a:endParaRPr sz="1200" b="1" i="1" u="none" strike="noStrike" cap="none">
              <a:solidFill>
                <a:schemeClr val="dk1"/>
              </a:solidFill>
              <a:latin typeface="Bitter SemiBold"/>
              <a:ea typeface="Bitter SemiBold"/>
              <a:cs typeface="Bitter SemiBold"/>
              <a:sym typeface="Bitter SemiBold"/>
            </a:endParaRPr>
          </a:p>
        </p:txBody>
      </p:sp>
      <p:pic>
        <p:nvPicPr>
          <p:cNvPr id="126" name="Google Shape;126;p23"/>
          <p:cNvPicPr preferRelativeResize="0"/>
          <p:nvPr/>
        </p:nvPicPr>
        <p:blipFill rotWithShape="1">
          <a:blip r:embed="rId3">
            <a:alphaModFix/>
          </a:blip>
          <a:srcRect/>
          <a:stretch/>
        </p:blipFill>
        <p:spPr>
          <a:xfrm>
            <a:off x="5385152" y="1031685"/>
            <a:ext cx="3308725" cy="3308725"/>
          </a:xfrm>
          <a:prstGeom prst="rect">
            <a:avLst/>
          </a:prstGeom>
          <a:noFill/>
          <a:ln>
            <a:noFill/>
          </a:ln>
        </p:spPr>
      </p:pic>
      <p:pic>
        <p:nvPicPr>
          <p:cNvPr id="127" name="Google Shape;127;p23"/>
          <p:cNvPicPr preferRelativeResize="0"/>
          <p:nvPr/>
        </p:nvPicPr>
        <p:blipFill rotWithShape="1">
          <a:blip r:embed="rId4">
            <a:alphaModFix/>
          </a:blip>
          <a:srcRect/>
          <a:stretch/>
        </p:blipFill>
        <p:spPr>
          <a:xfrm>
            <a:off x="8183579" y="4718050"/>
            <a:ext cx="838863" cy="336868"/>
          </a:xfrm>
          <a:prstGeom prst="rect">
            <a:avLst/>
          </a:prstGeom>
          <a:noFill/>
          <a:ln>
            <a:noFill/>
          </a:ln>
        </p:spPr>
      </p:pic>
      <p:pic>
        <p:nvPicPr>
          <p:cNvPr id="128" name="Google Shape;128;p23"/>
          <p:cNvPicPr preferRelativeResize="0"/>
          <p:nvPr/>
        </p:nvPicPr>
        <p:blipFill rotWithShape="1">
          <a:blip r:embed="rId5">
            <a:alphaModFix/>
          </a:blip>
          <a:srcRect/>
          <a:stretch/>
        </p:blipFill>
        <p:spPr>
          <a:xfrm>
            <a:off x="-347198" y="70706"/>
            <a:ext cx="1251698" cy="1135875"/>
          </a:xfrm>
          <a:prstGeom prst="rect">
            <a:avLst/>
          </a:prstGeom>
          <a:noFill/>
          <a:ln>
            <a:noFill/>
          </a:ln>
        </p:spPr>
      </p:pic>
      <p:pic>
        <p:nvPicPr>
          <p:cNvPr id="129" name="Google Shape;129;p23"/>
          <p:cNvPicPr preferRelativeResize="0"/>
          <p:nvPr/>
        </p:nvPicPr>
        <p:blipFill rotWithShape="1">
          <a:blip r:embed="rId6">
            <a:alphaModFix/>
          </a:blip>
          <a:srcRect/>
          <a:stretch/>
        </p:blipFill>
        <p:spPr>
          <a:xfrm rot="10800000">
            <a:off x="8320032" y="1252387"/>
            <a:ext cx="823969" cy="1417800"/>
          </a:xfrm>
          <a:prstGeom prst="rect">
            <a:avLst/>
          </a:prstGeom>
          <a:noFill/>
          <a:ln>
            <a:noFill/>
          </a:ln>
        </p:spPr>
      </p:pic>
      <p:pic>
        <p:nvPicPr>
          <p:cNvPr id="130" name="Google Shape;130;p23"/>
          <p:cNvPicPr preferRelativeResize="0"/>
          <p:nvPr/>
        </p:nvPicPr>
        <p:blipFill rotWithShape="1">
          <a:blip r:embed="rId7">
            <a:alphaModFix/>
          </a:blip>
          <a:srcRect/>
          <a:stretch/>
        </p:blipFill>
        <p:spPr>
          <a:xfrm>
            <a:off x="3873872" y="4518788"/>
            <a:ext cx="1281956" cy="1203281"/>
          </a:xfrm>
          <a:prstGeom prst="rect">
            <a:avLst/>
          </a:prstGeom>
          <a:noFill/>
          <a:ln>
            <a:noFill/>
          </a:ln>
        </p:spPr>
      </p:pic>
      <p:sp>
        <p:nvSpPr>
          <p:cNvPr id="131" name="Google Shape;131;p23"/>
          <p:cNvSpPr txBox="1">
            <a:spLocks noGrp="1"/>
          </p:cNvSpPr>
          <p:nvPr>
            <p:ph type="title"/>
          </p:nvPr>
        </p:nvSpPr>
        <p:spPr>
          <a:xfrm>
            <a:off x="402776" y="1279025"/>
            <a:ext cx="5538900" cy="2814000"/>
          </a:xfrm>
          <a:prstGeom prst="rect">
            <a:avLst/>
          </a:prstGeom>
          <a:noFill/>
          <a:ln>
            <a:noFill/>
          </a:ln>
        </p:spPr>
        <p:txBody>
          <a:bodyPr spcFirstLastPara="1" wrap="square" lIns="68575" tIns="34275" rIns="68575" bIns="34275" anchor="ctr" anchorCtr="0">
            <a:noAutofit/>
          </a:bodyPr>
          <a:lstStyle/>
          <a:p>
            <a:pPr marL="0" lvl="0" indent="0" algn="l" rtl="0">
              <a:spcBef>
                <a:spcPts val="0"/>
              </a:spcBef>
              <a:spcAft>
                <a:spcPts val="0"/>
              </a:spcAft>
              <a:buClr>
                <a:schemeClr val="dk1"/>
              </a:buClr>
              <a:buSzPts val="1100"/>
              <a:buNone/>
            </a:pPr>
            <a:r>
              <a:rPr lang="en" sz="4800" b="1">
                <a:solidFill>
                  <a:srgbClr val="002060"/>
                </a:solidFill>
                <a:latin typeface="Poppins"/>
                <a:ea typeface="Poppins"/>
                <a:cs typeface="Poppins"/>
                <a:sym typeface="Poppins"/>
              </a:rPr>
              <a:t>Exploring Negotiation Styles of Asian Countries</a:t>
            </a:r>
            <a:endParaRPr sz="4800" b="1">
              <a:solidFill>
                <a:srgbClr val="002060"/>
              </a:solidFill>
              <a:latin typeface="Poppins"/>
              <a:ea typeface="Poppins"/>
              <a:cs typeface="Poppins"/>
              <a:sym typeface="Poppins"/>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1669</Words>
  <Application>Microsoft Office PowerPoint</Application>
  <PresentationFormat>On-screen Show (16:9)</PresentationFormat>
  <Paragraphs>96</Paragraphs>
  <Slides>13</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Bitter SemiBold</vt:lpstr>
      <vt:lpstr>Verdana</vt:lpstr>
      <vt:lpstr>IBM Plex Sans Light</vt:lpstr>
      <vt:lpstr>Calibri</vt:lpstr>
      <vt:lpstr>Arial</vt:lpstr>
      <vt:lpstr>Poppins</vt:lpstr>
      <vt:lpstr>IBM Plex Sans</vt:lpstr>
      <vt:lpstr>Simple Light</vt:lpstr>
      <vt:lpstr>Culture and Negotiation Styles</vt:lpstr>
      <vt:lpstr>Let me introduce myself</vt:lpstr>
      <vt:lpstr>PowerPoint Presentation</vt:lpstr>
      <vt:lpstr>PowerPoint Presentation</vt:lpstr>
      <vt:lpstr>Disclaimer!</vt:lpstr>
      <vt:lpstr>PowerPoint Presentation</vt:lpstr>
      <vt:lpstr>PowerPoint Presentation</vt:lpstr>
      <vt:lpstr>PowerPoint Presentation</vt:lpstr>
      <vt:lpstr>Exploring Negotiation Styles of Asian Countries</vt:lpstr>
      <vt:lpstr>PowerPoint Presentation</vt:lpstr>
      <vt:lpstr>PowerPoint Presentation</vt:lpstr>
      <vt:lpstr>PowerPoint Presentation</vt:lpstr>
      <vt:lpstr>It’s a wrap! 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Karen Bonifacio</cp:lastModifiedBy>
  <cp:revision>2</cp:revision>
  <dcterms:modified xsi:type="dcterms:W3CDTF">2025-09-09T10:44:33Z</dcterms:modified>
</cp:coreProperties>
</file>