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6858000" cy="9144000"/>
  <p:embeddedFontLst>
    <p:embeddedFont>
      <p:font typeface="Bitter SemiBold" panose="020B0604020202020204" charset="0"/>
      <p:regular r:id="rId19"/>
      <p:bold r:id="rId20"/>
      <p:italic r:id="rId21"/>
      <p:boldItalic r:id="rId22"/>
    </p:embeddedFont>
    <p:embeddedFont>
      <p:font typeface="IBM Plex Sans" panose="020B0503050203000203" pitchFamily="34" charset="0"/>
      <p:regular r:id="rId23"/>
      <p:bold r:id="rId24"/>
    </p:embeddedFont>
    <p:embeddedFont>
      <p:font typeface="IBM Plex Sans Light" panose="020B0403050203000203" pitchFamily="34" charset="0"/>
      <p:regular r:id="rId25"/>
      <p:bold r:id="rId26"/>
      <p:italic r:id="rId27"/>
      <p:boldItalic r:id="rId28"/>
    </p:embeddedFont>
    <p:embeddedFont>
      <p:font typeface="Poppins" panose="00000500000000000000" pitchFamily="2" charset="0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BB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4" y="5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71213ee125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" name="Google Shape;59;g271213ee125_0_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60" name="Google Shape;60;g271213ee125_0_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71213ee125_0_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271213ee125_0_1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71213ee125_0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271213ee125_0_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71213ee125_0_1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271213ee125_0_1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71213ee125_0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271213ee125_0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71213ee125_0_2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271213ee125_0_2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71213ee125_0_2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271213ee125_0_2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71213ee125_0_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3" name="Google Shape;163;g271213ee125_0_2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164" name="Google Shape;164;g271213ee125_0_2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71213ee125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g271213ee125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71213ee125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271213ee125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271213ee125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84" name="Google Shape;84;g271213ee125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71213ee125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271213ee125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71213ee125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271213ee125_0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713ccd390f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713ccd390f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71213ee125_0_1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271213ee125_0_1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71213ee125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5" name="Google Shape;115;g271213ee125_0_1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16" name="Google Shape;116;g271213ee125_0_1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[Short]">
  <p:cSld name="Title Slide [Short]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76547" y="357188"/>
            <a:ext cx="4743300" cy="15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IBM Plex Sans Light"/>
              <a:buNone/>
              <a:defRPr sz="4200" b="0" i="0">
                <a:latin typeface="IBM Plex Sans Light"/>
                <a:ea typeface="IBM Plex Sans Light"/>
                <a:cs typeface="IBM Plex Sans Light"/>
                <a:sym typeface="IBM Plex Sans Light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4"/>
          <p:cNvSpPr txBox="1">
            <a:spLocks noGrp="1"/>
          </p:cNvSpPr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36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grpSp>
        <p:nvGrpSpPr>
          <p:cNvPr id="54" name="Google Shape;54;p14"/>
          <p:cNvGrpSpPr/>
          <p:nvPr/>
        </p:nvGrpSpPr>
        <p:grpSpPr>
          <a:xfrm>
            <a:off x="5256111" y="1604076"/>
            <a:ext cx="3656795" cy="3308726"/>
            <a:chOff x="6150511" y="2138768"/>
            <a:chExt cx="4875727" cy="4411635"/>
          </a:xfrm>
        </p:grpSpPr>
        <p:sp>
          <p:nvSpPr>
            <p:cNvPr id="55" name="Google Shape;55;p14"/>
            <p:cNvSpPr/>
            <p:nvPr/>
          </p:nvSpPr>
          <p:spPr>
            <a:xfrm>
              <a:off x="6150511" y="2200614"/>
              <a:ext cx="3632400" cy="3632400"/>
            </a:xfrm>
            <a:prstGeom prst="ellipse">
              <a:avLst/>
            </a:prstGeom>
            <a:solidFill>
              <a:srgbClr val="B0E7FF"/>
            </a:solidFill>
            <a:ln>
              <a:noFill/>
            </a:ln>
          </p:spPr>
          <p:txBody>
            <a:bodyPr spcFirstLastPara="1" wrap="square" lIns="62200" tIns="31100" rIns="62200" bIns="31100" anchor="ctr" anchorCtr="0">
              <a:noAutofit/>
            </a:bodyPr>
            <a:lstStyle/>
            <a:p>
              <a:pPr marL="19050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endParaRPr sz="1200" b="1" i="1" u="none" strike="noStrike" cap="none">
                <a:solidFill>
                  <a:srgbClr val="000000"/>
                </a:solidFill>
                <a:latin typeface="Bitter SemiBold"/>
                <a:ea typeface="Bitter SemiBold"/>
                <a:cs typeface="Bitter SemiBold"/>
                <a:sym typeface="Bitter SemiBold"/>
              </a:endParaRPr>
            </a:p>
          </p:txBody>
        </p:sp>
        <p:pic>
          <p:nvPicPr>
            <p:cNvPr id="56" name="Google Shape;56;p14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614603" y="2138768"/>
              <a:ext cx="4411635" cy="441163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107">
          <p15:clr>
            <a:srgbClr val="FBAE40"/>
          </p15:clr>
        </p15:guide>
        <p15:guide id="4" pos="5635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5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uih4zv5U_tk?si=_rKu2peCFLYLpnZ5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/>
          <p:nvPr/>
        </p:nvSpPr>
        <p:spPr>
          <a:xfrm>
            <a:off x="5037083" y="1078070"/>
            <a:ext cx="2724300" cy="2724300"/>
          </a:xfrm>
          <a:prstGeom prst="ellipse">
            <a:avLst/>
          </a:prstGeom>
          <a:solidFill>
            <a:srgbClr val="B0E7FF"/>
          </a:solidFill>
          <a:ln>
            <a:noFill/>
          </a:ln>
        </p:spPr>
        <p:txBody>
          <a:bodyPr spcFirstLastPara="1" wrap="square" lIns="62200" tIns="31100" rIns="62200" bIns="31100" anchor="ctr" anchorCtr="0">
            <a:noAutofit/>
          </a:bodyPr>
          <a:lstStyle/>
          <a:p>
            <a:pPr marL="19050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1" u="none" strike="noStrike" cap="none">
              <a:solidFill>
                <a:schemeClr val="dk1"/>
              </a:solidFill>
              <a:latin typeface="Bitter SemiBold"/>
              <a:ea typeface="Bitter SemiBold"/>
              <a:cs typeface="Bitter SemiBold"/>
              <a:sym typeface="Bitter SemiBold"/>
            </a:endParaRPr>
          </a:p>
        </p:txBody>
      </p:sp>
      <p:pic>
        <p:nvPicPr>
          <p:cNvPr id="63" name="Google Shape;63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85152" y="1031685"/>
            <a:ext cx="3308725" cy="330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347198" y="70706"/>
            <a:ext cx="1251698" cy="113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00000">
            <a:off x="8320032" y="1252387"/>
            <a:ext cx="823969" cy="141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810360" y="4436201"/>
            <a:ext cx="1281956" cy="120328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5"/>
          <p:cNvSpPr txBox="1">
            <a:spLocks noGrp="1"/>
          </p:cNvSpPr>
          <p:nvPr>
            <p:ph type="title"/>
          </p:nvPr>
        </p:nvSpPr>
        <p:spPr>
          <a:xfrm>
            <a:off x="402772" y="1279035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4800" b="1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Culture and Negotiation Styles North America</a:t>
            </a:r>
            <a:endParaRPr sz="4800" b="1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3A6E6A4-7715-8C14-87C8-EFD4F4A5FB36}"/>
              </a:ext>
            </a:extLst>
          </p:cNvPr>
          <p:cNvSpPr txBox="1"/>
          <p:nvPr/>
        </p:nvSpPr>
        <p:spPr>
          <a:xfrm>
            <a:off x="19214" y="4766163"/>
            <a:ext cx="70203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1" i="0" u="none" strike="noStrike" dirty="0">
                <a:solidFill>
                  <a:srgbClr val="002060"/>
                </a:solidFill>
                <a:effectLst/>
                <a:latin typeface="IBM Plex Sans" panose="020B0503050203000203" pitchFamily="34" charset="0"/>
              </a:rPr>
              <a:t>Video Tutorial Link:</a:t>
            </a:r>
            <a:r>
              <a:rPr lang="pt-BR" b="1" dirty="0">
                <a:solidFill>
                  <a:srgbClr val="002060"/>
                </a:solidFill>
                <a:latin typeface="IBM Plex Sans" panose="020B0503050203000203" pitchFamily="34" charset="0"/>
              </a:rPr>
              <a:t> </a:t>
            </a:r>
            <a:r>
              <a:rPr lang="pt-BR" b="1" dirty="0">
                <a:solidFill>
                  <a:srgbClr val="1EBBF0"/>
                </a:solidFill>
                <a:latin typeface="IBM Plex Sans" panose="020B0503050203000203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https://youtu.be/uih4zv5U_tk?si=_rKu2peCFLYLpnZ5</a:t>
            </a:r>
            <a:r>
              <a:rPr lang="pt-BR" b="1" dirty="0">
                <a:solidFill>
                  <a:srgbClr val="1EBBF0"/>
                </a:solidFill>
                <a:latin typeface="IBM Plex Sans" panose="020B0503050203000203" pitchFamily="34" charset="0"/>
              </a:rPr>
              <a:t> </a:t>
            </a:r>
            <a:endParaRPr lang="pt-BR" b="0" dirty="0">
              <a:solidFill>
                <a:srgbClr val="1EBBF0"/>
              </a:solidFill>
              <a:effectLst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0"/>
          <p:cNvSpPr/>
          <p:nvPr/>
        </p:nvSpPr>
        <p:spPr>
          <a:xfrm>
            <a:off x="5037083" y="1078070"/>
            <a:ext cx="2724300" cy="2724300"/>
          </a:xfrm>
          <a:prstGeom prst="ellipse">
            <a:avLst/>
          </a:prstGeom>
          <a:solidFill>
            <a:srgbClr val="B0E7FF"/>
          </a:solidFill>
          <a:ln>
            <a:noFill/>
          </a:ln>
        </p:spPr>
        <p:txBody>
          <a:bodyPr spcFirstLastPara="1" wrap="square" lIns="62200" tIns="31100" rIns="62200" bIns="31100" anchor="ctr" anchorCtr="0">
            <a:noAutofit/>
          </a:bodyPr>
          <a:lstStyle/>
          <a:p>
            <a:pPr marL="19050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1" u="none" strike="noStrike" cap="none">
              <a:solidFill>
                <a:schemeClr val="dk1"/>
              </a:solidFill>
              <a:latin typeface="Bitter SemiBold"/>
              <a:ea typeface="Bitter SemiBold"/>
              <a:cs typeface="Bitter SemiBold"/>
              <a:sym typeface="Bitter SemiBold"/>
            </a:endParaRPr>
          </a:p>
        </p:txBody>
      </p:sp>
      <p:pic>
        <p:nvPicPr>
          <p:cNvPr id="167" name="Google Shape;167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85152" y="1031685"/>
            <a:ext cx="3308725" cy="330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347198" y="70706"/>
            <a:ext cx="1251698" cy="113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3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00000">
            <a:off x="8320032" y="1252387"/>
            <a:ext cx="823969" cy="141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3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873872" y="4518788"/>
            <a:ext cx="1281956" cy="1203281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30"/>
          <p:cNvSpPr txBox="1">
            <a:spLocks noGrp="1"/>
          </p:cNvSpPr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500" b="1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It’s a wrap!</a:t>
            </a:r>
            <a:endParaRPr sz="4500" b="1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4500" b="1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Thank you!</a:t>
            </a:r>
            <a:endParaRPr sz="4500" b="1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>
            <a:spLocks noGrp="1"/>
          </p:cNvSpPr>
          <p:nvPr>
            <p:ph type="title"/>
          </p:nvPr>
        </p:nvSpPr>
        <p:spPr>
          <a:xfrm>
            <a:off x="442200" y="534250"/>
            <a:ext cx="5154600" cy="17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" sz="3000">
                <a:solidFill>
                  <a:srgbClr val="002060"/>
                </a:solidFill>
              </a:rPr>
              <a:t>Let me introduce myself</a:t>
            </a:r>
            <a:endParaRPr sz="3000">
              <a:solidFill>
                <a:srgbClr val="002060"/>
              </a:solidFill>
            </a:endParaRPr>
          </a:p>
        </p:txBody>
      </p:sp>
      <p:pic>
        <p:nvPicPr>
          <p:cNvPr id="74" name="Google Shape;74;p16"/>
          <p:cNvPicPr preferRelativeResize="0"/>
          <p:nvPr/>
        </p:nvPicPr>
        <p:blipFill rotWithShape="1">
          <a:blip r:embed="rId3">
            <a:alphaModFix/>
          </a:blip>
          <a:srcRect l="20821" r="19890"/>
          <a:stretch/>
        </p:blipFill>
        <p:spPr>
          <a:xfrm>
            <a:off x="1349900" y="1768375"/>
            <a:ext cx="2680152" cy="2542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87951" y="4738139"/>
            <a:ext cx="938598" cy="3304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8"/>
          <p:cNvSpPr txBox="1">
            <a:spLocks noGrp="1"/>
          </p:cNvSpPr>
          <p:nvPr>
            <p:ph type="title"/>
          </p:nvPr>
        </p:nvSpPr>
        <p:spPr>
          <a:xfrm>
            <a:off x="400600" y="1041663"/>
            <a:ext cx="4671000" cy="22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">
                <a:solidFill>
                  <a:srgbClr val="002060"/>
                </a:solidFill>
              </a:rPr>
              <a:t>Disclaimer!</a:t>
            </a:r>
            <a:endParaRPr>
              <a:solidFill>
                <a:srgbClr val="002060"/>
              </a:solidFill>
            </a:endParaRPr>
          </a:p>
        </p:txBody>
      </p:sp>
      <p:sp>
        <p:nvSpPr>
          <p:cNvPr id="87" name="Google Shape;87;p18"/>
          <p:cNvSpPr txBox="1">
            <a:spLocks noGrp="1"/>
          </p:cNvSpPr>
          <p:nvPr>
            <p:ph type="title"/>
          </p:nvPr>
        </p:nvSpPr>
        <p:spPr>
          <a:xfrm>
            <a:off x="400600" y="2523238"/>
            <a:ext cx="4671000" cy="157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1BFF0"/>
                </a:solidFill>
              </a:rPr>
              <a:t>In our pursuit to teach you about culture, we acknowledge that although it is a significant factor, </a:t>
            </a:r>
            <a:r>
              <a:rPr lang="en" sz="1400">
                <a:solidFill>
                  <a:srgbClr val="002060"/>
                </a:solidFill>
              </a:rPr>
              <a:t>we cannot attribute everything solely on cultural differences</a:t>
            </a:r>
            <a:r>
              <a:rPr lang="en" sz="1400">
                <a:solidFill>
                  <a:srgbClr val="01BFF0"/>
                </a:solidFill>
              </a:rPr>
              <a:t>.</a:t>
            </a:r>
            <a:endParaRPr sz="1400">
              <a:solidFill>
                <a:srgbClr val="01BFF0"/>
              </a:solidFill>
            </a:endParaRPr>
          </a:p>
        </p:txBody>
      </p:sp>
      <p:pic>
        <p:nvPicPr>
          <p:cNvPr id="88" name="Google Shape;8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87951" y="4738139"/>
            <a:ext cx="938598" cy="3304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938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3"/>
          <p:cNvSpPr/>
          <p:nvPr/>
        </p:nvSpPr>
        <p:spPr>
          <a:xfrm>
            <a:off x="5037083" y="1078070"/>
            <a:ext cx="2724300" cy="2724300"/>
          </a:xfrm>
          <a:prstGeom prst="ellipse">
            <a:avLst/>
          </a:prstGeom>
          <a:solidFill>
            <a:srgbClr val="B0E7FF"/>
          </a:solidFill>
          <a:ln>
            <a:noFill/>
          </a:ln>
        </p:spPr>
        <p:txBody>
          <a:bodyPr spcFirstLastPara="1" wrap="square" lIns="62200" tIns="31100" rIns="62200" bIns="31100" anchor="ctr" anchorCtr="0">
            <a:noAutofit/>
          </a:bodyPr>
          <a:lstStyle/>
          <a:p>
            <a:pPr marL="19050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1" u="none" strike="noStrike" cap="none">
              <a:solidFill>
                <a:schemeClr val="dk1"/>
              </a:solidFill>
              <a:latin typeface="Bitter SemiBold"/>
              <a:ea typeface="Bitter SemiBold"/>
              <a:cs typeface="Bitter SemiBold"/>
              <a:sym typeface="Bitter SemiBold"/>
            </a:endParaRPr>
          </a:p>
        </p:txBody>
      </p:sp>
      <p:pic>
        <p:nvPicPr>
          <p:cNvPr id="119" name="Google Shape;119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85152" y="1031685"/>
            <a:ext cx="3308725" cy="330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347198" y="70706"/>
            <a:ext cx="1251698" cy="113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00000">
            <a:off x="8320032" y="1252387"/>
            <a:ext cx="823969" cy="141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2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873872" y="4518788"/>
            <a:ext cx="1281956" cy="1203281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23"/>
          <p:cNvSpPr txBox="1">
            <a:spLocks noGrp="1"/>
          </p:cNvSpPr>
          <p:nvPr>
            <p:ph type="title"/>
          </p:nvPr>
        </p:nvSpPr>
        <p:spPr>
          <a:xfrm>
            <a:off x="402775" y="1279025"/>
            <a:ext cx="4474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3500" b="1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Exploring Negotiation Styles of North American Countries</a:t>
            </a:r>
            <a:endParaRPr sz="3500" b="1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</Words>
  <Application>Microsoft Office PowerPoint</Application>
  <PresentationFormat>On-screen Show (16:9)</PresentationFormat>
  <Paragraphs>11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Calibri</vt:lpstr>
      <vt:lpstr>IBM Plex Sans Light</vt:lpstr>
      <vt:lpstr>Bitter SemiBold</vt:lpstr>
      <vt:lpstr>IBM Plex Sans</vt:lpstr>
      <vt:lpstr>Arial</vt:lpstr>
      <vt:lpstr>Poppins</vt:lpstr>
      <vt:lpstr>Simple Light</vt:lpstr>
      <vt:lpstr>Culture and Negotiation Styles North America</vt:lpstr>
      <vt:lpstr>Let me introduce myself</vt:lpstr>
      <vt:lpstr>PowerPoint Presentation</vt:lpstr>
      <vt:lpstr>Disclaimer!</vt:lpstr>
      <vt:lpstr>PowerPoint Presentation</vt:lpstr>
      <vt:lpstr>PowerPoint Presentation</vt:lpstr>
      <vt:lpstr>PowerPoint Presentation</vt:lpstr>
      <vt:lpstr>PowerPoint Presentation</vt:lpstr>
      <vt:lpstr>Exploring Negotiation Styles of North American Countries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It’s a wrap! 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Karen Bonifacio</cp:lastModifiedBy>
  <cp:revision>2</cp:revision>
  <dcterms:modified xsi:type="dcterms:W3CDTF">2025-09-05T11:32:57Z</dcterms:modified>
</cp:coreProperties>
</file>