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5143500" cx="9144000"/>
  <p:notesSz cx="6858000" cy="9144000"/>
  <p:embeddedFontLst>
    <p:embeddedFont>
      <p:font typeface="IBM Plex Sans Light"/>
      <p:regular r:id="rId11"/>
      <p:bold r:id="rId12"/>
      <p:italic r:id="rId13"/>
      <p:boldItalic r:id="rId14"/>
    </p:embeddedFont>
    <p:embeddedFont>
      <p:font typeface="Poppins"/>
      <p:regular r:id="rId15"/>
      <p:bold r:id="rId16"/>
      <p:italic r:id="rId17"/>
      <p:boldItalic r:id="rId18"/>
    </p:embeddedFont>
    <p:embeddedFont>
      <p:font typeface="Bitter SemiBold"/>
      <p:regular r:id="rId19"/>
      <p:bold r:id="rId20"/>
      <p:italic r:id="rId21"/>
      <p:boldItalic r:id="rId22"/>
    </p:embeddedFont>
    <p:embeddedFont>
      <p:font typeface="Open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2B5AE3A-B007-41EA-9A14-DF20356358DD}">
  <a:tblStyle styleId="{32B5AE3A-B007-41EA-9A14-DF20356358D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itterSemiBold-bold.fntdata"/><Relationship Id="rId22" Type="http://schemas.openxmlformats.org/officeDocument/2006/relationships/font" Target="fonts/BitterSemiBold-boldItalic.fntdata"/><Relationship Id="rId21" Type="http://schemas.openxmlformats.org/officeDocument/2006/relationships/font" Target="fonts/BitterSemiBold-italic.fntdata"/><Relationship Id="rId24" Type="http://schemas.openxmlformats.org/officeDocument/2006/relationships/font" Target="fonts/OpenSans-bold.fntdata"/><Relationship Id="rId23" Type="http://schemas.openxmlformats.org/officeDocument/2006/relationships/font" Target="fonts/Open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OpenSans-boldItalic.fntdata"/><Relationship Id="rId25" Type="http://schemas.openxmlformats.org/officeDocument/2006/relationships/font" Target="fonts/OpenSa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font" Target="fonts/IBMPlexSansLight-regular.fntdata"/><Relationship Id="rId10" Type="http://schemas.openxmlformats.org/officeDocument/2006/relationships/slide" Target="slides/slide4.xml"/><Relationship Id="rId13" Type="http://schemas.openxmlformats.org/officeDocument/2006/relationships/font" Target="fonts/IBMPlexSansLight-italic.fntdata"/><Relationship Id="rId12" Type="http://schemas.openxmlformats.org/officeDocument/2006/relationships/font" Target="fonts/IBMPlexSansLight-bold.fntdata"/><Relationship Id="rId15" Type="http://schemas.openxmlformats.org/officeDocument/2006/relationships/font" Target="fonts/Poppins-regular.fntdata"/><Relationship Id="rId14" Type="http://schemas.openxmlformats.org/officeDocument/2006/relationships/font" Target="fonts/IBMPlexSansLight-boldItalic.fntdata"/><Relationship Id="rId17" Type="http://schemas.openxmlformats.org/officeDocument/2006/relationships/font" Target="fonts/Poppins-italic.fntdata"/><Relationship Id="rId16" Type="http://schemas.openxmlformats.org/officeDocument/2006/relationships/font" Target="fonts/Poppins-bold.fntdata"/><Relationship Id="rId19" Type="http://schemas.openxmlformats.org/officeDocument/2006/relationships/font" Target="fonts/BitterSemiBold-regular.fntdata"/><Relationship Id="rId18" Type="http://schemas.openxmlformats.org/officeDocument/2006/relationships/font" Target="fonts/Poppi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6e3b7d462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26e3b7d462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" name="Google Shape;60;g26e3b7d462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cb966233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cb966233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6d43bf78f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6d43bf78f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e3b7d462e_0_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26e3b7d462e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8" name="Google Shape;88;g26e3b7d462e_0_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1_Title and Conte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3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anchorCtr="0" anchor="ctr" bIns="31100" lIns="62200" spcFirstLastPara="1" rIns="62200" wrap="square" tIns="31100">
              <a:noAutofit/>
            </a:bodyPr>
            <a:lstStyle/>
            <a:p>
              <a:pPr indent="-114300" lvl="0" marL="19050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1" i="1" sz="1200" u="none" cap="none" strike="noStrik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[Short]">
  <p:cSld name="Title Slide [Short]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b="0" i="0" sz="420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Procurement Benchmarking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GB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Template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1392450" y="1301825"/>
            <a:ext cx="6084600" cy="1854000"/>
          </a:xfrm>
          <a:prstGeom prst="roundRect">
            <a:avLst>
              <a:gd fmla="val 16667" name="adj"/>
            </a:avLst>
          </a:prstGeom>
          <a:solidFill>
            <a:srgbClr val="B0E7FF"/>
          </a:solidFill>
          <a:ln cap="flat" cmpd="sng" w="9525">
            <a:solidFill>
              <a:srgbClr val="2F22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0206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 For a detailed explanation of how to fill the template, please refer to the explanatory slides and video recording instructions.</a:t>
            </a:r>
            <a:endParaRPr sz="1700">
              <a:solidFill>
                <a:srgbClr val="30206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highlight>
                <a:srgbClr val="B0E7FF"/>
              </a:highlight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1800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Procurement Benchmarking Template</a:t>
            </a:r>
            <a:endParaRPr b="1" sz="1800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75" name="Google Shape;75;p16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cap="flat" cmpd="sng" w="25400">
            <a:solidFill>
              <a:srgbClr val="01BFF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Google Shape;81;p17"/>
          <p:cNvGraphicFramePr/>
          <p:nvPr/>
        </p:nvGraphicFramePr>
        <p:xfrm>
          <a:off x="358425" y="681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{32B5AE3A-B007-41EA-9A14-DF20356358DD}</a:tableStyleId>
              </a:tblPr>
              <a:tblGrid>
                <a:gridCol w="1132200"/>
                <a:gridCol w="841725"/>
                <a:gridCol w="1189150"/>
                <a:gridCol w="813500"/>
                <a:gridCol w="1139800"/>
                <a:gridCol w="1221475"/>
                <a:gridCol w="1283925"/>
                <a:gridCol w="805350"/>
              </a:tblGrid>
              <a:tr h="404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Category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Metric/KPI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Current Performance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Benchmark/Target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Gap Analysis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Recommendations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Responsibility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5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Deadline</a:t>
                      </a:r>
                      <a:endParaRPr b="1" sz="5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6B7FF"/>
                    </a:solidFill>
                  </a:tcPr>
                </a:tc>
              </a:tr>
              <a:tr h="421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Cost Efficiency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Total Procurement Cost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$5,000,000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$4,500,000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$500,000 over target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Renegotiate contracts with key suppliers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Procurement Manager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Q2 2024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  <a:tr h="4862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Supplier Performance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Supplier On-time Delivery Rate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85%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95%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10% below target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Implement performance-based incentives for suppliers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Supplier Relations Manager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Q3 2024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  <a:tr h="3838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Process Efficiency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Purchase Order Cycle Time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 days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 days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 days longer than the target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Automate purchase order processing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Process Improvement Team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Q3 2024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  <a:tr h="500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Quality Management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Rate of Return or Complaints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5%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2%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3% higher than target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Enhance quality control measures with suppliers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Quality Assurance Manager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Q4 2024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  <a:tr h="500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Innovation and Technology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Adoption Level of e-Procurement Tools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Partial Adoption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Full Adoption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Not fully adopted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Invest in full e-procurement system integration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IT Department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Q1 2025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  <a:tr h="500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Market Competitiveness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Number of Competitive Suppliers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 fewer than the target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Expand supplier search and qualification process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Market Analyst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Q2 2024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  <a:tr h="500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Sustainability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Percentage of Sustainable Purchases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40%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60%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20% below target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Source more from certified sustainable suppliers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Sustainability Coordinator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rgbClr val="B0E7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Q4 2024</a:t>
                      </a:r>
                      <a:endParaRPr sz="600">
                        <a:solidFill>
                          <a:srgbClr val="B0E7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88900" marB="88900" marR="88900" marL="88900" anchor="ctr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E7FF"/>
                    </a:solidFill>
                  </a:tcPr>
                </a:tc>
              </a:tr>
            </a:tbl>
          </a:graphicData>
        </a:graphic>
      </p:graphicFrame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1800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Procurement Benchmarking Template</a:t>
            </a:r>
            <a:endParaRPr b="1" sz="1800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84" name="Google Shape;84;p17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cap="flat" cmpd="sng" w="25400">
            <a:solidFill>
              <a:srgbClr val="01BFF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GB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GB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