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5143500" cx="9144000"/>
  <p:notesSz cx="6858000" cy="9144000"/>
  <p:embeddedFontLst>
    <p:embeddedFont>
      <p:font typeface="IBM Plex Sans Light"/>
      <p:regular r:id="rId11"/>
      <p:bold r:id="rId12"/>
      <p:italic r:id="rId13"/>
      <p:boldItalic r:id="rId14"/>
    </p:embeddedFont>
    <p:embeddedFont>
      <p:font typeface="Poppins"/>
      <p:regular r:id="rId15"/>
      <p:bold r:id="rId16"/>
      <p:italic r:id="rId17"/>
      <p:boldItalic r:id="rId18"/>
    </p:embeddedFont>
    <p:embeddedFont>
      <p:font typeface="Bitter SemiBold"/>
      <p:regular r:id="rId19"/>
      <p:bold r:id="rId20"/>
      <p:italic r:id="rId21"/>
      <p:boldItalic r:id="rId22"/>
    </p:embeddedFont>
    <p:embeddedFont>
      <p:font typeface="Open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2B5AE3A-B007-41EA-9A14-DF20356358DD}">
  <a:tblStyle styleId="{32B5AE3A-B007-41EA-9A14-DF20356358D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itterSemiBold-bold.fntdata"/><Relationship Id="rId22" Type="http://schemas.openxmlformats.org/officeDocument/2006/relationships/font" Target="fonts/BitterSemiBold-boldItalic.fntdata"/><Relationship Id="rId21" Type="http://schemas.openxmlformats.org/officeDocument/2006/relationships/font" Target="fonts/BitterSemiBold-italic.fntdata"/><Relationship Id="rId24" Type="http://schemas.openxmlformats.org/officeDocument/2006/relationships/font" Target="fonts/OpenSans-bold.fntdata"/><Relationship Id="rId23" Type="http://schemas.openxmlformats.org/officeDocument/2006/relationships/font" Target="fonts/OpenSa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font" Target="fonts/IBMPlexSansLight-regular.fntdata"/><Relationship Id="rId10" Type="http://schemas.openxmlformats.org/officeDocument/2006/relationships/slide" Target="slides/slide4.xml"/><Relationship Id="rId13" Type="http://schemas.openxmlformats.org/officeDocument/2006/relationships/font" Target="fonts/IBMPlexSansLight-italic.fntdata"/><Relationship Id="rId12" Type="http://schemas.openxmlformats.org/officeDocument/2006/relationships/font" Target="fonts/IBMPlexSansLight-bold.fntdata"/><Relationship Id="rId15" Type="http://schemas.openxmlformats.org/officeDocument/2006/relationships/font" Target="fonts/Poppins-regular.fntdata"/><Relationship Id="rId14" Type="http://schemas.openxmlformats.org/officeDocument/2006/relationships/font" Target="fonts/IBMPlexSansLight-boldItalic.fntdata"/><Relationship Id="rId17" Type="http://schemas.openxmlformats.org/officeDocument/2006/relationships/font" Target="fonts/Poppins-italic.fntdata"/><Relationship Id="rId16" Type="http://schemas.openxmlformats.org/officeDocument/2006/relationships/font" Target="fonts/Poppins-bold.fntdata"/><Relationship Id="rId19" Type="http://schemas.openxmlformats.org/officeDocument/2006/relationships/font" Target="fonts/BitterSemiBold-regular.fntdata"/><Relationship Id="rId18" Type="http://schemas.openxmlformats.org/officeDocument/2006/relationships/font" Target="fonts/Poppins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6e3b7d462e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g26e3b7d462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0" name="Google Shape;60;g26e3b7d462e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cb9662338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cb966233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6d43bf78f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6d43bf78f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6e3b7d462e_0_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g26e3b7d462e_0_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8" name="Google Shape;88;g26e3b7d462e_0_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02772" y="1164772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52" name="Google Shape;52;p13"/>
          <p:cNvGrpSpPr/>
          <p:nvPr/>
        </p:nvGrpSpPr>
        <p:grpSpPr>
          <a:xfrm>
            <a:off x="5256111" y="1604076"/>
            <a:ext cx="3656795" cy="3308726"/>
            <a:chOff x="6150511" y="2138768"/>
            <a:chExt cx="4875727" cy="4411635"/>
          </a:xfrm>
        </p:grpSpPr>
        <p:sp>
          <p:nvSpPr>
            <p:cNvPr id="53" name="Google Shape;53;p13"/>
            <p:cNvSpPr/>
            <p:nvPr/>
          </p:nvSpPr>
          <p:spPr>
            <a:xfrm>
              <a:off x="6150511" y="2200614"/>
              <a:ext cx="3632400" cy="3632400"/>
            </a:xfrm>
            <a:prstGeom prst="ellipse">
              <a:avLst/>
            </a:prstGeom>
            <a:solidFill>
              <a:srgbClr val="B0E7FF"/>
            </a:solidFill>
            <a:ln>
              <a:noFill/>
            </a:ln>
          </p:spPr>
          <p:txBody>
            <a:bodyPr anchorCtr="0" anchor="ctr" bIns="31100" lIns="62200" spcFirstLastPara="1" rIns="62200" wrap="square" tIns="31100">
              <a:noAutofit/>
            </a:bodyPr>
            <a:lstStyle/>
            <a:p>
              <a:pPr indent="-114300" lvl="0" marL="1905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1" i="1" sz="1200" u="none" cap="none" strike="noStrike">
                <a:solidFill>
                  <a:srgbClr val="000000"/>
                </a:solidFill>
                <a:latin typeface="Bitter SemiBold"/>
                <a:ea typeface="Bitter SemiBold"/>
                <a:cs typeface="Bitter SemiBold"/>
                <a:sym typeface="Bitter SemiBold"/>
              </a:endParaRPr>
            </a:p>
          </p:txBody>
        </p:sp>
        <p:pic>
          <p:nvPicPr>
            <p:cNvPr id="54" name="Google Shape;54;p1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614603" y="2138768"/>
              <a:ext cx="4411635" cy="441163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07">
          <p15:clr>
            <a:srgbClr val="FBAE40"/>
          </p15:clr>
        </p15:guide>
        <p15:guide id="4" pos="563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[Short]">
  <p:cSld name="Title Slide [Short]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476547" y="357188"/>
            <a:ext cx="4743300" cy="15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IBM Plex Sans Light"/>
              <a:buNone/>
              <a:defRPr b="0" i="0" sz="420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/>
          <p:nvPr/>
        </p:nvSpPr>
        <p:spPr>
          <a:xfrm>
            <a:off x="5037083" y="1078070"/>
            <a:ext cx="2724300" cy="2724300"/>
          </a:xfrm>
          <a:prstGeom prst="ellipse">
            <a:avLst/>
          </a:prstGeom>
          <a:solidFill>
            <a:srgbClr val="B0E7FF"/>
          </a:solidFill>
          <a:ln>
            <a:noFill/>
          </a:ln>
        </p:spPr>
        <p:txBody>
          <a:bodyPr anchorCtr="0" anchor="ctr" bIns="31100" lIns="62200" spcFirstLastPara="1" rIns="62200" wrap="square" tIns="31100">
            <a:noAutofit/>
          </a:bodyPr>
          <a:lstStyle/>
          <a:p>
            <a:pPr indent="-114300" lvl="0" marL="190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1" sz="1200" u="none" cap="none" strike="noStrike">
              <a:solidFill>
                <a:schemeClr val="dk1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pic>
        <p:nvPicPr>
          <p:cNvPr id="63" name="Google Shape;6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85152" y="1031685"/>
            <a:ext cx="3308725" cy="330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47198" y="70706"/>
            <a:ext cx="1251698" cy="113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0800000">
            <a:off x="8320032" y="1252387"/>
            <a:ext cx="823969" cy="14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73872" y="4518788"/>
            <a:ext cx="1281956" cy="120328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>
            <p:ph type="title"/>
          </p:nvPr>
        </p:nvSpPr>
        <p:spPr>
          <a:xfrm>
            <a:off x="402772" y="1164772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450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Procurement Benchmarking</a:t>
            </a:r>
            <a:endParaRPr b="1" sz="4500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-GB" sz="450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Template</a:t>
            </a:r>
            <a:endParaRPr b="1" sz="4500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>
            <a:off x="1392450" y="1301825"/>
            <a:ext cx="6084600" cy="1854000"/>
          </a:xfrm>
          <a:prstGeom prst="roundRect">
            <a:avLst>
              <a:gd fmla="val 16667" name="adj"/>
            </a:avLst>
          </a:prstGeom>
          <a:solidFill>
            <a:srgbClr val="B0E7FF"/>
          </a:solidFill>
          <a:ln cap="flat" cmpd="sng" w="9525">
            <a:solidFill>
              <a:srgbClr val="2F22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0206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600">
                <a:solidFill>
                  <a:srgbClr val="2F2267"/>
                </a:solidFill>
                <a:latin typeface="Open Sans"/>
                <a:ea typeface="Open Sans"/>
                <a:cs typeface="Open Sans"/>
                <a:sym typeface="Open Sans"/>
              </a:rPr>
              <a:t> For a detailed explanation of how to fill the template, please refer to the explanatory slides and video recording instructions.</a:t>
            </a:r>
            <a:endParaRPr sz="1700">
              <a:solidFill>
                <a:srgbClr val="30206B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highlight>
                <a:srgbClr val="B0E7FF"/>
              </a:highlight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357079" y="130589"/>
            <a:ext cx="7674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1800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Procurement Benchmarking Template</a:t>
            </a:r>
            <a:endParaRPr b="1" sz="1800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75" name="Google Shape;75;p16"/>
          <p:cNvCxnSpPr/>
          <p:nvPr/>
        </p:nvCxnSpPr>
        <p:spPr>
          <a:xfrm>
            <a:off x="423307" y="532763"/>
            <a:ext cx="7400100" cy="0"/>
          </a:xfrm>
          <a:prstGeom prst="straightConnector1">
            <a:avLst/>
          </a:prstGeom>
          <a:noFill/>
          <a:ln cap="flat" cmpd="sng" w="25400">
            <a:solidFill>
              <a:srgbClr val="01BFF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7951" y="4738139"/>
            <a:ext cx="938598" cy="330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" name="Google Shape;81;p17"/>
          <p:cNvGraphicFramePr/>
          <p:nvPr/>
        </p:nvGraphicFramePr>
        <p:xfrm>
          <a:off x="358425" y="6812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{32B5AE3A-B007-41EA-9A14-DF20356358DD}</a:tableStyleId>
              </a:tblPr>
              <a:tblGrid>
                <a:gridCol w="1132200"/>
                <a:gridCol w="841725"/>
                <a:gridCol w="1189150"/>
                <a:gridCol w="813500"/>
                <a:gridCol w="1139800"/>
                <a:gridCol w="1221475"/>
                <a:gridCol w="1283925"/>
                <a:gridCol w="805350"/>
              </a:tblGrid>
              <a:tr h="4041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50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Category</a:t>
                      </a:r>
                      <a:endParaRPr b="1" sz="500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6B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50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Metric/KPI</a:t>
                      </a:r>
                      <a:endParaRPr b="1" sz="500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6B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50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Current Performance</a:t>
                      </a:r>
                      <a:endParaRPr b="1" sz="500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6B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50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Benchmark/Target</a:t>
                      </a:r>
                      <a:endParaRPr b="1" sz="500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6B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50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Gap Analysis</a:t>
                      </a:r>
                      <a:endParaRPr b="1" sz="500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6B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50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Recommendations</a:t>
                      </a:r>
                      <a:endParaRPr b="1" sz="500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6B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50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Responsibility</a:t>
                      </a:r>
                      <a:endParaRPr b="1" sz="500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6B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7142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50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Deadline</a:t>
                      </a:r>
                      <a:endParaRPr b="1" sz="500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6B7FF"/>
                    </a:solidFill>
                  </a:tcPr>
                </a:tc>
              </a:tr>
              <a:tr h="421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B0E7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Cost Efficiency</a:t>
                      </a:r>
                      <a:endParaRPr sz="600">
                        <a:solidFill>
                          <a:srgbClr val="B0E7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B0E7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Total Procurement Cost</a:t>
                      </a:r>
                      <a:endParaRPr sz="600">
                        <a:solidFill>
                          <a:srgbClr val="B0E7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B0E7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$5,000,000</a:t>
                      </a:r>
                      <a:endParaRPr sz="600">
                        <a:solidFill>
                          <a:srgbClr val="B0E7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B0E7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$4,500,000</a:t>
                      </a:r>
                      <a:endParaRPr sz="600">
                        <a:solidFill>
                          <a:srgbClr val="B0E7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B0E7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$500,000 over target</a:t>
                      </a:r>
                      <a:endParaRPr sz="600">
                        <a:solidFill>
                          <a:srgbClr val="B0E7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B0E7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Renegotiate contracts with key suppliers</a:t>
                      </a:r>
                      <a:endParaRPr sz="600">
                        <a:solidFill>
                          <a:srgbClr val="B0E7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B0E7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Procurement Manager</a:t>
                      </a:r>
                      <a:endParaRPr sz="600">
                        <a:solidFill>
                          <a:srgbClr val="B0E7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B0E7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Q2 2024</a:t>
                      </a:r>
                      <a:endParaRPr sz="600">
                        <a:solidFill>
                          <a:srgbClr val="B0E7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</a:tr>
              <a:tr h="4862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B0E7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Supplier Performance</a:t>
                      </a:r>
                      <a:endParaRPr sz="600">
                        <a:solidFill>
                          <a:srgbClr val="B0E7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B0E7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Supplier On-time Delivery Rate</a:t>
                      </a:r>
                      <a:endParaRPr sz="600">
                        <a:solidFill>
                          <a:srgbClr val="B0E7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B0E7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85%</a:t>
                      </a:r>
                      <a:endParaRPr sz="600">
                        <a:solidFill>
                          <a:srgbClr val="B0E7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B0E7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95%</a:t>
                      </a:r>
                      <a:endParaRPr sz="600">
                        <a:solidFill>
                          <a:srgbClr val="B0E7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B0E7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10% below target</a:t>
                      </a:r>
                      <a:endParaRPr sz="600">
                        <a:solidFill>
                          <a:srgbClr val="B0E7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B0E7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Implement performance-based incentives for suppliers</a:t>
                      </a:r>
                      <a:endParaRPr sz="600">
                        <a:solidFill>
                          <a:srgbClr val="B0E7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B0E7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Supplier Relations Manager</a:t>
                      </a:r>
                      <a:endParaRPr sz="600">
                        <a:solidFill>
                          <a:srgbClr val="B0E7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B0E7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Q3 2024</a:t>
                      </a:r>
                      <a:endParaRPr sz="600">
                        <a:solidFill>
                          <a:srgbClr val="B0E7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</a:tr>
              <a:tr h="3838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B0E7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Process Efficiency</a:t>
                      </a:r>
                      <a:endParaRPr sz="600">
                        <a:solidFill>
                          <a:srgbClr val="B0E7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B0E7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Purchase Order Cycle Time</a:t>
                      </a:r>
                      <a:endParaRPr sz="600">
                        <a:solidFill>
                          <a:srgbClr val="B0E7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B0E7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15 days</a:t>
                      </a:r>
                      <a:endParaRPr sz="600">
                        <a:solidFill>
                          <a:srgbClr val="B0E7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B0E7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10 days</a:t>
                      </a:r>
                      <a:endParaRPr sz="600">
                        <a:solidFill>
                          <a:srgbClr val="B0E7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B0E7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 days longer than the target</a:t>
                      </a:r>
                      <a:endParaRPr sz="600">
                        <a:solidFill>
                          <a:srgbClr val="B0E7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B0E7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Automate purchase order processing</a:t>
                      </a:r>
                      <a:endParaRPr sz="600">
                        <a:solidFill>
                          <a:srgbClr val="B0E7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B0E7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Process Improvement Team</a:t>
                      </a:r>
                      <a:endParaRPr sz="600">
                        <a:solidFill>
                          <a:srgbClr val="B0E7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B0E7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Q3 2024</a:t>
                      </a:r>
                      <a:endParaRPr sz="600">
                        <a:solidFill>
                          <a:srgbClr val="B0E7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</a:tr>
              <a:tr h="5007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B0E7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Quality Management</a:t>
                      </a:r>
                      <a:endParaRPr sz="600">
                        <a:solidFill>
                          <a:srgbClr val="B0E7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B0E7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Rate of Return or Complaints</a:t>
                      </a:r>
                      <a:endParaRPr sz="600">
                        <a:solidFill>
                          <a:srgbClr val="B0E7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B0E7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5%</a:t>
                      </a:r>
                      <a:endParaRPr sz="600">
                        <a:solidFill>
                          <a:srgbClr val="B0E7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B0E7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2%</a:t>
                      </a:r>
                      <a:endParaRPr sz="600">
                        <a:solidFill>
                          <a:srgbClr val="B0E7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B0E7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3% higher than target</a:t>
                      </a:r>
                      <a:endParaRPr sz="600">
                        <a:solidFill>
                          <a:srgbClr val="B0E7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B0E7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Enhance quality control measures with suppliers</a:t>
                      </a:r>
                      <a:endParaRPr sz="600">
                        <a:solidFill>
                          <a:srgbClr val="B0E7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B0E7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Quality Assurance Manager</a:t>
                      </a:r>
                      <a:endParaRPr sz="600">
                        <a:solidFill>
                          <a:srgbClr val="B0E7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B0E7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Q4 2024</a:t>
                      </a:r>
                      <a:endParaRPr sz="600">
                        <a:solidFill>
                          <a:srgbClr val="B0E7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</a:tr>
              <a:tr h="5007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B0E7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Innovation and Technology</a:t>
                      </a:r>
                      <a:endParaRPr sz="600">
                        <a:solidFill>
                          <a:srgbClr val="B0E7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B0E7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Adoption Level of e-Procurement Tools</a:t>
                      </a:r>
                      <a:endParaRPr sz="600">
                        <a:solidFill>
                          <a:srgbClr val="B0E7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B0E7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Partial Adoption</a:t>
                      </a:r>
                      <a:endParaRPr sz="600">
                        <a:solidFill>
                          <a:srgbClr val="B0E7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B0E7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Full Adoption</a:t>
                      </a:r>
                      <a:endParaRPr sz="600">
                        <a:solidFill>
                          <a:srgbClr val="B0E7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B0E7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Not fully adopted</a:t>
                      </a:r>
                      <a:endParaRPr sz="600">
                        <a:solidFill>
                          <a:srgbClr val="B0E7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B0E7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Invest in full e-procurement system integration</a:t>
                      </a:r>
                      <a:endParaRPr sz="600">
                        <a:solidFill>
                          <a:srgbClr val="B0E7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B0E7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IT Department</a:t>
                      </a:r>
                      <a:endParaRPr sz="600">
                        <a:solidFill>
                          <a:srgbClr val="B0E7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B0E7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Q1 2025</a:t>
                      </a:r>
                      <a:endParaRPr sz="600">
                        <a:solidFill>
                          <a:srgbClr val="B0E7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</a:tr>
              <a:tr h="5007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B0E7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Market Competitiveness</a:t>
                      </a:r>
                      <a:endParaRPr sz="600">
                        <a:solidFill>
                          <a:srgbClr val="B0E7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B0E7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Number of Competitive Suppliers</a:t>
                      </a:r>
                      <a:endParaRPr sz="600">
                        <a:solidFill>
                          <a:srgbClr val="B0E7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B0E7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</a:t>
                      </a:r>
                      <a:endParaRPr sz="600">
                        <a:solidFill>
                          <a:srgbClr val="B0E7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B0E7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</a:t>
                      </a:r>
                      <a:endParaRPr sz="600">
                        <a:solidFill>
                          <a:srgbClr val="B0E7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B0E7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 fewer than the target</a:t>
                      </a:r>
                      <a:endParaRPr sz="600">
                        <a:solidFill>
                          <a:srgbClr val="B0E7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B0E7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Expand supplier search and qualification process</a:t>
                      </a:r>
                      <a:endParaRPr sz="600">
                        <a:solidFill>
                          <a:srgbClr val="B0E7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B0E7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Market Analyst</a:t>
                      </a:r>
                      <a:endParaRPr sz="600">
                        <a:solidFill>
                          <a:srgbClr val="B0E7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B0E7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Q2 2024</a:t>
                      </a:r>
                      <a:endParaRPr sz="600">
                        <a:solidFill>
                          <a:srgbClr val="B0E7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</a:tr>
              <a:tr h="5007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B0E7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Sustainability</a:t>
                      </a:r>
                      <a:endParaRPr sz="600">
                        <a:solidFill>
                          <a:srgbClr val="B0E7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B0E7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Percentage of Sustainable Purchases</a:t>
                      </a:r>
                      <a:endParaRPr sz="600">
                        <a:solidFill>
                          <a:srgbClr val="B0E7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B0E7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40%</a:t>
                      </a:r>
                      <a:endParaRPr sz="600">
                        <a:solidFill>
                          <a:srgbClr val="B0E7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B0E7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60%</a:t>
                      </a:r>
                      <a:endParaRPr sz="600">
                        <a:solidFill>
                          <a:srgbClr val="B0E7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B0E7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20% below target</a:t>
                      </a:r>
                      <a:endParaRPr sz="600">
                        <a:solidFill>
                          <a:srgbClr val="B0E7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B0E7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Source more from certified sustainable suppliers</a:t>
                      </a:r>
                      <a:endParaRPr sz="600">
                        <a:solidFill>
                          <a:srgbClr val="B0E7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B0E7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Sustainability Coordinator</a:t>
                      </a:r>
                      <a:endParaRPr sz="600">
                        <a:solidFill>
                          <a:srgbClr val="B0E7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B0E7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Q4 2024</a:t>
                      </a:r>
                      <a:endParaRPr sz="600">
                        <a:solidFill>
                          <a:srgbClr val="B0E7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88900" marB="88900" marR="88900" marL="88900" anchor="ctr">
                    <a:lnL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</a:tr>
            </a:tbl>
          </a:graphicData>
        </a:graphic>
      </p:graphicFrame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7951" y="4738139"/>
            <a:ext cx="938598" cy="33043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357079" y="130589"/>
            <a:ext cx="7674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1800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Procurement Benchmarking Template</a:t>
            </a:r>
            <a:endParaRPr b="1" sz="1800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84" name="Google Shape;84;p17"/>
          <p:cNvCxnSpPr/>
          <p:nvPr/>
        </p:nvCxnSpPr>
        <p:spPr>
          <a:xfrm>
            <a:off x="423307" y="532763"/>
            <a:ext cx="7400100" cy="0"/>
          </a:xfrm>
          <a:prstGeom prst="straightConnector1">
            <a:avLst/>
          </a:prstGeom>
          <a:noFill/>
          <a:ln cap="flat" cmpd="sng" w="25400">
            <a:solidFill>
              <a:srgbClr val="01BFF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/>
          <p:nvPr/>
        </p:nvSpPr>
        <p:spPr>
          <a:xfrm>
            <a:off x="5037083" y="1078070"/>
            <a:ext cx="2724300" cy="2724300"/>
          </a:xfrm>
          <a:prstGeom prst="ellipse">
            <a:avLst/>
          </a:prstGeom>
          <a:solidFill>
            <a:srgbClr val="B0E7FF"/>
          </a:solidFill>
          <a:ln>
            <a:noFill/>
          </a:ln>
        </p:spPr>
        <p:txBody>
          <a:bodyPr anchorCtr="0" anchor="ctr" bIns="31100" lIns="62200" spcFirstLastPara="1" rIns="62200" wrap="square" tIns="31100">
            <a:noAutofit/>
          </a:bodyPr>
          <a:lstStyle/>
          <a:p>
            <a:pPr indent="-114300" lvl="0" marL="190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1" sz="1200" u="none" cap="none" strike="noStrike">
              <a:solidFill>
                <a:schemeClr val="dk1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85152" y="1031685"/>
            <a:ext cx="3308725" cy="330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47198" y="70706"/>
            <a:ext cx="1251698" cy="113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0800000">
            <a:off x="8320032" y="1252387"/>
            <a:ext cx="823969" cy="14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73872" y="4518788"/>
            <a:ext cx="1281956" cy="120328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>
            <p:ph type="title"/>
          </p:nvPr>
        </p:nvSpPr>
        <p:spPr>
          <a:xfrm>
            <a:off x="402772" y="1164772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-GB" sz="450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It’s a wrap!</a:t>
            </a:r>
            <a:endParaRPr b="1" sz="4500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-GB" sz="450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Thank you!</a:t>
            </a:r>
            <a:endParaRPr b="1" sz="4500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