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  <p:sldMasterId id="2147483663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Bitter SemiBold" panose="020B0604020202020204" charset="0"/>
      <p:regular r:id="rId10"/>
      <p:bold r:id="rId11"/>
      <p:italic r:id="rId12"/>
      <p:boldItalic r:id="rId13"/>
    </p:embeddedFont>
    <p:embeddedFont>
      <p:font typeface="IBM Plex Sans" panose="020B0503050203000203" pitchFamily="34" charset="0"/>
      <p:regular r:id="rId14"/>
      <p:bold r:id="rId15"/>
    </p:embeddedFont>
    <p:embeddedFont>
      <p:font typeface="IBM Plex Sans Light" panose="020B0403050203000203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ef18539e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25ef18539e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4dba0e9d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4dba0e9d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952b83b3a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952b83b3a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da6bff83f_3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g24da6bff83f_3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4da6bff83f_3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g24da6bff83f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6ba9650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6ba9650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6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5256111" y="1604076"/>
            <a:ext cx="3656795" cy="3308726"/>
            <a:chOff x="6150511" y="2138768"/>
            <a:chExt cx="4875727" cy="4411635"/>
          </a:xfrm>
        </p:grpSpPr>
        <p:sp>
          <p:nvSpPr>
            <p:cNvPr id="53" name="Google Shape;53;p13"/>
            <p:cNvSpPr/>
            <p:nvPr/>
          </p:nvSpPr>
          <p:spPr>
            <a:xfrm>
              <a:off x="6150511" y="2200614"/>
              <a:ext cx="3632400" cy="3632400"/>
            </a:xfrm>
            <a:prstGeom prst="ellipse">
              <a:avLst/>
            </a:prstGeom>
            <a:solidFill>
              <a:srgbClr val="B0E7FF"/>
            </a:solidFill>
            <a:ln>
              <a:noFill/>
            </a:ln>
          </p:spPr>
          <p:txBody>
            <a:bodyPr spcFirstLastPara="1" wrap="square" lIns="62200" tIns="31100" rIns="62200" bIns="31100" anchor="ctr" anchorCtr="0">
              <a:noAutofit/>
            </a:bodyPr>
            <a:lstStyle/>
            <a:p>
              <a:pPr marL="190500" marR="0" lvl="0" indent="-1143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endParaRPr sz="1200" b="1" i="1" u="none" strike="noStrike" cap="none">
                <a:solidFill>
                  <a:srgbClr val="000000"/>
                </a:solidFill>
                <a:latin typeface="Bitter SemiBold"/>
                <a:ea typeface="Bitter SemiBold"/>
                <a:cs typeface="Bitter SemiBold"/>
                <a:sym typeface="Bitter SemiBold"/>
              </a:endParaRPr>
            </a:p>
          </p:txBody>
        </p:sp>
        <p:pic>
          <p:nvPicPr>
            <p:cNvPr id="54" name="Google Shape;54;p1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14603" y="2138768"/>
              <a:ext cx="4411635" cy="441163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07">
          <p15:clr>
            <a:srgbClr val="FBAE40"/>
          </p15:clr>
        </p15:guide>
        <p15:guide id="4" pos="563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[Short]">
  <p:cSld name="Title Slide [Short]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76547" y="357188"/>
            <a:ext cx="4743300" cy="15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IBM Plex Sans Light"/>
              <a:buNone/>
              <a:defRPr sz="4200" b="0" i="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1BFF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BFF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-cOWTf14o?si=JHV7XxnOEpjKyTo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-EOgsIGGnM28fPrMLGTBiB9e9PRud6vpf6myrFi7vgA/edit#gi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procurementtactics.com/procurement-market-research/" TargetMode="External"/><Relationship Id="rId3" Type="http://schemas.openxmlformats.org/officeDocument/2006/relationships/hyperlink" Target="https://procurementtactics.com/procurement-process/" TargetMode="External"/><Relationship Id="rId7" Type="http://schemas.openxmlformats.org/officeDocument/2006/relationships/hyperlink" Target="https://procurementtactics.com/negotiation-pha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rocurementtactics.com/request-for-information/" TargetMode="External"/><Relationship Id="rId5" Type="http://schemas.openxmlformats.org/officeDocument/2006/relationships/hyperlink" Target="https://procurementtactics.com/market-research/" TargetMode="External"/><Relationship Id="rId4" Type="http://schemas.openxmlformats.org/officeDocument/2006/relationships/hyperlink" Target="https://procurementtactics.com/procurement-process-flow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7 steps procurement process</a:t>
            </a:r>
            <a:endParaRPr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0F6F1A-F67F-1590-8DB8-E992E1C38D5F}"/>
              </a:ext>
            </a:extLst>
          </p:cNvPr>
          <p:cNvSpPr txBox="1"/>
          <p:nvPr/>
        </p:nvSpPr>
        <p:spPr>
          <a:xfrm>
            <a:off x="0" y="4778888"/>
            <a:ext cx="72631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i="0" u="none" strike="noStrike" dirty="0">
                <a:solidFill>
                  <a:srgbClr val="002060"/>
                </a:solidFill>
                <a:effectLst/>
                <a:latin typeface="IBM Plex Sans" panose="020B0503050203000203" pitchFamily="34" charset="0"/>
              </a:rPr>
              <a:t>Video Tutorial Link:</a:t>
            </a:r>
            <a:r>
              <a:rPr lang="pt-BR" b="1" dirty="0">
                <a:solidFill>
                  <a:srgbClr val="002060"/>
                </a:solidFill>
                <a:latin typeface="IBM Plex Sans" panose="020B0503050203000203" pitchFamily="34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IBM Plex Sans" panose="020B050305020300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https://youtu.be/AL-cOWTf14o?si=JHV7XxnOEpjKyTo0</a:t>
            </a:r>
            <a:r>
              <a:rPr lang="pt-BR" b="1" dirty="0">
                <a:solidFill>
                  <a:schemeClr val="bg1"/>
                </a:solidFill>
                <a:latin typeface="IBM Plex Sans" panose="020B0503050203000203" pitchFamily="34" charset="0"/>
              </a:rPr>
              <a:t> </a:t>
            </a:r>
            <a:endParaRPr lang="pt-BR" b="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The Procurement Process</a:t>
            </a:r>
            <a:endParaRPr sz="4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/>
          <p:nvPr/>
        </p:nvSpPr>
        <p:spPr>
          <a:xfrm>
            <a:off x="394875" y="156500"/>
            <a:ext cx="5183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solidFill>
                  <a:srgbClr val="002060"/>
                </a:solidFill>
              </a:rPr>
              <a:t>The seven steps of the Procurement Process</a:t>
            </a:r>
            <a:endParaRPr sz="1600" b="1" u="sng">
              <a:solidFill>
                <a:srgbClr val="002060"/>
              </a:solidFill>
            </a:endParaRPr>
          </a:p>
        </p:txBody>
      </p:sp>
      <p:pic>
        <p:nvPicPr>
          <p:cNvPr id="82" name="Google Shape;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0739" y="4543309"/>
            <a:ext cx="1118481" cy="44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11600"/>
            <a:ext cx="8839204" cy="2852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>
            <a:off x="629822" y="98573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Procurement Process Checklist Template</a:t>
            </a:r>
            <a:endParaRPr sz="4800"/>
          </a:p>
        </p:txBody>
      </p:sp>
      <p:sp>
        <p:nvSpPr>
          <p:cNvPr id="89" name="Google Shape;89;p20"/>
          <p:cNvSpPr txBox="1"/>
          <p:nvPr/>
        </p:nvSpPr>
        <p:spPr>
          <a:xfrm>
            <a:off x="2142300" y="4027925"/>
            <a:ext cx="56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0"/>
          <p:cNvSpPr txBox="1"/>
          <p:nvPr/>
        </p:nvSpPr>
        <p:spPr>
          <a:xfrm>
            <a:off x="789775" y="3405975"/>
            <a:ext cx="33270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[Click here to open </a:t>
            </a:r>
            <a:endParaRPr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400" b="1" u="sng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Template]</a:t>
            </a:r>
            <a:endParaRPr sz="1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It’s a Wrap!</a:t>
            </a: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n" sz="4800"/>
              <a:t>Thank You!</a:t>
            </a:r>
            <a:endParaRPr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402772" y="1164772"/>
            <a:ext cx="4582800" cy="2814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/>
              <a:t>Bonus reading material</a:t>
            </a:r>
            <a:br>
              <a:rPr lang="en" sz="4600"/>
            </a:br>
            <a:br>
              <a:rPr lang="en" sz="5000"/>
            </a:br>
            <a:r>
              <a:rPr lang="en" sz="1500" u="sng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one - 	Procurement Process</a:t>
            </a:r>
            <a:br>
              <a:rPr lang="en" sz="1500">
                <a:solidFill>
                  <a:srgbClr val="002060"/>
                </a:solidFill>
              </a:rPr>
            </a:br>
            <a:endParaRPr sz="15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two - 	Procurement Process Flow</a:t>
            </a:r>
            <a:br>
              <a:rPr lang="en" sz="1500">
                <a:solidFill>
                  <a:srgbClr val="002060"/>
                </a:solidFill>
              </a:rPr>
            </a:br>
            <a:endParaRPr sz="15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three - Market Research</a:t>
            </a:r>
            <a:br>
              <a:rPr lang="en" sz="1500">
                <a:solidFill>
                  <a:srgbClr val="002060"/>
                </a:solidFill>
              </a:rPr>
            </a:br>
            <a:br>
              <a:rPr lang="en" sz="1500">
                <a:solidFill>
                  <a:srgbClr val="002060"/>
                </a:solidFill>
              </a:rPr>
            </a:br>
            <a:r>
              <a:rPr lang="en" sz="1500" u="sng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four - 	Request for Information</a:t>
            </a:r>
            <a:br>
              <a:rPr lang="en" sz="1500">
                <a:solidFill>
                  <a:srgbClr val="002060"/>
                </a:solidFill>
              </a:rPr>
            </a:br>
            <a:br>
              <a:rPr lang="en" sz="1500">
                <a:solidFill>
                  <a:srgbClr val="002060"/>
                </a:solidFill>
              </a:rPr>
            </a:br>
            <a:r>
              <a:rPr lang="en" sz="1500" u="sng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Article five- 	Negotiation phase </a:t>
            </a:r>
            <a:endParaRPr sz="150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uFill>
                <a:noFill/>
              </a:uFill>
              <a:hlinkClick r:id="rId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On-screen Show (16:9)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Bitter SemiBold</vt:lpstr>
      <vt:lpstr>Poppins</vt:lpstr>
      <vt:lpstr>Calibri</vt:lpstr>
      <vt:lpstr>Arial</vt:lpstr>
      <vt:lpstr>IBM Plex Sans</vt:lpstr>
      <vt:lpstr>IBM Plex Sans Light</vt:lpstr>
      <vt:lpstr>Simple Light</vt:lpstr>
      <vt:lpstr>Office Theme</vt:lpstr>
      <vt:lpstr>7 steps procurement process</vt:lpstr>
      <vt:lpstr>The Procurement Process</vt:lpstr>
      <vt:lpstr>PowerPoint Presentation</vt:lpstr>
      <vt:lpstr>Procurement Process Checklist Template</vt:lpstr>
      <vt:lpstr>It’s a Wrap! Thank You!</vt:lpstr>
      <vt:lpstr>Bonus reading material  Article one -  Procurement Process  Article two -  Procurement Process Flow  Article three - Market Research  Article four -  Request for Information  Article five-  Negotiation phase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Karen Bonifacio</cp:lastModifiedBy>
  <cp:revision>1</cp:revision>
  <dcterms:modified xsi:type="dcterms:W3CDTF">2025-09-09T11:24:22Z</dcterms:modified>
</cp:coreProperties>
</file>