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IBM Plex Sans"/>
      <p:regular r:id="rId35"/>
      <p:bold r:id="rId36"/>
      <p:italic r:id="rId37"/>
      <p:boldItalic r:id="rId38"/>
    </p:embeddedFont>
    <p:embeddedFont>
      <p:font typeface="IBM Plex Sans Light"/>
      <p:regular r:id="rId39"/>
      <p:bold r:id="rId40"/>
      <p:italic r:id="rId41"/>
      <p:boldItalic r:id="rId42"/>
    </p:embeddedFont>
    <p:embeddedFont>
      <p:font typeface="Bitter SemiBold"/>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BMPlexSansLight-bold.fntdata"/><Relationship Id="rId20" Type="http://schemas.openxmlformats.org/officeDocument/2006/relationships/slide" Target="slides/slide14.xml"/><Relationship Id="rId42" Type="http://schemas.openxmlformats.org/officeDocument/2006/relationships/font" Target="fonts/IBMPlexSansLight-boldItalic.fntdata"/><Relationship Id="rId41" Type="http://schemas.openxmlformats.org/officeDocument/2006/relationships/font" Target="fonts/IBMPlexSansLight-italic.fntdata"/><Relationship Id="rId22" Type="http://schemas.openxmlformats.org/officeDocument/2006/relationships/slide" Target="slides/slide16.xml"/><Relationship Id="rId44" Type="http://schemas.openxmlformats.org/officeDocument/2006/relationships/font" Target="fonts/BitterSemiBold-bold.fntdata"/><Relationship Id="rId21" Type="http://schemas.openxmlformats.org/officeDocument/2006/relationships/slide" Target="slides/slide15.xml"/><Relationship Id="rId43" Type="http://schemas.openxmlformats.org/officeDocument/2006/relationships/font" Target="fonts/BitterSemiBold-regular.fntdata"/><Relationship Id="rId24" Type="http://schemas.openxmlformats.org/officeDocument/2006/relationships/slide" Target="slides/slide18.xml"/><Relationship Id="rId46" Type="http://schemas.openxmlformats.org/officeDocument/2006/relationships/font" Target="fonts/BitterSemiBold-boldItalic.fntdata"/><Relationship Id="rId23" Type="http://schemas.openxmlformats.org/officeDocument/2006/relationships/slide" Target="slides/slide17.xml"/><Relationship Id="rId45" Type="http://schemas.openxmlformats.org/officeDocument/2006/relationships/font" Target="fonts/BitterSemi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IBMPlexSans-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IBMPlexSans-italic.fntdata"/><Relationship Id="rId14" Type="http://schemas.openxmlformats.org/officeDocument/2006/relationships/slide" Target="slides/slide8.xml"/><Relationship Id="rId36" Type="http://schemas.openxmlformats.org/officeDocument/2006/relationships/font" Target="fonts/IBMPlexSans-bold.fntdata"/><Relationship Id="rId17" Type="http://schemas.openxmlformats.org/officeDocument/2006/relationships/slide" Target="slides/slide11.xml"/><Relationship Id="rId39" Type="http://schemas.openxmlformats.org/officeDocument/2006/relationships/font" Target="fonts/IBMPlexSansLight-regular.fntdata"/><Relationship Id="rId16" Type="http://schemas.openxmlformats.org/officeDocument/2006/relationships/slide" Target="slides/slide10.xml"/><Relationship Id="rId38" Type="http://schemas.openxmlformats.org/officeDocument/2006/relationships/font" Target="fonts/IBMPlex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794f7eb818_2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g3794f7eb818_2_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5" name="Google Shape;65;g3794f7eb818_2_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794f7eb818_2_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3794f7eb818_2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794f7eb818_2_1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3794f7eb818_2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94f7eb818_2_2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3794f7eb818_2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94f7eb818_2_2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3794f7eb818_2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794f7eb818_2_2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3794f7eb818_2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794f7eb818_2_2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3794f7eb818_2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794f7eb818_2_2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3794f7eb818_2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794f7eb818_2_2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3794f7eb818_2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794f7eb818_2_2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g3794f7eb818_2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794f7eb818_2_2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g3794f7eb818_2_2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794f7eb818_2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3794f7eb818_2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75" name="Google Shape;75;g3794f7eb818_2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794f7eb818_2_3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g3794f7eb818_2_3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794f7eb818_2_3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g3794f7eb818_2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794f7eb818_2_3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g3794f7eb818_2_3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794f7eb818_2_3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g3794f7eb818_2_3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794f7eb818_2_3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g3794f7eb818_2_3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794f7eb818_2_4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g3794f7eb818_2_4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794f7eb818_2_4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g3794f7eb818_2_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794f7eb818_2_4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g3794f7eb818_2_4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794f7eb818_2_4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g3794f7eb818_2_4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94f7eb818_2_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g3794f7eb818_2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794f7eb818_2_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g3794f7eb818_2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794f7eb818_2_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3794f7eb818_2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794f7eb818_2_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3794f7eb818_2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794f7eb818_2_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3794f7eb818_2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794f7eb818_2_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3794f7eb818_2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794f7eb818_2_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g3794f7eb818_2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rt]">
  <p:cSld name="Title Slide [Short]">
    <p:spTree>
      <p:nvGrpSpPr>
        <p:cNvPr id="56" name="Shape 56"/>
        <p:cNvGrpSpPr/>
        <p:nvPr/>
      </p:nvGrpSpPr>
      <p:grpSpPr>
        <a:xfrm>
          <a:off x="0" y="0"/>
          <a:ext cx="0" cy="0"/>
          <a:chOff x="0" y="0"/>
          <a:chExt cx="0" cy="0"/>
        </a:xfrm>
      </p:grpSpPr>
      <p:sp>
        <p:nvSpPr>
          <p:cNvPr id="57" name="Google Shape;57;p14"/>
          <p:cNvSpPr txBox="1"/>
          <p:nvPr>
            <p:ph type="title"/>
          </p:nvPr>
        </p:nvSpPr>
        <p:spPr>
          <a:xfrm>
            <a:off x="476547" y="357188"/>
            <a:ext cx="4743153" cy="153947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600"/>
              <a:buFont typeface="IBM Plex Sans Light"/>
              <a:buNone/>
              <a:defRPr b="0" i="0" sz="4200">
                <a:latin typeface="IBM Plex Sans Light"/>
                <a:ea typeface="IBM Plex Sans Light"/>
                <a:cs typeface="IBM Plex Sans Light"/>
                <a:sym typeface="IBM Plex Sans Ligh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youtu.be/Vt9YYocKrUM?si=4atcUX55pUWtcU1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6"/>
          <p:cNvSpPr/>
          <p:nvPr/>
        </p:nvSpPr>
        <p:spPr>
          <a:xfrm>
            <a:off x="4612883" y="1650461"/>
            <a:ext cx="2724260" cy="2724259"/>
          </a:xfrm>
          <a:prstGeom prst="ellipse">
            <a:avLst/>
          </a:prstGeom>
          <a:solidFill>
            <a:srgbClr val="B0E7FF"/>
          </a:solidFill>
          <a:ln>
            <a:noFill/>
          </a:ln>
        </p:spPr>
        <p:txBody>
          <a:bodyPr anchorCtr="0" anchor="ctr" bIns="31100" lIns="62200" spcFirstLastPara="1" rIns="62200" wrap="square" tIns="31100">
            <a:noAutofit/>
          </a:bodyPr>
          <a:lstStyle/>
          <a:p>
            <a:pPr indent="-114300" lvl="0" marL="190500" marR="0" rtl="0" algn="ctr">
              <a:lnSpc>
                <a:spcPct val="100000"/>
              </a:lnSpc>
              <a:spcBef>
                <a:spcPts val="0"/>
              </a:spcBef>
              <a:spcAft>
                <a:spcPts val="0"/>
              </a:spcAft>
              <a:buClr>
                <a:srgbClr val="000000"/>
              </a:buClr>
              <a:buSzPts val="1200"/>
              <a:buFont typeface="Arial"/>
              <a:buNone/>
            </a:pPr>
            <a:r>
              <a:t/>
            </a:r>
            <a:endParaRPr b="1" i="1" sz="1200" u="none" cap="none" strike="noStrike">
              <a:solidFill>
                <a:schemeClr val="dk1"/>
              </a:solidFill>
              <a:latin typeface="Bitter SemiBold"/>
              <a:ea typeface="Bitter SemiBold"/>
              <a:cs typeface="Bitter SemiBold"/>
              <a:sym typeface="Bitter SemiBold"/>
            </a:endParaRPr>
          </a:p>
        </p:txBody>
      </p:sp>
      <p:pic>
        <p:nvPicPr>
          <p:cNvPr id="68" name="Google Shape;68;p16"/>
          <p:cNvPicPr preferRelativeResize="0"/>
          <p:nvPr/>
        </p:nvPicPr>
        <p:blipFill rotWithShape="1">
          <a:blip r:embed="rId3">
            <a:alphaModFix/>
          </a:blip>
          <a:srcRect b="0" l="0" r="0" t="0"/>
          <a:stretch/>
        </p:blipFill>
        <p:spPr>
          <a:xfrm>
            <a:off x="4960952" y="1604076"/>
            <a:ext cx="3308725" cy="3308725"/>
          </a:xfrm>
          <a:prstGeom prst="rect">
            <a:avLst/>
          </a:prstGeom>
          <a:noFill/>
          <a:ln>
            <a:noFill/>
          </a:ln>
        </p:spPr>
      </p:pic>
      <p:sp>
        <p:nvSpPr>
          <p:cNvPr id="69" name="Google Shape;69;p16"/>
          <p:cNvSpPr txBox="1"/>
          <p:nvPr/>
        </p:nvSpPr>
        <p:spPr>
          <a:xfrm>
            <a:off x="349444" y="737659"/>
            <a:ext cx="4611509" cy="1779219"/>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rgbClr val="000000"/>
              </a:buClr>
              <a:buSzPts val="5200"/>
              <a:buFont typeface="Arial"/>
              <a:buNone/>
            </a:pPr>
            <a:r>
              <a:t/>
            </a:r>
            <a:endParaRPr b="1" i="0" sz="5200" u="none" cap="none" strike="noStrike">
              <a:solidFill>
                <a:srgbClr val="31216B"/>
              </a:solidFill>
              <a:latin typeface="IBM Plex Sans"/>
              <a:ea typeface="IBM Plex Sans"/>
              <a:cs typeface="IBM Plex Sans"/>
              <a:sym typeface="IBM Plex Sans"/>
            </a:endParaRPr>
          </a:p>
          <a:p>
            <a:pPr indent="0" lvl="0" marL="0" marR="0" rtl="0" algn="l">
              <a:lnSpc>
                <a:spcPct val="80000"/>
              </a:lnSpc>
              <a:spcBef>
                <a:spcPts val="0"/>
              </a:spcBef>
              <a:spcAft>
                <a:spcPts val="0"/>
              </a:spcAft>
              <a:buClr>
                <a:srgbClr val="000000"/>
              </a:buClr>
              <a:buSzPts val="5200"/>
              <a:buFont typeface="Arial"/>
              <a:buNone/>
            </a:pPr>
            <a:r>
              <a:rPr b="1" i="0" lang="en" sz="5200" u="none" cap="none" strike="noStrike">
                <a:solidFill>
                  <a:srgbClr val="31216B"/>
                </a:solidFill>
                <a:latin typeface="IBM Plex Sans"/>
                <a:ea typeface="IBM Plex Sans"/>
                <a:cs typeface="IBM Plex Sans"/>
                <a:sym typeface="IBM Plex Sans"/>
              </a:rPr>
              <a:t>Procurement Strategy Template</a:t>
            </a:r>
            <a:endParaRPr b="1" i="0" sz="5200" u="none" cap="none" strike="noStrike">
              <a:solidFill>
                <a:srgbClr val="31216B"/>
              </a:solidFill>
              <a:latin typeface="IBM Plex Sans"/>
              <a:ea typeface="IBM Plex Sans"/>
              <a:cs typeface="IBM Plex Sans"/>
              <a:sym typeface="IBM Plex Sans"/>
            </a:endParaRPr>
          </a:p>
        </p:txBody>
      </p:sp>
      <p:pic>
        <p:nvPicPr>
          <p:cNvPr id="70" name="Google Shape;70;p16"/>
          <p:cNvPicPr preferRelativeResize="0"/>
          <p:nvPr/>
        </p:nvPicPr>
        <p:blipFill rotWithShape="1">
          <a:blip r:embed="rId4">
            <a:alphaModFix/>
          </a:blip>
          <a:srcRect b="0" l="0" r="0" t="0"/>
          <a:stretch/>
        </p:blipFill>
        <p:spPr>
          <a:xfrm>
            <a:off x="8183579" y="4718051"/>
            <a:ext cx="838863" cy="336867"/>
          </a:xfrm>
          <a:prstGeom prst="rect">
            <a:avLst/>
          </a:prstGeom>
          <a:noFill/>
          <a:ln>
            <a:noFill/>
          </a:ln>
        </p:spPr>
      </p:pic>
      <p:sp>
        <p:nvSpPr>
          <p:cNvPr id="71" name="Google Shape;71;p16"/>
          <p:cNvSpPr txBox="1"/>
          <p:nvPr/>
        </p:nvSpPr>
        <p:spPr>
          <a:xfrm>
            <a:off x="0" y="4823388"/>
            <a:ext cx="7560000" cy="3201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1100">
                <a:solidFill>
                  <a:srgbClr val="31216B"/>
                </a:solidFill>
                <a:latin typeface="IBM Plex Sans"/>
                <a:ea typeface="IBM Plex Sans"/>
                <a:cs typeface="IBM Plex Sans"/>
                <a:sym typeface="IBM Plex Sans"/>
              </a:rPr>
              <a:t>Video Tutorial Link:</a:t>
            </a:r>
            <a:r>
              <a:rPr lang="en" sz="1100">
                <a:solidFill>
                  <a:srgbClr val="31216B"/>
                </a:solidFill>
                <a:latin typeface="IBM Plex Sans"/>
                <a:ea typeface="IBM Plex Sans"/>
                <a:cs typeface="IBM Plex Sans"/>
                <a:sym typeface="IBM Plex Sans"/>
              </a:rPr>
              <a:t> </a:t>
            </a:r>
            <a:r>
              <a:rPr lang="en" sz="1100" u="sng">
                <a:solidFill>
                  <a:schemeClr val="hlink"/>
                </a:solidFill>
                <a:latin typeface="IBM Plex Sans"/>
                <a:ea typeface="IBM Plex Sans"/>
                <a:cs typeface="IBM Plex Sans"/>
                <a:sym typeface="IBM Plex Sans"/>
                <a:hlinkClick r:id="rId5"/>
              </a:rPr>
              <a:t>https://youtu.be/Vt9YYocKrUM?si=4atcUX55pUWtcU1y</a:t>
            </a:r>
            <a:r>
              <a:rPr lang="en" sz="1100">
                <a:solidFill>
                  <a:srgbClr val="31216B"/>
                </a:solidFill>
                <a:latin typeface="IBM Plex Sans"/>
                <a:ea typeface="IBM Plex Sans"/>
                <a:cs typeface="IBM Plex Sans"/>
                <a:sym typeface="IBM Plex Sans"/>
              </a:rPr>
              <a:t> </a:t>
            </a:r>
            <a:endParaRPr sz="1100">
              <a:solidFill>
                <a:srgbClr val="31216B"/>
              </a:solidFill>
              <a:latin typeface="IBM Plex Sans"/>
              <a:ea typeface="IBM Plex Sans"/>
              <a:cs typeface="IBM Plex Sans"/>
              <a:sym typeface="IBM Plex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25"/>
          <p:cNvSpPr/>
          <p:nvPr/>
        </p:nvSpPr>
        <p:spPr>
          <a:xfrm>
            <a:off x="1143" y="0"/>
            <a:ext cx="9141714" cy="51435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77" name="Google Shape;177;p25"/>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6"/>
          <p:cNvPicPr preferRelativeResize="0"/>
          <p:nvPr/>
        </p:nvPicPr>
        <p:blipFill rotWithShape="1">
          <a:blip r:embed="rId3">
            <a:alphaModFix/>
          </a:blip>
          <a:srcRect b="0" l="0" r="0" t="0"/>
          <a:stretch/>
        </p:blipFill>
        <p:spPr>
          <a:xfrm>
            <a:off x="8183579" y="4718051"/>
            <a:ext cx="838863" cy="336867"/>
          </a:xfrm>
          <a:prstGeom prst="rect">
            <a:avLst/>
          </a:prstGeom>
          <a:noFill/>
          <a:ln>
            <a:noFill/>
          </a:ln>
        </p:spPr>
      </p:pic>
      <p:sp>
        <p:nvSpPr>
          <p:cNvPr id="183" name="Google Shape;183;p26"/>
          <p:cNvSpPr txBox="1"/>
          <p:nvPr/>
        </p:nvSpPr>
        <p:spPr>
          <a:xfrm>
            <a:off x="7549478" y="208129"/>
            <a:ext cx="1441310" cy="120032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F2267"/>
                </a:solidFill>
                <a:latin typeface="Verdana"/>
                <a:ea typeface="Verdana"/>
                <a:cs typeface="Verdana"/>
                <a:sym typeface="Verdana"/>
              </a:rPr>
              <a:t>Note: to determine your groups, ask yourself: what is a logical clustering? For example:</a:t>
            </a:r>
            <a:endParaRPr b="0" i="0" sz="1100" u="none" cap="none" strike="noStrike">
              <a:solidFill>
                <a:srgbClr val="000000"/>
              </a:solidFill>
              <a:latin typeface="Arial"/>
              <a:ea typeface="Arial"/>
              <a:cs typeface="Arial"/>
              <a:sym typeface="Arial"/>
            </a:endParaRPr>
          </a:p>
        </p:txBody>
      </p:sp>
      <p:sp>
        <p:nvSpPr>
          <p:cNvPr id="184" name="Google Shape;184;p26"/>
          <p:cNvSpPr txBox="1"/>
          <p:nvPr/>
        </p:nvSpPr>
        <p:spPr>
          <a:xfrm>
            <a:off x="7549478" y="1366418"/>
            <a:ext cx="1472965" cy="2816156"/>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Level 1 is products: for example: beer in a can, specialty beer in a bottle, etc Level 2 is product group: Pilsener, lager, saison, tripel, mexican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Level 3 could be Brands, like Heineken, Bud, Corona, Warsteiner Level 4 could be suppliers: Heineken, Ab Inbev, Carlsberg, Duvel</a:t>
            </a:r>
            <a:endParaRPr b="0" i="0" sz="1100" u="none" cap="none" strike="noStrike">
              <a:solidFill>
                <a:srgbClr val="2F2267"/>
              </a:solidFill>
              <a:latin typeface="Verdana"/>
              <a:ea typeface="Verdana"/>
              <a:cs typeface="Verdana"/>
              <a:sym typeface="Verdana"/>
            </a:endParaRPr>
          </a:p>
        </p:txBody>
      </p:sp>
      <p:grpSp>
        <p:nvGrpSpPr>
          <p:cNvPr id="185" name="Google Shape;185;p26"/>
          <p:cNvGrpSpPr/>
          <p:nvPr/>
        </p:nvGrpSpPr>
        <p:grpSpPr>
          <a:xfrm>
            <a:off x="134799" y="171450"/>
            <a:ext cx="7369084" cy="4343400"/>
            <a:chOff x="179732" y="228600"/>
            <a:chExt cx="9825446" cy="5791200"/>
          </a:xfrm>
        </p:grpSpPr>
        <p:grpSp>
          <p:nvGrpSpPr>
            <p:cNvPr id="186" name="Google Shape;186;p26"/>
            <p:cNvGrpSpPr/>
            <p:nvPr/>
          </p:nvGrpSpPr>
          <p:grpSpPr>
            <a:xfrm>
              <a:off x="204284" y="228600"/>
              <a:ext cx="9800894" cy="5791200"/>
              <a:chOff x="314126" y="339257"/>
              <a:chExt cx="16109009" cy="9518570"/>
            </a:xfrm>
          </p:grpSpPr>
          <p:sp>
            <p:nvSpPr>
              <p:cNvPr id="187" name="Google Shape;187;p26"/>
              <p:cNvSpPr/>
              <p:nvPr/>
            </p:nvSpPr>
            <p:spPr>
              <a:xfrm>
                <a:off x="314126" y="1991562"/>
                <a:ext cx="1972945" cy="1351280"/>
              </a:xfrm>
              <a:custGeom>
                <a:rect b="b" l="l" r="r" t="t"/>
                <a:pathLst>
                  <a:path extrusionOk="0" h="1351279" w="1972945">
                    <a:moveTo>
                      <a:pt x="1972714" y="0"/>
                    </a:moveTo>
                    <a:lnTo>
                      <a:pt x="0" y="0"/>
                    </a:lnTo>
                    <a:lnTo>
                      <a:pt x="0" y="1350744"/>
                    </a:lnTo>
                    <a:lnTo>
                      <a:pt x="1972714" y="1350744"/>
                    </a:lnTo>
                    <a:lnTo>
                      <a:pt x="1972714"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188" name="Google Shape;188;p26"/>
              <p:cNvSpPr/>
              <p:nvPr/>
            </p:nvSpPr>
            <p:spPr>
              <a:xfrm>
                <a:off x="314126" y="3656433"/>
                <a:ext cx="1972945" cy="1338580"/>
              </a:xfrm>
              <a:custGeom>
                <a:rect b="b" l="l" r="r" t="t"/>
                <a:pathLst>
                  <a:path extrusionOk="0" h="1338579" w="1972945">
                    <a:moveTo>
                      <a:pt x="1972714" y="0"/>
                    </a:moveTo>
                    <a:lnTo>
                      <a:pt x="0" y="0"/>
                    </a:lnTo>
                    <a:lnTo>
                      <a:pt x="0" y="1338179"/>
                    </a:lnTo>
                    <a:lnTo>
                      <a:pt x="1972714" y="1338179"/>
                    </a:lnTo>
                    <a:lnTo>
                      <a:pt x="1972714"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189" name="Google Shape;189;p26"/>
              <p:cNvSpPr/>
              <p:nvPr/>
            </p:nvSpPr>
            <p:spPr>
              <a:xfrm>
                <a:off x="314126" y="6854241"/>
                <a:ext cx="1972945" cy="1351280"/>
              </a:xfrm>
              <a:custGeom>
                <a:rect b="b" l="l" r="r" t="t"/>
                <a:pathLst>
                  <a:path extrusionOk="0" h="1351279" w="1972945">
                    <a:moveTo>
                      <a:pt x="1972714" y="0"/>
                    </a:moveTo>
                    <a:lnTo>
                      <a:pt x="0" y="0"/>
                    </a:lnTo>
                    <a:lnTo>
                      <a:pt x="0" y="1350744"/>
                    </a:lnTo>
                    <a:lnTo>
                      <a:pt x="1972714" y="1350744"/>
                    </a:lnTo>
                    <a:lnTo>
                      <a:pt x="1972714"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190" name="Google Shape;190;p26"/>
              <p:cNvSpPr/>
              <p:nvPr/>
            </p:nvSpPr>
            <p:spPr>
              <a:xfrm>
                <a:off x="314126" y="5308738"/>
                <a:ext cx="1972945" cy="1338580"/>
              </a:xfrm>
              <a:custGeom>
                <a:rect b="b" l="l" r="r" t="t"/>
                <a:pathLst>
                  <a:path extrusionOk="0" h="1338579" w="1972945">
                    <a:moveTo>
                      <a:pt x="1972714" y="0"/>
                    </a:moveTo>
                    <a:lnTo>
                      <a:pt x="0" y="0"/>
                    </a:lnTo>
                    <a:lnTo>
                      <a:pt x="0" y="1338179"/>
                    </a:lnTo>
                    <a:lnTo>
                      <a:pt x="1972714" y="1338179"/>
                    </a:lnTo>
                    <a:lnTo>
                      <a:pt x="1972714"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191" name="Google Shape;191;p26"/>
              <p:cNvSpPr/>
              <p:nvPr/>
            </p:nvSpPr>
            <p:spPr>
              <a:xfrm>
                <a:off x="314126" y="8506547"/>
                <a:ext cx="1972945" cy="1351280"/>
              </a:xfrm>
              <a:custGeom>
                <a:rect b="b" l="l" r="r" t="t"/>
                <a:pathLst>
                  <a:path extrusionOk="0" h="1351279" w="1972945">
                    <a:moveTo>
                      <a:pt x="1972714" y="0"/>
                    </a:moveTo>
                    <a:lnTo>
                      <a:pt x="0" y="0"/>
                    </a:lnTo>
                    <a:lnTo>
                      <a:pt x="0" y="1350744"/>
                    </a:lnTo>
                    <a:lnTo>
                      <a:pt x="1972714" y="1350744"/>
                    </a:lnTo>
                    <a:lnTo>
                      <a:pt x="1972714"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192" name="Google Shape;192;p26"/>
              <p:cNvSpPr/>
              <p:nvPr/>
            </p:nvSpPr>
            <p:spPr>
              <a:xfrm>
                <a:off x="4221861" y="339260"/>
                <a:ext cx="1652905" cy="1351280"/>
              </a:xfrm>
              <a:custGeom>
                <a:rect b="b" l="l" r="r" t="t"/>
                <a:pathLst>
                  <a:path extrusionOk="0" h="1351280" w="1652904">
                    <a:moveTo>
                      <a:pt x="1652295" y="0"/>
                    </a:moveTo>
                    <a:lnTo>
                      <a:pt x="0" y="0"/>
                    </a:lnTo>
                    <a:lnTo>
                      <a:pt x="0" y="1350746"/>
                    </a:lnTo>
                    <a:lnTo>
                      <a:pt x="1652295" y="1350746"/>
                    </a:lnTo>
                    <a:lnTo>
                      <a:pt x="1652295" y="1269072"/>
                    </a:lnTo>
                    <a:lnTo>
                      <a:pt x="1652295" y="81673"/>
                    </a:lnTo>
                    <a:lnTo>
                      <a:pt x="1652295"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193" name="Google Shape;193;p26"/>
              <p:cNvSpPr/>
              <p:nvPr/>
            </p:nvSpPr>
            <p:spPr>
              <a:xfrm>
                <a:off x="9499181" y="339260"/>
                <a:ext cx="1652905" cy="1351280"/>
              </a:xfrm>
              <a:custGeom>
                <a:rect b="b" l="l" r="r" t="t"/>
                <a:pathLst>
                  <a:path extrusionOk="0" h="1351280" w="1652904">
                    <a:moveTo>
                      <a:pt x="1652308" y="0"/>
                    </a:moveTo>
                    <a:lnTo>
                      <a:pt x="0" y="0"/>
                    </a:lnTo>
                    <a:lnTo>
                      <a:pt x="0" y="81673"/>
                    </a:lnTo>
                    <a:lnTo>
                      <a:pt x="0" y="1269466"/>
                    </a:lnTo>
                    <a:lnTo>
                      <a:pt x="0" y="1350746"/>
                    </a:lnTo>
                    <a:lnTo>
                      <a:pt x="1652308" y="1350746"/>
                    </a:lnTo>
                    <a:lnTo>
                      <a:pt x="1652308"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194" name="Google Shape;194;p26"/>
              <p:cNvSpPr/>
              <p:nvPr/>
            </p:nvSpPr>
            <p:spPr>
              <a:xfrm>
                <a:off x="14770227" y="339260"/>
                <a:ext cx="1652905" cy="1351280"/>
              </a:xfrm>
              <a:custGeom>
                <a:rect b="b" l="l" r="r" t="t"/>
                <a:pathLst>
                  <a:path extrusionOk="0" h="1351280" w="1652905">
                    <a:moveTo>
                      <a:pt x="1652308" y="0"/>
                    </a:moveTo>
                    <a:lnTo>
                      <a:pt x="0" y="0"/>
                    </a:lnTo>
                    <a:lnTo>
                      <a:pt x="0" y="81673"/>
                    </a:lnTo>
                    <a:lnTo>
                      <a:pt x="0" y="1269466"/>
                    </a:lnTo>
                    <a:lnTo>
                      <a:pt x="0" y="1350746"/>
                    </a:lnTo>
                    <a:lnTo>
                      <a:pt x="1652308" y="1350746"/>
                    </a:lnTo>
                    <a:lnTo>
                      <a:pt x="1652308"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195" name="Google Shape;195;p26"/>
              <p:cNvSpPr/>
              <p:nvPr/>
            </p:nvSpPr>
            <p:spPr>
              <a:xfrm>
                <a:off x="4221860" y="1991562"/>
                <a:ext cx="1652905" cy="1351280"/>
              </a:xfrm>
              <a:custGeom>
                <a:rect b="b" l="l" r="r" t="t"/>
                <a:pathLst>
                  <a:path extrusionOk="0" h="1351279" w="1652904">
                    <a:moveTo>
                      <a:pt x="1652305" y="0"/>
                    </a:moveTo>
                    <a:lnTo>
                      <a:pt x="0" y="0"/>
                    </a:lnTo>
                    <a:lnTo>
                      <a:pt x="0" y="1350744"/>
                    </a:lnTo>
                    <a:lnTo>
                      <a:pt x="1652305" y="1350744"/>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196" name="Google Shape;196;p26"/>
              <p:cNvSpPr/>
              <p:nvPr/>
            </p:nvSpPr>
            <p:spPr>
              <a:xfrm>
                <a:off x="9499187" y="1991562"/>
                <a:ext cx="1652905" cy="1351280"/>
              </a:xfrm>
              <a:custGeom>
                <a:rect b="b" l="l" r="r" t="t"/>
                <a:pathLst>
                  <a:path extrusionOk="0" h="1351279" w="1652904">
                    <a:moveTo>
                      <a:pt x="1652305" y="0"/>
                    </a:moveTo>
                    <a:lnTo>
                      <a:pt x="0" y="0"/>
                    </a:lnTo>
                    <a:lnTo>
                      <a:pt x="0" y="1350744"/>
                    </a:lnTo>
                    <a:lnTo>
                      <a:pt x="1652305" y="1350744"/>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197" name="Google Shape;197;p26"/>
              <p:cNvSpPr/>
              <p:nvPr/>
            </p:nvSpPr>
            <p:spPr>
              <a:xfrm>
                <a:off x="14770230" y="1991562"/>
                <a:ext cx="1652905" cy="1351280"/>
              </a:xfrm>
              <a:custGeom>
                <a:rect b="b" l="l" r="r" t="t"/>
                <a:pathLst>
                  <a:path extrusionOk="0" h="1351279" w="1652905">
                    <a:moveTo>
                      <a:pt x="1652305" y="0"/>
                    </a:moveTo>
                    <a:lnTo>
                      <a:pt x="0" y="0"/>
                    </a:lnTo>
                    <a:lnTo>
                      <a:pt x="0" y="1350744"/>
                    </a:lnTo>
                    <a:lnTo>
                      <a:pt x="1652305" y="1350744"/>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198" name="Google Shape;198;p26"/>
              <p:cNvSpPr/>
              <p:nvPr/>
            </p:nvSpPr>
            <p:spPr>
              <a:xfrm>
                <a:off x="4221860" y="3656433"/>
                <a:ext cx="1652905" cy="1338580"/>
              </a:xfrm>
              <a:custGeom>
                <a:rect b="b" l="l" r="r" t="t"/>
                <a:pathLst>
                  <a:path extrusionOk="0" h="1338579" w="1652904">
                    <a:moveTo>
                      <a:pt x="1652305" y="0"/>
                    </a:moveTo>
                    <a:lnTo>
                      <a:pt x="0" y="0"/>
                    </a:lnTo>
                    <a:lnTo>
                      <a:pt x="0" y="1338179"/>
                    </a:lnTo>
                    <a:lnTo>
                      <a:pt x="1652305" y="1338179"/>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199" name="Google Shape;199;p26"/>
              <p:cNvSpPr/>
              <p:nvPr/>
            </p:nvSpPr>
            <p:spPr>
              <a:xfrm>
                <a:off x="9499187" y="3656433"/>
                <a:ext cx="1652905" cy="1338580"/>
              </a:xfrm>
              <a:custGeom>
                <a:rect b="b" l="l" r="r" t="t"/>
                <a:pathLst>
                  <a:path extrusionOk="0" h="1338579" w="1652904">
                    <a:moveTo>
                      <a:pt x="1652305" y="0"/>
                    </a:moveTo>
                    <a:lnTo>
                      <a:pt x="0" y="0"/>
                    </a:lnTo>
                    <a:lnTo>
                      <a:pt x="0" y="1338179"/>
                    </a:lnTo>
                    <a:lnTo>
                      <a:pt x="1652305" y="1338179"/>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00" name="Google Shape;200;p26"/>
              <p:cNvSpPr/>
              <p:nvPr/>
            </p:nvSpPr>
            <p:spPr>
              <a:xfrm>
                <a:off x="14770230" y="3656433"/>
                <a:ext cx="1652905" cy="1338580"/>
              </a:xfrm>
              <a:custGeom>
                <a:rect b="b" l="l" r="r" t="t"/>
                <a:pathLst>
                  <a:path extrusionOk="0" h="1338579" w="1652905">
                    <a:moveTo>
                      <a:pt x="1652305" y="0"/>
                    </a:moveTo>
                    <a:lnTo>
                      <a:pt x="0" y="0"/>
                    </a:lnTo>
                    <a:lnTo>
                      <a:pt x="0" y="1338179"/>
                    </a:lnTo>
                    <a:lnTo>
                      <a:pt x="1652305" y="1338179"/>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01" name="Google Shape;201;p26"/>
              <p:cNvSpPr/>
              <p:nvPr/>
            </p:nvSpPr>
            <p:spPr>
              <a:xfrm>
                <a:off x="4221860" y="6854241"/>
                <a:ext cx="1652905" cy="1351280"/>
              </a:xfrm>
              <a:custGeom>
                <a:rect b="b" l="l" r="r" t="t"/>
                <a:pathLst>
                  <a:path extrusionOk="0" h="1351279" w="1652904">
                    <a:moveTo>
                      <a:pt x="1652305" y="0"/>
                    </a:moveTo>
                    <a:lnTo>
                      <a:pt x="0" y="0"/>
                    </a:lnTo>
                    <a:lnTo>
                      <a:pt x="0" y="1350744"/>
                    </a:lnTo>
                    <a:lnTo>
                      <a:pt x="1652305" y="1350744"/>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02" name="Google Shape;202;p26"/>
              <p:cNvSpPr/>
              <p:nvPr/>
            </p:nvSpPr>
            <p:spPr>
              <a:xfrm>
                <a:off x="9499187" y="6854241"/>
                <a:ext cx="1652905" cy="1351280"/>
              </a:xfrm>
              <a:custGeom>
                <a:rect b="b" l="l" r="r" t="t"/>
                <a:pathLst>
                  <a:path extrusionOk="0" h="1351279" w="1652904">
                    <a:moveTo>
                      <a:pt x="1652305" y="0"/>
                    </a:moveTo>
                    <a:lnTo>
                      <a:pt x="0" y="0"/>
                    </a:lnTo>
                    <a:lnTo>
                      <a:pt x="0" y="1350744"/>
                    </a:lnTo>
                    <a:lnTo>
                      <a:pt x="1652305" y="1350744"/>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03" name="Google Shape;203;p26"/>
              <p:cNvSpPr/>
              <p:nvPr/>
            </p:nvSpPr>
            <p:spPr>
              <a:xfrm>
                <a:off x="14770230" y="6854241"/>
                <a:ext cx="1652905" cy="1351280"/>
              </a:xfrm>
              <a:custGeom>
                <a:rect b="b" l="l" r="r" t="t"/>
                <a:pathLst>
                  <a:path extrusionOk="0" h="1351279" w="1652905">
                    <a:moveTo>
                      <a:pt x="1652305" y="0"/>
                    </a:moveTo>
                    <a:lnTo>
                      <a:pt x="0" y="0"/>
                    </a:lnTo>
                    <a:lnTo>
                      <a:pt x="0" y="1350744"/>
                    </a:lnTo>
                    <a:lnTo>
                      <a:pt x="1652305" y="1350744"/>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04" name="Google Shape;204;p26"/>
              <p:cNvSpPr/>
              <p:nvPr/>
            </p:nvSpPr>
            <p:spPr>
              <a:xfrm>
                <a:off x="4221860" y="5308738"/>
                <a:ext cx="1652905" cy="1338580"/>
              </a:xfrm>
              <a:custGeom>
                <a:rect b="b" l="l" r="r" t="t"/>
                <a:pathLst>
                  <a:path extrusionOk="0" h="1338579" w="1652904">
                    <a:moveTo>
                      <a:pt x="1652305" y="0"/>
                    </a:moveTo>
                    <a:lnTo>
                      <a:pt x="0" y="0"/>
                    </a:lnTo>
                    <a:lnTo>
                      <a:pt x="0" y="1338179"/>
                    </a:lnTo>
                    <a:lnTo>
                      <a:pt x="1652305" y="1338179"/>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05" name="Google Shape;205;p26"/>
              <p:cNvSpPr/>
              <p:nvPr/>
            </p:nvSpPr>
            <p:spPr>
              <a:xfrm>
                <a:off x="9499187" y="5308738"/>
                <a:ext cx="1652905" cy="1338580"/>
              </a:xfrm>
              <a:custGeom>
                <a:rect b="b" l="l" r="r" t="t"/>
                <a:pathLst>
                  <a:path extrusionOk="0" h="1338579" w="1652904">
                    <a:moveTo>
                      <a:pt x="1652305" y="0"/>
                    </a:moveTo>
                    <a:lnTo>
                      <a:pt x="0" y="0"/>
                    </a:lnTo>
                    <a:lnTo>
                      <a:pt x="0" y="1338179"/>
                    </a:lnTo>
                    <a:lnTo>
                      <a:pt x="1652305" y="1338179"/>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06" name="Google Shape;206;p26"/>
              <p:cNvSpPr/>
              <p:nvPr/>
            </p:nvSpPr>
            <p:spPr>
              <a:xfrm>
                <a:off x="14770230" y="5308738"/>
                <a:ext cx="1652905" cy="1338580"/>
              </a:xfrm>
              <a:custGeom>
                <a:rect b="b" l="l" r="r" t="t"/>
                <a:pathLst>
                  <a:path extrusionOk="0" h="1338579" w="1652905">
                    <a:moveTo>
                      <a:pt x="1652305" y="0"/>
                    </a:moveTo>
                    <a:lnTo>
                      <a:pt x="0" y="0"/>
                    </a:lnTo>
                    <a:lnTo>
                      <a:pt x="0" y="1338179"/>
                    </a:lnTo>
                    <a:lnTo>
                      <a:pt x="1652305" y="1338179"/>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07" name="Google Shape;207;p26"/>
              <p:cNvSpPr/>
              <p:nvPr/>
            </p:nvSpPr>
            <p:spPr>
              <a:xfrm>
                <a:off x="4221860" y="8506547"/>
                <a:ext cx="1652905" cy="1351280"/>
              </a:xfrm>
              <a:custGeom>
                <a:rect b="b" l="l" r="r" t="t"/>
                <a:pathLst>
                  <a:path extrusionOk="0" h="1351279" w="1652904">
                    <a:moveTo>
                      <a:pt x="1652305" y="0"/>
                    </a:moveTo>
                    <a:lnTo>
                      <a:pt x="0" y="0"/>
                    </a:lnTo>
                    <a:lnTo>
                      <a:pt x="0" y="1350744"/>
                    </a:lnTo>
                    <a:lnTo>
                      <a:pt x="1652305" y="1350744"/>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08" name="Google Shape;208;p26"/>
              <p:cNvSpPr/>
              <p:nvPr/>
            </p:nvSpPr>
            <p:spPr>
              <a:xfrm>
                <a:off x="9499187" y="8506547"/>
                <a:ext cx="1652905" cy="1351280"/>
              </a:xfrm>
              <a:custGeom>
                <a:rect b="b" l="l" r="r" t="t"/>
                <a:pathLst>
                  <a:path extrusionOk="0" h="1351279" w="1652904">
                    <a:moveTo>
                      <a:pt x="1652305" y="0"/>
                    </a:moveTo>
                    <a:lnTo>
                      <a:pt x="0" y="0"/>
                    </a:lnTo>
                    <a:lnTo>
                      <a:pt x="0" y="1350744"/>
                    </a:lnTo>
                    <a:lnTo>
                      <a:pt x="1652305" y="1350744"/>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09" name="Google Shape;209;p26"/>
              <p:cNvSpPr/>
              <p:nvPr/>
            </p:nvSpPr>
            <p:spPr>
              <a:xfrm>
                <a:off x="14770230" y="8506547"/>
                <a:ext cx="1652905" cy="1351280"/>
              </a:xfrm>
              <a:custGeom>
                <a:rect b="b" l="l" r="r" t="t"/>
                <a:pathLst>
                  <a:path extrusionOk="0" h="1351279" w="1652905">
                    <a:moveTo>
                      <a:pt x="1652305" y="0"/>
                    </a:moveTo>
                    <a:lnTo>
                      <a:pt x="0" y="0"/>
                    </a:lnTo>
                    <a:lnTo>
                      <a:pt x="0" y="1350744"/>
                    </a:lnTo>
                    <a:lnTo>
                      <a:pt x="1652305" y="1350744"/>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10" name="Google Shape;210;p26"/>
              <p:cNvSpPr/>
              <p:nvPr/>
            </p:nvSpPr>
            <p:spPr>
              <a:xfrm>
                <a:off x="2481599" y="1608720"/>
                <a:ext cx="0" cy="81280"/>
              </a:xfrm>
              <a:custGeom>
                <a:rect b="b" l="l" r="r" t="t"/>
                <a:pathLst>
                  <a:path extrusionOk="0" h="81280" w="120000">
                    <a:moveTo>
                      <a:pt x="0" y="81279"/>
                    </a:moveTo>
                    <a:lnTo>
                      <a:pt x="0" y="0"/>
                    </a:lnTo>
                    <a:lnTo>
                      <a:pt x="0" y="81279"/>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11" name="Google Shape;211;p26"/>
              <p:cNvSpPr/>
              <p:nvPr/>
            </p:nvSpPr>
            <p:spPr>
              <a:xfrm>
                <a:off x="2481599" y="339257"/>
                <a:ext cx="0" cy="81915"/>
              </a:xfrm>
              <a:custGeom>
                <a:rect b="b" l="l" r="r" t="t"/>
                <a:pathLst>
                  <a:path extrusionOk="0" h="81915" w="120000">
                    <a:moveTo>
                      <a:pt x="0" y="0"/>
                    </a:moveTo>
                    <a:lnTo>
                      <a:pt x="0" y="81672"/>
                    </a:lnTo>
                    <a:lnTo>
                      <a:pt x="0" y="0"/>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12" name="Google Shape;212;p26"/>
              <p:cNvSpPr/>
              <p:nvPr/>
            </p:nvSpPr>
            <p:spPr>
              <a:xfrm>
                <a:off x="7740077" y="1608720"/>
                <a:ext cx="0" cy="81280"/>
              </a:xfrm>
              <a:custGeom>
                <a:rect b="b" l="l" r="r" t="t"/>
                <a:pathLst>
                  <a:path extrusionOk="0" h="81280" w="120000">
                    <a:moveTo>
                      <a:pt x="0" y="81279"/>
                    </a:moveTo>
                    <a:lnTo>
                      <a:pt x="0" y="0"/>
                    </a:lnTo>
                    <a:lnTo>
                      <a:pt x="0" y="81279"/>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13" name="Google Shape;213;p26"/>
              <p:cNvSpPr/>
              <p:nvPr/>
            </p:nvSpPr>
            <p:spPr>
              <a:xfrm>
                <a:off x="7740077" y="339257"/>
                <a:ext cx="0" cy="81915"/>
              </a:xfrm>
              <a:custGeom>
                <a:rect b="b" l="l" r="r" t="t"/>
                <a:pathLst>
                  <a:path extrusionOk="0" h="81915" w="120000">
                    <a:moveTo>
                      <a:pt x="0" y="0"/>
                    </a:moveTo>
                    <a:lnTo>
                      <a:pt x="0" y="81672"/>
                    </a:lnTo>
                    <a:lnTo>
                      <a:pt x="0" y="0"/>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14" name="Google Shape;214;p26"/>
              <p:cNvSpPr/>
              <p:nvPr/>
            </p:nvSpPr>
            <p:spPr>
              <a:xfrm>
                <a:off x="13017403" y="1608720"/>
                <a:ext cx="0" cy="81280"/>
              </a:xfrm>
              <a:custGeom>
                <a:rect b="b" l="l" r="r" t="t"/>
                <a:pathLst>
                  <a:path extrusionOk="0" h="81280" w="120000">
                    <a:moveTo>
                      <a:pt x="0" y="81279"/>
                    </a:moveTo>
                    <a:lnTo>
                      <a:pt x="0" y="0"/>
                    </a:lnTo>
                    <a:lnTo>
                      <a:pt x="0" y="81279"/>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15" name="Google Shape;215;p26"/>
              <p:cNvSpPr/>
              <p:nvPr/>
            </p:nvSpPr>
            <p:spPr>
              <a:xfrm>
                <a:off x="13017403" y="339257"/>
                <a:ext cx="0" cy="81915"/>
              </a:xfrm>
              <a:custGeom>
                <a:rect b="b" l="l" r="r" t="t"/>
                <a:pathLst>
                  <a:path extrusionOk="0" h="81915" w="120000">
                    <a:moveTo>
                      <a:pt x="0" y="0"/>
                    </a:moveTo>
                    <a:lnTo>
                      <a:pt x="0" y="81672"/>
                    </a:lnTo>
                    <a:lnTo>
                      <a:pt x="0" y="0"/>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16" name="Google Shape;216;p26"/>
              <p:cNvSpPr/>
              <p:nvPr/>
            </p:nvSpPr>
            <p:spPr>
              <a:xfrm>
                <a:off x="2481592" y="339260"/>
                <a:ext cx="1640205" cy="1351280"/>
              </a:xfrm>
              <a:custGeom>
                <a:rect b="b" l="l" r="r" t="t"/>
                <a:pathLst>
                  <a:path extrusionOk="0" h="1351280" w="1640204">
                    <a:moveTo>
                      <a:pt x="1639747" y="0"/>
                    </a:moveTo>
                    <a:lnTo>
                      <a:pt x="0" y="0"/>
                    </a:lnTo>
                    <a:lnTo>
                      <a:pt x="0" y="81673"/>
                    </a:lnTo>
                    <a:lnTo>
                      <a:pt x="0" y="1269466"/>
                    </a:lnTo>
                    <a:lnTo>
                      <a:pt x="0" y="1350746"/>
                    </a:lnTo>
                    <a:lnTo>
                      <a:pt x="1639747" y="1350746"/>
                    </a:lnTo>
                    <a:lnTo>
                      <a:pt x="1639747"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17" name="Google Shape;217;p26"/>
              <p:cNvSpPr/>
              <p:nvPr/>
            </p:nvSpPr>
            <p:spPr>
              <a:xfrm>
                <a:off x="7740066" y="339260"/>
                <a:ext cx="1658620" cy="1351280"/>
              </a:xfrm>
              <a:custGeom>
                <a:rect b="b" l="l" r="r" t="t"/>
                <a:pathLst>
                  <a:path extrusionOk="0" h="1351280" w="1658620">
                    <a:moveTo>
                      <a:pt x="1658594" y="0"/>
                    </a:moveTo>
                    <a:lnTo>
                      <a:pt x="12" y="0"/>
                    </a:lnTo>
                    <a:lnTo>
                      <a:pt x="0" y="81673"/>
                    </a:lnTo>
                    <a:lnTo>
                      <a:pt x="12" y="1269466"/>
                    </a:lnTo>
                    <a:lnTo>
                      <a:pt x="0" y="1350746"/>
                    </a:lnTo>
                    <a:lnTo>
                      <a:pt x="1658594" y="1350746"/>
                    </a:lnTo>
                    <a:lnTo>
                      <a:pt x="1658594"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18" name="Google Shape;218;p26"/>
              <p:cNvSpPr/>
              <p:nvPr/>
            </p:nvSpPr>
            <p:spPr>
              <a:xfrm>
                <a:off x="13017399" y="339260"/>
                <a:ext cx="1652905" cy="1351280"/>
              </a:xfrm>
              <a:custGeom>
                <a:rect b="b" l="l" r="r" t="t"/>
                <a:pathLst>
                  <a:path extrusionOk="0" h="1351280" w="1652905">
                    <a:moveTo>
                      <a:pt x="1652308" y="0"/>
                    </a:moveTo>
                    <a:lnTo>
                      <a:pt x="0" y="0"/>
                    </a:lnTo>
                    <a:lnTo>
                      <a:pt x="0" y="81673"/>
                    </a:lnTo>
                    <a:lnTo>
                      <a:pt x="0" y="1269466"/>
                    </a:lnTo>
                    <a:lnTo>
                      <a:pt x="0" y="1350746"/>
                    </a:lnTo>
                    <a:lnTo>
                      <a:pt x="1652308" y="1350746"/>
                    </a:lnTo>
                    <a:lnTo>
                      <a:pt x="1652308"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19" name="Google Shape;219;p26"/>
              <p:cNvSpPr/>
              <p:nvPr/>
            </p:nvSpPr>
            <p:spPr>
              <a:xfrm>
                <a:off x="2481599" y="1991562"/>
                <a:ext cx="1640205" cy="1351280"/>
              </a:xfrm>
              <a:custGeom>
                <a:rect b="b" l="l" r="r" t="t"/>
                <a:pathLst>
                  <a:path extrusionOk="0" h="1351279" w="1640204">
                    <a:moveTo>
                      <a:pt x="1639740" y="0"/>
                    </a:moveTo>
                    <a:lnTo>
                      <a:pt x="0" y="0"/>
                    </a:lnTo>
                    <a:lnTo>
                      <a:pt x="0" y="1350744"/>
                    </a:lnTo>
                    <a:lnTo>
                      <a:pt x="1639740" y="1350744"/>
                    </a:lnTo>
                    <a:lnTo>
                      <a:pt x="163974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Verdana"/>
                  <a:buNone/>
                </a:pPr>
                <a:r>
                  <a:rPr b="0" i="0" lang="en" sz="800" u="none" cap="none" strike="noStrike">
                    <a:solidFill>
                      <a:srgbClr val="000000"/>
                    </a:solidFill>
                    <a:latin typeface="Verdana"/>
                    <a:ea typeface="Verdana"/>
                    <a:cs typeface="Verdana"/>
                    <a:sym typeface="Verdana"/>
                  </a:rPr>
                  <a:t>conclusion</a:t>
                </a:r>
                <a:endParaRPr b="0" i="0" sz="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20" name="Google Shape;220;p26"/>
              <p:cNvSpPr/>
              <p:nvPr/>
            </p:nvSpPr>
            <p:spPr>
              <a:xfrm>
                <a:off x="7740078" y="1991562"/>
                <a:ext cx="1658620" cy="1351280"/>
              </a:xfrm>
              <a:custGeom>
                <a:rect b="b" l="l" r="r" t="t"/>
                <a:pathLst>
                  <a:path extrusionOk="0" h="1351279" w="1658620">
                    <a:moveTo>
                      <a:pt x="1658588" y="0"/>
                    </a:moveTo>
                    <a:lnTo>
                      <a:pt x="0" y="0"/>
                    </a:lnTo>
                    <a:lnTo>
                      <a:pt x="0" y="1350744"/>
                    </a:lnTo>
                    <a:lnTo>
                      <a:pt x="1658588" y="1350744"/>
                    </a:lnTo>
                    <a:lnTo>
                      <a:pt x="1658588"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21" name="Google Shape;221;p26"/>
              <p:cNvSpPr/>
              <p:nvPr/>
            </p:nvSpPr>
            <p:spPr>
              <a:xfrm>
                <a:off x="13017405" y="1991562"/>
                <a:ext cx="1652905" cy="1351280"/>
              </a:xfrm>
              <a:custGeom>
                <a:rect b="b" l="l" r="r" t="t"/>
                <a:pathLst>
                  <a:path extrusionOk="0" h="1351279" w="1652905">
                    <a:moveTo>
                      <a:pt x="1652305" y="0"/>
                    </a:moveTo>
                    <a:lnTo>
                      <a:pt x="0" y="0"/>
                    </a:lnTo>
                    <a:lnTo>
                      <a:pt x="0" y="1350744"/>
                    </a:lnTo>
                    <a:lnTo>
                      <a:pt x="1652305" y="1350744"/>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22" name="Google Shape;222;p26"/>
              <p:cNvSpPr/>
              <p:nvPr/>
            </p:nvSpPr>
            <p:spPr>
              <a:xfrm>
                <a:off x="2481599" y="3656433"/>
                <a:ext cx="1640205" cy="1338580"/>
              </a:xfrm>
              <a:custGeom>
                <a:rect b="b" l="l" r="r" t="t"/>
                <a:pathLst>
                  <a:path extrusionOk="0" h="1338579" w="1640204">
                    <a:moveTo>
                      <a:pt x="1639740" y="0"/>
                    </a:moveTo>
                    <a:lnTo>
                      <a:pt x="0" y="0"/>
                    </a:lnTo>
                    <a:lnTo>
                      <a:pt x="0" y="1338179"/>
                    </a:lnTo>
                    <a:lnTo>
                      <a:pt x="1639740" y="1338179"/>
                    </a:lnTo>
                    <a:lnTo>
                      <a:pt x="163974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23" name="Google Shape;223;p26"/>
              <p:cNvSpPr/>
              <p:nvPr/>
            </p:nvSpPr>
            <p:spPr>
              <a:xfrm>
                <a:off x="7740078" y="3656433"/>
                <a:ext cx="1658620" cy="1338580"/>
              </a:xfrm>
              <a:custGeom>
                <a:rect b="b" l="l" r="r" t="t"/>
                <a:pathLst>
                  <a:path extrusionOk="0" h="1338579" w="1658620">
                    <a:moveTo>
                      <a:pt x="1658588" y="0"/>
                    </a:moveTo>
                    <a:lnTo>
                      <a:pt x="0" y="0"/>
                    </a:lnTo>
                    <a:lnTo>
                      <a:pt x="0" y="1338179"/>
                    </a:lnTo>
                    <a:lnTo>
                      <a:pt x="1658588" y="1338179"/>
                    </a:lnTo>
                    <a:lnTo>
                      <a:pt x="1658588"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24" name="Google Shape;224;p26"/>
              <p:cNvSpPr/>
              <p:nvPr/>
            </p:nvSpPr>
            <p:spPr>
              <a:xfrm>
                <a:off x="13017405" y="3656433"/>
                <a:ext cx="1652905" cy="1338580"/>
              </a:xfrm>
              <a:custGeom>
                <a:rect b="b" l="l" r="r" t="t"/>
                <a:pathLst>
                  <a:path extrusionOk="0" h="1338579" w="1652905">
                    <a:moveTo>
                      <a:pt x="1652305" y="0"/>
                    </a:moveTo>
                    <a:lnTo>
                      <a:pt x="0" y="0"/>
                    </a:lnTo>
                    <a:lnTo>
                      <a:pt x="0" y="1338179"/>
                    </a:lnTo>
                    <a:lnTo>
                      <a:pt x="1652305" y="1338179"/>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25" name="Google Shape;225;p26"/>
              <p:cNvSpPr/>
              <p:nvPr/>
            </p:nvSpPr>
            <p:spPr>
              <a:xfrm>
                <a:off x="2481599" y="6854241"/>
                <a:ext cx="1640205" cy="1351280"/>
              </a:xfrm>
              <a:custGeom>
                <a:rect b="b" l="l" r="r" t="t"/>
                <a:pathLst>
                  <a:path extrusionOk="0" h="1351279" w="1640204">
                    <a:moveTo>
                      <a:pt x="1639740" y="0"/>
                    </a:moveTo>
                    <a:lnTo>
                      <a:pt x="0" y="0"/>
                    </a:lnTo>
                    <a:lnTo>
                      <a:pt x="0" y="1350744"/>
                    </a:lnTo>
                    <a:lnTo>
                      <a:pt x="1639740" y="1350744"/>
                    </a:lnTo>
                    <a:lnTo>
                      <a:pt x="163974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26" name="Google Shape;226;p26"/>
              <p:cNvSpPr/>
              <p:nvPr/>
            </p:nvSpPr>
            <p:spPr>
              <a:xfrm>
                <a:off x="7740078" y="6854241"/>
                <a:ext cx="1658620" cy="1351280"/>
              </a:xfrm>
              <a:custGeom>
                <a:rect b="b" l="l" r="r" t="t"/>
                <a:pathLst>
                  <a:path extrusionOk="0" h="1351279" w="1658620">
                    <a:moveTo>
                      <a:pt x="1658588" y="0"/>
                    </a:moveTo>
                    <a:lnTo>
                      <a:pt x="0" y="0"/>
                    </a:lnTo>
                    <a:lnTo>
                      <a:pt x="0" y="1350744"/>
                    </a:lnTo>
                    <a:lnTo>
                      <a:pt x="1658588" y="1350744"/>
                    </a:lnTo>
                    <a:lnTo>
                      <a:pt x="1658588"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27" name="Google Shape;227;p26"/>
              <p:cNvSpPr/>
              <p:nvPr/>
            </p:nvSpPr>
            <p:spPr>
              <a:xfrm>
                <a:off x="13017405" y="6854241"/>
                <a:ext cx="1652905" cy="1351280"/>
              </a:xfrm>
              <a:custGeom>
                <a:rect b="b" l="l" r="r" t="t"/>
                <a:pathLst>
                  <a:path extrusionOk="0" h="1351279" w="1652905">
                    <a:moveTo>
                      <a:pt x="1652305" y="0"/>
                    </a:moveTo>
                    <a:lnTo>
                      <a:pt x="0" y="0"/>
                    </a:lnTo>
                    <a:lnTo>
                      <a:pt x="0" y="1350744"/>
                    </a:lnTo>
                    <a:lnTo>
                      <a:pt x="1652305" y="1350744"/>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28" name="Google Shape;228;p26"/>
              <p:cNvSpPr/>
              <p:nvPr/>
            </p:nvSpPr>
            <p:spPr>
              <a:xfrm>
                <a:off x="2481599" y="5308738"/>
                <a:ext cx="1640205" cy="1338580"/>
              </a:xfrm>
              <a:custGeom>
                <a:rect b="b" l="l" r="r" t="t"/>
                <a:pathLst>
                  <a:path extrusionOk="0" h="1338579" w="1640204">
                    <a:moveTo>
                      <a:pt x="1639740" y="0"/>
                    </a:moveTo>
                    <a:lnTo>
                      <a:pt x="0" y="0"/>
                    </a:lnTo>
                    <a:lnTo>
                      <a:pt x="0" y="1338179"/>
                    </a:lnTo>
                    <a:lnTo>
                      <a:pt x="1639740" y="1338179"/>
                    </a:lnTo>
                    <a:lnTo>
                      <a:pt x="163974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29" name="Google Shape;229;p26"/>
              <p:cNvSpPr/>
              <p:nvPr/>
            </p:nvSpPr>
            <p:spPr>
              <a:xfrm>
                <a:off x="7740078" y="5308738"/>
                <a:ext cx="1658620" cy="1338580"/>
              </a:xfrm>
              <a:custGeom>
                <a:rect b="b" l="l" r="r" t="t"/>
                <a:pathLst>
                  <a:path extrusionOk="0" h="1338579" w="1658620">
                    <a:moveTo>
                      <a:pt x="1658588" y="0"/>
                    </a:moveTo>
                    <a:lnTo>
                      <a:pt x="0" y="0"/>
                    </a:lnTo>
                    <a:lnTo>
                      <a:pt x="0" y="1338179"/>
                    </a:lnTo>
                    <a:lnTo>
                      <a:pt x="1658588" y="1338179"/>
                    </a:lnTo>
                    <a:lnTo>
                      <a:pt x="1658588"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30" name="Google Shape;230;p26"/>
              <p:cNvSpPr/>
              <p:nvPr/>
            </p:nvSpPr>
            <p:spPr>
              <a:xfrm>
                <a:off x="13017405" y="5308738"/>
                <a:ext cx="1652905" cy="1338580"/>
              </a:xfrm>
              <a:custGeom>
                <a:rect b="b" l="l" r="r" t="t"/>
                <a:pathLst>
                  <a:path extrusionOk="0" h="1338579" w="1652905">
                    <a:moveTo>
                      <a:pt x="1652305" y="0"/>
                    </a:moveTo>
                    <a:lnTo>
                      <a:pt x="0" y="0"/>
                    </a:lnTo>
                    <a:lnTo>
                      <a:pt x="0" y="1338179"/>
                    </a:lnTo>
                    <a:lnTo>
                      <a:pt x="1652305" y="1338179"/>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31" name="Google Shape;231;p26"/>
              <p:cNvSpPr/>
              <p:nvPr/>
            </p:nvSpPr>
            <p:spPr>
              <a:xfrm>
                <a:off x="2481599" y="8506547"/>
                <a:ext cx="1640205" cy="1351280"/>
              </a:xfrm>
              <a:custGeom>
                <a:rect b="b" l="l" r="r" t="t"/>
                <a:pathLst>
                  <a:path extrusionOk="0" h="1351279" w="1640204">
                    <a:moveTo>
                      <a:pt x="1639740" y="0"/>
                    </a:moveTo>
                    <a:lnTo>
                      <a:pt x="0" y="0"/>
                    </a:lnTo>
                    <a:lnTo>
                      <a:pt x="0" y="1350744"/>
                    </a:lnTo>
                    <a:lnTo>
                      <a:pt x="1639740" y="1350744"/>
                    </a:lnTo>
                    <a:lnTo>
                      <a:pt x="163974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32" name="Google Shape;232;p26"/>
              <p:cNvSpPr/>
              <p:nvPr/>
            </p:nvSpPr>
            <p:spPr>
              <a:xfrm>
                <a:off x="7740078" y="8506547"/>
                <a:ext cx="1658620" cy="1351280"/>
              </a:xfrm>
              <a:custGeom>
                <a:rect b="b" l="l" r="r" t="t"/>
                <a:pathLst>
                  <a:path extrusionOk="0" h="1351279" w="1658620">
                    <a:moveTo>
                      <a:pt x="1658588" y="0"/>
                    </a:moveTo>
                    <a:lnTo>
                      <a:pt x="0" y="0"/>
                    </a:lnTo>
                    <a:lnTo>
                      <a:pt x="0" y="1350744"/>
                    </a:lnTo>
                    <a:lnTo>
                      <a:pt x="1658588" y="1350744"/>
                    </a:lnTo>
                    <a:lnTo>
                      <a:pt x="1658588"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33" name="Google Shape;233;p26"/>
              <p:cNvSpPr/>
              <p:nvPr/>
            </p:nvSpPr>
            <p:spPr>
              <a:xfrm>
                <a:off x="13017405" y="8506547"/>
                <a:ext cx="1652905" cy="1351280"/>
              </a:xfrm>
              <a:custGeom>
                <a:rect b="b" l="l" r="r" t="t"/>
                <a:pathLst>
                  <a:path extrusionOk="0" h="1351279" w="1652905">
                    <a:moveTo>
                      <a:pt x="1652305" y="0"/>
                    </a:moveTo>
                    <a:lnTo>
                      <a:pt x="0" y="0"/>
                    </a:lnTo>
                    <a:lnTo>
                      <a:pt x="0" y="1350744"/>
                    </a:lnTo>
                    <a:lnTo>
                      <a:pt x="1652305" y="1350744"/>
                    </a:lnTo>
                    <a:lnTo>
                      <a:pt x="165230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34" name="Google Shape;234;p26"/>
              <p:cNvSpPr/>
              <p:nvPr/>
            </p:nvSpPr>
            <p:spPr>
              <a:xfrm>
                <a:off x="5987250" y="339260"/>
                <a:ext cx="1640205" cy="1351280"/>
              </a:xfrm>
              <a:custGeom>
                <a:rect b="b" l="l" r="r" t="t"/>
                <a:pathLst>
                  <a:path extrusionOk="0" h="1351280" w="1640204">
                    <a:moveTo>
                      <a:pt x="1639735" y="0"/>
                    </a:moveTo>
                    <a:lnTo>
                      <a:pt x="0" y="0"/>
                    </a:lnTo>
                    <a:lnTo>
                      <a:pt x="0" y="81673"/>
                    </a:lnTo>
                    <a:lnTo>
                      <a:pt x="0" y="1269466"/>
                    </a:lnTo>
                    <a:lnTo>
                      <a:pt x="0" y="1350746"/>
                    </a:lnTo>
                    <a:lnTo>
                      <a:pt x="1639735" y="1350746"/>
                    </a:lnTo>
                    <a:lnTo>
                      <a:pt x="1639735"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35" name="Google Shape;235;p26"/>
              <p:cNvSpPr/>
              <p:nvPr/>
            </p:nvSpPr>
            <p:spPr>
              <a:xfrm>
                <a:off x="11293296" y="339257"/>
                <a:ext cx="1646555" cy="1351280"/>
              </a:xfrm>
              <a:custGeom>
                <a:rect b="b" l="l" r="r" t="t"/>
                <a:pathLst>
                  <a:path extrusionOk="0" h="1351280" w="1646554">
                    <a:moveTo>
                      <a:pt x="1646021" y="0"/>
                    </a:moveTo>
                    <a:lnTo>
                      <a:pt x="0" y="0"/>
                    </a:lnTo>
                    <a:lnTo>
                      <a:pt x="0" y="1350746"/>
                    </a:lnTo>
                    <a:lnTo>
                      <a:pt x="1646021" y="1350746"/>
                    </a:lnTo>
                    <a:lnTo>
                      <a:pt x="1646021" y="1269072"/>
                    </a:lnTo>
                    <a:lnTo>
                      <a:pt x="1646021" y="81673"/>
                    </a:lnTo>
                    <a:lnTo>
                      <a:pt x="1646021"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36" name="Google Shape;236;p26"/>
              <p:cNvSpPr/>
              <p:nvPr/>
            </p:nvSpPr>
            <p:spPr>
              <a:xfrm>
                <a:off x="5987252" y="1991562"/>
                <a:ext cx="1640205" cy="1351280"/>
              </a:xfrm>
              <a:custGeom>
                <a:rect b="b" l="l" r="r" t="t"/>
                <a:pathLst>
                  <a:path extrusionOk="0" h="1351279" w="1640204">
                    <a:moveTo>
                      <a:pt x="1639740" y="0"/>
                    </a:moveTo>
                    <a:lnTo>
                      <a:pt x="0" y="0"/>
                    </a:lnTo>
                    <a:lnTo>
                      <a:pt x="0" y="1350744"/>
                    </a:lnTo>
                    <a:lnTo>
                      <a:pt x="1639740" y="1350744"/>
                    </a:lnTo>
                    <a:lnTo>
                      <a:pt x="163974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37" name="Google Shape;237;p26"/>
              <p:cNvSpPr/>
              <p:nvPr/>
            </p:nvSpPr>
            <p:spPr>
              <a:xfrm>
                <a:off x="11264578" y="1991562"/>
                <a:ext cx="1646555" cy="1351280"/>
              </a:xfrm>
              <a:custGeom>
                <a:rect b="b" l="l" r="r" t="t"/>
                <a:pathLst>
                  <a:path extrusionOk="0" h="1351279" w="1646554">
                    <a:moveTo>
                      <a:pt x="1646023" y="0"/>
                    </a:moveTo>
                    <a:lnTo>
                      <a:pt x="0" y="0"/>
                    </a:lnTo>
                    <a:lnTo>
                      <a:pt x="0" y="1350744"/>
                    </a:lnTo>
                    <a:lnTo>
                      <a:pt x="1646023" y="1350744"/>
                    </a:lnTo>
                    <a:lnTo>
                      <a:pt x="1646023"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38" name="Google Shape;238;p26"/>
              <p:cNvSpPr/>
              <p:nvPr/>
            </p:nvSpPr>
            <p:spPr>
              <a:xfrm>
                <a:off x="5987252" y="3656433"/>
                <a:ext cx="1640205" cy="1338580"/>
              </a:xfrm>
              <a:custGeom>
                <a:rect b="b" l="l" r="r" t="t"/>
                <a:pathLst>
                  <a:path extrusionOk="0" h="1338579" w="1640204">
                    <a:moveTo>
                      <a:pt x="1639740" y="0"/>
                    </a:moveTo>
                    <a:lnTo>
                      <a:pt x="0" y="0"/>
                    </a:lnTo>
                    <a:lnTo>
                      <a:pt x="0" y="1338179"/>
                    </a:lnTo>
                    <a:lnTo>
                      <a:pt x="1639740" y="1338179"/>
                    </a:lnTo>
                    <a:lnTo>
                      <a:pt x="163974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39" name="Google Shape;239;p26"/>
              <p:cNvSpPr/>
              <p:nvPr/>
            </p:nvSpPr>
            <p:spPr>
              <a:xfrm>
                <a:off x="11264578" y="3656433"/>
                <a:ext cx="1646555" cy="1338580"/>
              </a:xfrm>
              <a:custGeom>
                <a:rect b="b" l="l" r="r" t="t"/>
                <a:pathLst>
                  <a:path extrusionOk="0" h="1338579" w="1646554">
                    <a:moveTo>
                      <a:pt x="1646023" y="0"/>
                    </a:moveTo>
                    <a:lnTo>
                      <a:pt x="0" y="0"/>
                    </a:lnTo>
                    <a:lnTo>
                      <a:pt x="0" y="1338179"/>
                    </a:lnTo>
                    <a:lnTo>
                      <a:pt x="1646023" y="1338179"/>
                    </a:lnTo>
                    <a:lnTo>
                      <a:pt x="1646023"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40" name="Google Shape;240;p26"/>
              <p:cNvSpPr/>
              <p:nvPr/>
            </p:nvSpPr>
            <p:spPr>
              <a:xfrm>
                <a:off x="5987252" y="6854241"/>
                <a:ext cx="1640205" cy="1351280"/>
              </a:xfrm>
              <a:custGeom>
                <a:rect b="b" l="l" r="r" t="t"/>
                <a:pathLst>
                  <a:path extrusionOk="0" h="1351279" w="1640204">
                    <a:moveTo>
                      <a:pt x="1639740" y="0"/>
                    </a:moveTo>
                    <a:lnTo>
                      <a:pt x="0" y="0"/>
                    </a:lnTo>
                    <a:lnTo>
                      <a:pt x="0" y="1350744"/>
                    </a:lnTo>
                    <a:lnTo>
                      <a:pt x="1639740" y="1350744"/>
                    </a:lnTo>
                    <a:lnTo>
                      <a:pt x="163974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41" name="Google Shape;241;p26"/>
              <p:cNvSpPr/>
              <p:nvPr/>
            </p:nvSpPr>
            <p:spPr>
              <a:xfrm>
                <a:off x="11264578" y="6854241"/>
                <a:ext cx="1646555" cy="1351280"/>
              </a:xfrm>
              <a:custGeom>
                <a:rect b="b" l="l" r="r" t="t"/>
                <a:pathLst>
                  <a:path extrusionOk="0" h="1351279" w="1646554">
                    <a:moveTo>
                      <a:pt x="1646023" y="0"/>
                    </a:moveTo>
                    <a:lnTo>
                      <a:pt x="0" y="0"/>
                    </a:lnTo>
                    <a:lnTo>
                      <a:pt x="0" y="1350744"/>
                    </a:lnTo>
                    <a:lnTo>
                      <a:pt x="1646023" y="1350744"/>
                    </a:lnTo>
                    <a:lnTo>
                      <a:pt x="1646023"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42" name="Google Shape;242;p26"/>
              <p:cNvSpPr/>
              <p:nvPr/>
            </p:nvSpPr>
            <p:spPr>
              <a:xfrm>
                <a:off x="5987252" y="5308738"/>
                <a:ext cx="1640205" cy="1338580"/>
              </a:xfrm>
              <a:custGeom>
                <a:rect b="b" l="l" r="r" t="t"/>
                <a:pathLst>
                  <a:path extrusionOk="0" h="1338579" w="1640204">
                    <a:moveTo>
                      <a:pt x="1639740" y="0"/>
                    </a:moveTo>
                    <a:lnTo>
                      <a:pt x="0" y="0"/>
                    </a:lnTo>
                    <a:lnTo>
                      <a:pt x="0" y="1338179"/>
                    </a:lnTo>
                    <a:lnTo>
                      <a:pt x="1639740" y="1338179"/>
                    </a:lnTo>
                    <a:lnTo>
                      <a:pt x="163974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43" name="Google Shape;243;p26"/>
              <p:cNvSpPr/>
              <p:nvPr/>
            </p:nvSpPr>
            <p:spPr>
              <a:xfrm>
                <a:off x="11264578" y="5308738"/>
                <a:ext cx="1646555" cy="1338580"/>
              </a:xfrm>
              <a:custGeom>
                <a:rect b="b" l="l" r="r" t="t"/>
                <a:pathLst>
                  <a:path extrusionOk="0" h="1338579" w="1646554">
                    <a:moveTo>
                      <a:pt x="1646023" y="0"/>
                    </a:moveTo>
                    <a:lnTo>
                      <a:pt x="0" y="0"/>
                    </a:lnTo>
                    <a:lnTo>
                      <a:pt x="0" y="1338179"/>
                    </a:lnTo>
                    <a:lnTo>
                      <a:pt x="1646023" y="1338179"/>
                    </a:lnTo>
                    <a:lnTo>
                      <a:pt x="1646023"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44" name="Google Shape;244;p26"/>
              <p:cNvSpPr/>
              <p:nvPr/>
            </p:nvSpPr>
            <p:spPr>
              <a:xfrm>
                <a:off x="5987252" y="8506547"/>
                <a:ext cx="1640205" cy="1351280"/>
              </a:xfrm>
              <a:custGeom>
                <a:rect b="b" l="l" r="r" t="t"/>
                <a:pathLst>
                  <a:path extrusionOk="0" h="1351279" w="1640204">
                    <a:moveTo>
                      <a:pt x="1639740" y="0"/>
                    </a:moveTo>
                    <a:lnTo>
                      <a:pt x="0" y="0"/>
                    </a:lnTo>
                    <a:lnTo>
                      <a:pt x="0" y="1350744"/>
                    </a:lnTo>
                    <a:lnTo>
                      <a:pt x="1639740" y="1350744"/>
                    </a:lnTo>
                    <a:lnTo>
                      <a:pt x="163974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sp>
            <p:nvSpPr>
              <p:cNvPr id="245" name="Google Shape;245;p26"/>
              <p:cNvSpPr/>
              <p:nvPr/>
            </p:nvSpPr>
            <p:spPr>
              <a:xfrm>
                <a:off x="11264578" y="8506547"/>
                <a:ext cx="1646555" cy="1351280"/>
              </a:xfrm>
              <a:custGeom>
                <a:rect b="b" l="l" r="r" t="t"/>
                <a:pathLst>
                  <a:path extrusionOk="0" h="1351279" w="1646554">
                    <a:moveTo>
                      <a:pt x="1646023" y="0"/>
                    </a:moveTo>
                    <a:lnTo>
                      <a:pt x="0" y="0"/>
                    </a:lnTo>
                    <a:lnTo>
                      <a:pt x="0" y="1350744"/>
                    </a:lnTo>
                    <a:lnTo>
                      <a:pt x="1646023" y="1350744"/>
                    </a:lnTo>
                    <a:lnTo>
                      <a:pt x="1646023"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Verdana"/>
                  <a:ea typeface="Verdana"/>
                  <a:cs typeface="Verdana"/>
                  <a:sym typeface="Verdana"/>
                </a:endParaRPr>
              </a:p>
            </p:txBody>
          </p:sp>
        </p:grpSp>
        <p:sp>
          <p:nvSpPr>
            <p:cNvPr id="246" name="Google Shape;246;p26"/>
            <p:cNvSpPr txBox="1"/>
            <p:nvPr/>
          </p:nvSpPr>
          <p:spPr>
            <a:xfrm>
              <a:off x="1481680" y="287320"/>
              <a:ext cx="982961" cy="4308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Key figures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(COGS)</a:t>
              </a:r>
              <a:endParaRPr b="0" i="0" sz="1100" u="none" cap="none" strike="noStrike">
                <a:solidFill>
                  <a:srgbClr val="000000"/>
                </a:solidFill>
                <a:latin typeface="Arial"/>
                <a:ea typeface="Arial"/>
                <a:cs typeface="Arial"/>
                <a:sym typeface="Arial"/>
              </a:endParaRPr>
            </a:p>
          </p:txBody>
        </p:sp>
        <p:sp>
          <p:nvSpPr>
            <p:cNvPr id="247" name="Google Shape;247;p26"/>
            <p:cNvSpPr txBox="1"/>
            <p:nvPr/>
          </p:nvSpPr>
          <p:spPr>
            <a:xfrm>
              <a:off x="2527840" y="283984"/>
              <a:ext cx="1141659" cy="4308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Spend under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management</a:t>
              </a:r>
              <a:endParaRPr b="0" i="0" sz="1100" u="none" cap="none" strike="noStrike">
                <a:solidFill>
                  <a:srgbClr val="000000"/>
                </a:solidFill>
                <a:latin typeface="Arial"/>
                <a:ea typeface="Arial"/>
                <a:cs typeface="Arial"/>
                <a:sym typeface="Arial"/>
              </a:endParaRPr>
            </a:p>
          </p:txBody>
        </p:sp>
        <p:sp>
          <p:nvSpPr>
            <p:cNvPr id="248" name="Google Shape;248;p26"/>
            <p:cNvSpPr txBox="1"/>
            <p:nvPr/>
          </p:nvSpPr>
          <p:spPr>
            <a:xfrm>
              <a:off x="3657458" y="283984"/>
              <a:ext cx="963725" cy="4308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Cost price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breakdown</a:t>
              </a:r>
              <a:endParaRPr b="0" i="0" sz="1100" u="none" cap="none" strike="noStrike">
                <a:solidFill>
                  <a:srgbClr val="000000"/>
                </a:solidFill>
                <a:latin typeface="Arial"/>
                <a:ea typeface="Arial"/>
                <a:cs typeface="Arial"/>
                <a:sym typeface="Arial"/>
              </a:endParaRPr>
            </a:p>
          </p:txBody>
        </p:sp>
        <p:sp>
          <p:nvSpPr>
            <p:cNvPr id="249" name="Google Shape;249;p26"/>
            <p:cNvSpPr txBox="1"/>
            <p:nvPr/>
          </p:nvSpPr>
          <p:spPr>
            <a:xfrm>
              <a:off x="4753759" y="283984"/>
              <a:ext cx="984565" cy="4308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Number of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suppliers</a:t>
              </a:r>
              <a:endParaRPr b="0" i="0" sz="1100" u="none" cap="none" strike="noStrike">
                <a:solidFill>
                  <a:srgbClr val="000000"/>
                </a:solidFill>
                <a:latin typeface="Arial"/>
                <a:ea typeface="Arial"/>
                <a:cs typeface="Arial"/>
                <a:sym typeface="Arial"/>
              </a:endParaRPr>
            </a:p>
          </p:txBody>
        </p:sp>
        <p:sp>
          <p:nvSpPr>
            <p:cNvPr id="250" name="Google Shape;250;p26"/>
            <p:cNvSpPr txBox="1"/>
            <p:nvPr/>
          </p:nvSpPr>
          <p:spPr>
            <a:xfrm>
              <a:off x="5766112" y="289039"/>
              <a:ext cx="854721" cy="4308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Payment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terms</a:t>
              </a:r>
              <a:endParaRPr b="0" i="0" sz="1100" u="none" cap="none" strike="noStrike">
                <a:solidFill>
                  <a:srgbClr val="000000"/>
                </a:solidFill>
                <a:latin typeface="Arial"/>
                <a:ea typeface="Arial"/>
                <a:cs typeface="Arial"/>
                <a:sym typeface="Arial"/>
              </a:endParaRPr>
            </a:p>
          </p:txBody>
        </p:sp>
        <p:sp>
          <p:nvSpPr>
            <p:cNvPr id="251" name="Google Shape;251;p26"/>
            <p:cNvSpPr txBox="1"/>
            <p:nvPr/>
          </p:nvSpPr>
          <p:spPr>
            <a:xfrm>
              <a:off x="6897660" y="283984"/>
              <a:ext cx="827471" cy="4308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Contract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coverage</a:t>
              </a:r>
              <a:endParaRPr b="0" i="0" sz="1100" u="none" cap="none" strike="noStrike">
                <a:solidFill>
                  <a:srgbClr val="000000"/>
                </a:solidFill>
                <a:latin typeface="Arial"/>
                <a:ea typeface="Arial"/>
                <a:cs typeface="Arial"/>
                <a:sym typeface="Arial"/>
              </a:endParaRPr>
            </a:p>
          </p:txBody>
        </p:sp>
        <p:sp>
          <p:nvSpPr>
            <p:cNvPr id="252" name="Google Shape;252;p26"/>
            <p:cNvSpPr txBox="1"/>
            <p:nvPr/>
          </p:nvSpPr>
          <p:spPr>
            <a:xfrm>
              <a:off x="7981498" y="283984"/>
              <a:ext cx="768159" cy="4308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Supplier</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rating</a:t>
              </a:r>
              <a:endParaRPr b="0" i="0" sz="1100" u="none" cap="none" strike="noStrike">
                <a:solidFill>
                  <a:srgbClr val="000000"/>
                </a:solidFill>
                <a:latin typeface="Arial"/>
                <a:ea typeface="Arial"/>
                <a:cs typeface="Arial"/>
                <a:sym typeface="Arial"/>
              </a:endParaRPr>
            </a:p>
          </p:txBody>
        </p:sp>
        <p:sp>
          <p:nvSpPr>
            <p:cNvPr id="253" name="Google Shape;253;p26"/>
            <p:cNvSpPr txBox="1"/>
            <p:nvPr/>
          </p:nvSpPr>
          <p:spPr>
            <a:xfrm>
              <a:off x="9021401" y="283984"/>
              <a:ext cx="805029" cy="4308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Saving</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potential</a:t>
              </a:r>
              <a:endParaRPr b="0" i="0" sz="1100" u="none" cap="none" strike="noStrike">
                <a:solidFill>
                  <a:srgbClr val="000000"/>
                </a:solidFill>
                <a:latin typeface="Arial"/>
                <a:ea typeface="Arial"/>
                <a:cs typeface="Arial"/>
                <a:sym typeface="Arial"/>
              </a:endParaRPr>
            </a:p>
          </p:txBody>
        </p:sp>
        <p:sp>
          <p:nvSpPr>
            <p:cNvPr id="254" name="Google Shape;254;p26"/>
            <p:cNvSpPr txBox="1"/>
            <p:nvPr/>
          </p:nvSpPr>
          <p:spPr>
            <a:xfrm>
              <a:off x="179732" y="1305375"/>
              <a:ext cx="1274746" cy="4308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Sourcing group 1</a:t>
              </a:r>
              <a:endParaRPr b="0" i="0" sz="1100" u="none" cap="none" strike="noStrike">
                <a:solidFill>
                  <a:srgbClr val="000000"/>
                </a:solidFill>
                <a:latin typeface="Arial"/>
                <a:ea typeface="Arial"/>
                <a:cs typeface="Arial"/>
                <a:sym typeface="Arial"/>
              </a:endParaRPr>
            </a:p>
          </p:txBody>
        </p:sp>
        <p:sp>
          <p:nvSpPr>
            <p:cNvPr id="255" name="Google Shape;255;p26"/>
            <p:cNvSpPr txBox="1"/>
            <p:nvPr/>
          </p:nvSpPr>
          <p:spPr>
            <a:xfrm>
              <a:off x="179732" y="2336870"/>
              <a:ext cx="1274746" cy="4308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Sourcing group 2</a:t>
              </a:r>
              <a:endParaRPr b="0" i="0" sz="1100" u="none" cap="none" strike="noStrike">
                <a:solidFill>
                  <a:srgbClr val="000000"/>
                </a:solidFill>
                <a:latin typeface="Arial"/>
                <a:ea typeface="Arial"/>
                <a:cs typeface="Arial"/>
                <a:sym typeface="Arial"/>
              </a:endParaRPr>
            </a:p>
          </p:txBody>
        </p:sp>
        <p:sp>
          <p:nvSpPr>
            <p:cNvPr id="256" name="Google Shape;256;p26"/>
            <p:cNvSpPr txBox="1"/>
            <p:nvPr/>
          </p:nvSpPr>
          <p:spPr>
            <a:xfrm>
              <a:off x="179732" y="3342068"/>
              <a:ext cx="1274746" cy="4308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Sourcing group 3</a:t>
              </a:r>
              <a:endParaRPr b="0" i="0" sz="1100" u="none" cap="none" strike="noStrike">
                <a:solidFill>
                  <a:srgbClr val="000000"/>
                </a:solidFill>
                <a:latin typeface="Arial"/>
                <a:ea typeface="Arial"/>
                <a:cs typeface="Arial"/>
                <a:sym typeface="Arial"/>
              </a:endParaRPr>
            </a:p>
          </p:txBody>
        </p:sp>
        <p:sp>
          <p:nvSpPr>
            <p:cNvPr id="257" name="Google Shape;257;p26"/>
            <p:cNvSpPr txBox="1"/>
            <p:nvPr/>
          </p:nvSpPr>
          <p:spPr>
            <a:xfrm>
              <a:off x="179732" y="4282740"/>
              <a:ext cx="1274746" cy="4308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Sourcing group 4</a:t>
              </a:r>
              <a:endParaRPr b="0" i="0" sz="1100" u="none" cap="none" strike="noStrike">
                <a:solidFill>
                  <a:srgbClr val="000000"/>
                </a:solidFill>
                <a:latin typeface="Arial"/>
                <a:ea typeface="Arial"/>
                <a:cs typeface="Arial"/>
                <a:sym typeface="Arial"/>
              </a:endParaRPr>
            </a:p>
          </p:txBody>
        </p:sp>
        <p:sp>
          <p:nvSpPr>
            <p:cNvPr id="258" name="Google Shape;258;p26"/>
            <p:cNvSpPr txBox="1"/>
            <p:nvPr/>
          </p:nvSpPr>
          <p:spPr>
            <a:xfrm>
              <a:off x="179732" y="5267456"/>
              <a:ext cx="1274746" cy="4308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Sourcing group 5</a:t>
              </a:r>
              <a:endParaRPr b="0" i="0" sz="1100" u="none" cap="none" strike="noStrike">
                <a:solidFill>
                  <a:srgbClr val="000000"/>
                </a:solidFill>
                <a:latin typeface="Arial"/>
                <a:ea typeface="Arial"/>
                <a:cs typeface="Arial"/>
                <a:sym typeface="Arial"/>
              </a:endParaRPr>
            </a:p>
          </p:txBody>
        </p:sp>
      </p:grpSp>
      <p:sp>
        <p:nvSpPr>
          <p:cNvPr id="259" name="Google Shape;259;p26"/>
          <p:cNvSpPr txBox="1"/>
          <p:nvPr/>
        </p:nvSpPr>
        <p:spPr>
          <a:xfrm>
            <a:off x="46428" y="265276"/>
            <a:ext cx="1448759" cy="39241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F2267"/>
                </a:solidFill>
                <a:latin typeface="Verdana"/>
                <a:ea typeface="Verdana"/>
                <a:cs typeface="Verdana"/>
                <a:sym typeface="Verdana"/>
              </a:rPr>
              <a:t>Internal</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F2267"/>
                </a:solidFill>
                <a:latin typeface="Verdana"/>
                <a:ea typeface="Verdana"/>
                <a:cs typeface="Verdana"/>
                <a:sym typeface="Verdana"/>
              </a:rPr>
              <a:t>Analysis</a:t>
            </a:r>
            <a:endParaRPr b="0" i="0" sz="1100" u="none" cap="none" strike="noStrike">
              <a:solidFill>
                <a:srgbClr val="000000"/>
              </a:solidFill>
              <a:latin typeface="Arial"/>
              <a:ea typeface="Arial"/>
              <a:cs typeface="Arial"/>
              <a:sym typeface="Arial"/>
            </a:endParaRPr>
          </a:p>
        </p:txBody>
      </p:sp>
      <p:cxnSp>
        <p:nvCxnSpPr>
          <p:cNvPr id="260" name="Google Shape;260;p26"/>
          <p:cNvCxnSpPr/>
          <p:nvPr/>
        </p:nvCxnSpPr>
        <p:spPr>
          <a:xfrm flipH="1" rot="10800000">
            <a:off x="115924" y="657691"/>
            <a:ext cx="636009" cy="3194"/>
          </a:xfrm>
          <a:prstGeom prst="straightConnector1">
            <a:avLst/>
          </a:prstGeom>
          <a:noFill/>
          <a:ln cap="flat" cmpd="sng" w="25400">
            <a:solidFill>
              <a:srgbClr val="01BFF0"/>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27"/>
          <p:cNvPicPr preferRelativeResize="0"/>
          <p:nvPr/>
        </p:nvPicPr>
        <p:blipFill rotWithShape="1">
          <a:blip r:embed="rId3">
            <a:alphaModFix/>
          </a:blip>
          <a:srcRect b="0" l="0" r="0" t="0"/>
          <a:stretch/>
        </p:blipFill>
        <p:spPr>
          <a:xfrm>
            <a:off x="8115633" y="4718051"/>
            <a:ext cx="838863" cy="336867"/>
          </a:xfrm>
          <a:prstGeom prst="rect">
            <a:avLst/>
          </a:prstGeom>
          <a:noFill/>
          <a:ln>
            <a:noFill/>
          </a:ln>
        </p:spPr>
      </p:pic>
      <p:grpSp>
        <p:nvGrpSpPr>
          <p:cNvPr id="266" name="Google Shape;266;p27"/>
          <p:cNvGrpSpPr/>
          <p:nvPr/>
        </p:nvGrpSpPr>
        <p:grpSpPr>
          <a:xfrm>
            <a:off x="503066" y="90790"/>
            <a:ext cx="6366870" cy="4961921"/>
            <a:chOff x="670755" y="121053"/>
            <a:chExt cx="8489160" cy="6615894"/>
          </a:xfrm>
        </p:grpSpPr>
        <p:grpSp>
          <p:nvGrpSpPr>
            <p:cNvPr id="267" name="Google Shape;267;p27"/>
            <p:cNvGrpSpPr/>
            <p:nvPr/>
          </p:nvGrpSpPr>
          <p:grpSpPr>
            <a:xfrm>
              <a:off x="670755" y="121053"/>
              <a:ext cx="8489160" cy="6615894"/>
              <a:chOff x="1495242" y="226180"/>
              <a:chExt cx="14035643" cy="10938460"/>
            </a:xfrm>
          </p:grpSpPr>
          <p:sp>
            <p:nvSpPr>
              <p:cNvPr id="268" name="Google Shape;268;p27"/>
              <p:cNvSpPr/>
              <p:nvPr/>
            </p:nvSpPr>
            <p:spPr>
              <a:xfrm>
                <a:off x="1495242" y="1237658"/>
                <a:ext cx="3430270" cy="817244"/>
              </a:xfrm>
              <a:custGeom>
                <a:rect b="b" l="l" r="r" t="t"/>
                <a:pathLst>
                  <a:path extrusionOk="0" h="817244" w="3430270">
                    <a:moveTo>
                      <a:pt x="3430262" y="0"/>
                    </a:moveTo>
                    <a:lnTo>
                      <a:pt x="0" y="0"/>
                    </a:lnTo>
                    <a:lnTo>
                      <a:pt x="0" y="816729"/>
                    </a:lnTo>
                    <a:lnTo>
                      <a:pt x="3430262" y="816729"/>
                    </a:lnTo>
                    <a:lnTo>
                      <a:pt x="343026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69" name="Google Shape;269;p27"/>
              <p:cNvSpPr/>
              <p:nvPr/>
            </p:nvSpPr>
            <p:spPr>
              <a:xfrm>
                <a:off x="1495242" y="4272121"/>
                <a:ext cx="3430270" cy="817244"/>
              </a:xfrm>
              <a:custGeom>
                <a:rect b="b" l="l" r="r" t="t"/>
                <a:pathLst>
                  <a:path extrusionOk="0" h="817245" w="3430270">
                    <a:moveTo>
                      <a:pt x="3430262" y="0"/>
                    </a:moveTo>
                    <a:lnTo>
                      <a:pt x="0" y="0"/>
                    </a:lnTo>
                    <a:lnTo>
                      <a:pt x="0" y="816729"/>
                    </a:lnTo>
                    <a:lnTo>
                      <a:pt x="3430262" y="816729"/>
                    </a:lnTo>
                    <a:lnTo>
                      <a:pt x="343026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70" name="Google Shape;270;p27"/>
              <p:cNvSpPr/>
              <p:nvPr/>
            </p:nvSpPr>
            <p:spPr>
              <a:xfrm>
                <a:off x="1495242" y="7306583"/>
                <a:ext cx="3430270" cy="817244"/>
              </a:xfrm>
              <a:custGeom>
                <a:rect b="b" l="l" r="r" t="t"/>
                <a:pathLst>
                  <a:path extrusionOk="0" h="817245" w="3430270">
                    <a:moveTo>
                      <a:pt x="3430262" y="0"/>
                    </a:moveTo>
                    <a:lnTo>
                      <a:pt x="0" y="0"/>
                    </a:lnTo>
                    <a:lnTo>
                      <a:pt x="0" y="816729"/>
                    </a:lnTo>
                    <a:lnTo>
                      <a:pt x="3430262" y="816729"/>
                    </a:lnTo>
                    <a:lnTo>
                      <a:pt x="343026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71" name="Google Shape;271;p27"/>
              <p:cNvSpPr/>
              <p:nvPr/>
            </p:nvSpPr>
            <p:spPr>
              <a:xfrm>
                <a:off x="1495242" y="2249146"/>
                <a:ext cx="3430270" cy="817244"/>
              </a:xfrm>
              <a:custGeom>
                <a:rect b="b" l="l" r="r" t="t"/>
                <a:pathLst>
                  <a:path extrusionOk="0" h="817244" w="3430270">
                    <a:moveTo>
                      <a:pt x="3430262" y="0"/>
                    </a:moveTo>
                    <a:lnTo>
                      <a:pt x="0" y="0"/>
                    </a:lnTo>
                    <a:lnTo>
                      <a:pt x="0" y="816729"/>
                    </a:lnTo>
                    <a:lnTo>
                      <a:pt x="3430262" y="816729"/>
                    </a:lnTo>
                    <a:lnTo>
                      <a:pt x="343026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72" name="Google Shape;272;p27"/>
              <p:cNvSpPr/>
              <p:nvPr/>
            </p:nvSpPr>
            <p:spPr>
              <a:xfrm>
                <a:off x="1495242" y="5283608"/>
                <a:ext cx="3430270" cy="817244"/>
              </a:xfrm>
              <a:custGeom>
                <a:rect b="b" l="l" r="r" t="t"/>
                <a:pathLst>
                  <a:path extrusionOk="0" h="817245" w="3430270">
                    <a:moveTo>
                      <a:pt x="3430262" y="0"/>
                    </a:moveTo>
                    <a:lnTo>
                      <a:pt x="0" y="0"/>
                    </a:lnTo>
                    <a:lnTo>
                      <a:pt x="0" y="816729"/>
                    </a:lnTo>
                    <a:lnTo>
                      <a:pt x="3430262" y="816729"/>
                    </a:lnTo>
                    <a:lnTo>
                      <a:pt x="343026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73" name="Google Shape;273;p27"/>
              <p:cNvSpPr/>
              <p:nvPr/>
            </p:nvSpPr>
            <p:spPr>
              <a:xfrm>
                <a:off x="1495242" y="8318071"/>
                <a:ext cx="3430270" cy="817244"/>
              </a:xfrm>
              <a:custGeom>
                <a:rect b="b" l="l" r="r" t="t"/>
                <a:pathLst>
                  <a:path extrusionOk="0" h="817245" w="3430270">
                    <a:moveTo>
                      <a:pt x="3430262" y="0"/>
                    </a:moveTo>
                    <a:lnTo>
                      <a:pt x="0" y="0"/>
                    </a:lnTo>
                    <a:lnTo>
                      <a:pt x="0" y="816729"/>
                    </a:lnTo>
                    <a:lnTo>
                      <a:pt x="3430262" y="816729"/>
                    </a:lnTo>
                    <a:lnTo>
                      <a:pt x="343026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74" name="Google Shape;274;p27"/>
              <p:cNvSpPr/>
              <p:nvPr/>
            </p:nvSpPr>
            <p:spPr>
              <a:xfrm>
                <a:off x="1495242" y="3254351"/>
                <a:ext cx="3430270" cy="823594"/>
              </a:xfrm>
              <a:custGeom>
                <a:rect b="b" l="l" r="r" t="t"/>
                <a:pathLst>
                  <a:path extrusionOk="0" h="823595" w="3430270">
                    <a:moveTo>
                      <a:pt x="3430262" y="0"/>
                    </a:moveTo>
                    <a:lnTo>
                      <a:pt x="0" y="0"/>
                    </a:lnTo>
                    <a:lnTo>
                      <a:pt x="0" y="823011"/>
                    </a:lnTo>
                    <a:lnTo>
                      <a:pt x="3430262" y="823011"/>
                    </a:lnTo>
                    <a:lnTo>
                      <a:pt x="343026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75" name="Google Shape;275;p27"/>
              <p:cNvSpPr/>
              <p:nvPr/>
            </p:nvSpPr>
            <p:spPr>
              <a:xfrm>
                <a:off x="1495242" y="6288813"/>
                <a:ext cx="3430270" cy="823594"/>
              </a:xfrm>
              <a:custGeom>
                <a:rect b="b" l="l" r="r" t="t"/>
                <a:pathLst>
                  <a:path extrusionOk="0" h="823595" w="3430270">
                    <a:moveTo>
                      <a:pt x="3430262" y="0"/>
                    </a:moveTo>
                    <a:lnTo>
                      <a:pt x="0" y="0"/>
                    </a:lnTo>
                    <a:lnTo>
                      <a:pt x="0" y="823011"/>
                    </a:lnTo>
                    <a:lnTo>
                      <a:pt x="3430262" y="823011"/>
                    </a:lnTo>
                    <a:lnTo>
                      <a:pt x="343026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76" name="Google Shape;276;p27"/>
              <p:cNvSpPr/>
              <p:nvPr/>
            </p:nvSpPr>
            <p:spPr>
              <a:xfrm>
                <a:off x="1495242" y="9323276"/>
                <a:ext cx="3430270" cy="823594"/>
              </a:xfrm>
              <a:custGeom>
                <a:rect b="b" l="l" r="r" t="t"/>
                <a:pathLst>
                  <a:path extrusionOk="0" h="823595" w="3430270">
                    <a:moveTo>
                      <a:pt x="3430262" y="0"/>
                    </a:moveTo>
                    <a:lnTo>
                      <a:pt x="0" y="0"/>
                    </a:lnTo>
                    <a:lnTo>
                      <a:pt x="0" y="823011"/>
                    </a:lnTo>
                    <a:lnTo>
                      <a:pt x="3430262" y="823011"/>
                    </a:lnTo>
                    <a:lnTo>
                      <a:pt x="343026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77" name="Google Shape;277;p27"/>
              <p:cNvSpPr/>
              <p:nvPr/>
            </p:nvSpPr>
            <p:spPr>
              <a:xfrm>
                <a:off x="1495242" y="10341046"/>
                <a:ext cx="3430270" cy="823594"/>
              </a:xfrm>
              <a:custGeom>
                <a:rect b="b" l="l" r="r" t="t"/>
                <a:pathLst>
                  <a:path extrusionOk="0" h="823595" w="3430270">
                    <a:moveTo>
                      <a:pt x="3430262" y="0"/>
                    </a:moveTo>
                    <a:lnTo>
                      <a:pt x="0" y="0"/>
                    </a:lnTo>
                    <a:lnTo>
                      <a:pt x="0" y="823011"/>
                    </a:lnTo>
                    <a:lnTo>
                      <a:pt x="3430262" y="823011"/>
                    </a:lnTo>
                    <a:lnTo>
                      <a:pt x="343026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78" name="Google Shape;278;p27"/>
              <p:cNvSpPr/>
              <p:nvPr/>
            </p:nvSpPr>
            <p:spPr>
              <a:xfrm>
                <a:off x="5139110" y="967902"/>
                <a:ext cx="0" cy="81280"/>
              </a:xfrm>
              <a:custGeom>
                <a:rect b="b" l="l" r="r" t="t"/>
                <a:pathLst>
                  <a:path extrusionOk="0" h="81280" w="120000">
                    <a:moveTo>
                      <a:pt x="0" y="81279"/>
                    </a:moveTo>
                    <a:lnTo>
                      <a:pt x="0" y="0"/>
                    </a:lnTo>
                    <a:lnTo>
                      <a:pt x="0" y="81279"/>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79" name="Google Shape;279;p27"/>
              <p:cNvSpPr/>
              <p:nvPr/>
            </p:nvSpPr>
            <p:spPr>
              <a:xfrm>
                <a:off x="5139106" y="226180"/>
                <a:ext cx="10391775" cy="823594"/>
              </a:xfrm>
              <a:custGeom>
                <a:rect b="b" l="l" r="r" t="t"/>
                <a:pathLst>
                  <a:path extrusionOk="0" h="823594" w="10391775">
                    <a:moveTo>
                      <a:pt x="10391305" y="0"/>
                    </a:moveTo>
                    <a:lnTo>
                      <a:pt x="0" y="0"/>
                    </a:lnTo>
                    <a:lnTo>
                      <a:pt x="0" y="81673"/>
                    </a:lnTo>
                    <a:lnTo>
                      <a:pt x="0" y="741730"/>
                    </a:lnTo>
                    <a:lnTo>
                      <a:pt x="0" y="823010"/>
                    </a:lnTo>
                    <a:lnTo>
                      <a:pt x="10391305" y="823010"/>
                    </a:lnTo>
                    <a:lnTo>
                      <a:pt x="10391305"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80" name="Google Shape;280;p27"/>
              <p:cNvSpPr/>
              <p:nvPr/>
            </p:nvSpPr>
            <p:spPr>
              <a:xfrm>
                <a:off x="5139110" y="1237658"/>
                <a:ext cx="10391775" cy="817244"/>
              </a:xfrm>
              <a:custGeom>
                <a:rect b="b" l="l" r="r" t="t"/>
                <a:pathLst>
                  <a:path extrusionOk="0" h="817244" w="10391775">
                    <a:moveTo>
                      <a:pt x="10391306" y="0"/>
                    </a:moveTo>
                    <a:lnTo>
                      <a:pt x="0" y="0"/>
                    </a:lnTo>
                    <a:lnTo>
                      <a:pt x="0" y="816729"/>
                    </a:lnTo>
                    <a:lnTo>
                      <a:pt x="10391306" y="816729"/>
                    </a:lnTo>
                    <a:lnTo>
                      <a:pt x="10391306"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81" name="Google Shape;281;p27"/>
              <p:cNvSpPr/>
              <p:nvPr/>
            </p:nvSpPr>
            <p:spPr>
              <a:xfrm>
                <a:off x="5139110" y="4272121"/>
                <a:ext cx="10391775" cy="817244"/>
              </a:xfrm>
              <a:custGeom>
                <a:rect b="b" l="l" r="r" t="t"/>
                <a:pathLst>
                  <a:path extrusionOk="0" h="817245" w="10391775">
                    <a:moveTo>
                      <a:pt x="10391306" y="0"/>
                    </a:moveTo>
                    <a:lnTo>
                      <a:pt x="0" y="0"/>
                    </a:lnTo>
                    <a:lnTo>
                      <a:pt x="0" y="816729"/>
                    </a:lnTo>
                    <a:lnTo>
                      <a:pt x="10391306" y="816729"/>
                    </a:lnTo>
                    <a:lnTo>
                      <a:pt x="10391306"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82" name="Google Shape;282;p27"/>
              <p:cNvSpPr/>
              <p:nvPr/>
            </p:nvSpPr>
            <p:spPr>
              <a:xfrm>
                <a:off x="5139110" y="7306583"/>
                <a:ext cx="10391775" cy="817244"/>
              </a:xfrm>
              <a:custGeom>
                <a:rect b="b" l="l" r="r" t="t"/>
                <a:pathLst>
                  <a:path extrusionOk="0" h="817245" w="10391775">
                    <a:moveTo>
                      <a:pt x="10391306" y="0"/>
                    </a:moveTo>
                    <a:lnTo>
                      <a:pt x="0" y="0"/>
                    </a:lnTo>
                    <a:lnTo>
                      <a:pt x="0" y="816729"/>
                    </a:lnTo>
                    <a:lnTo>
                      <a:pt x="10391306" y="816729"/>
                    </a:lnTo>
                    <a:lnTo>
                      <a:pt x="10391306"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83" name="Google Shape;283;p27"/>
              <p:cNvSpPr/>
              <p:nvPr/>
            </p:nvSpPr>
            <p:spPr>
              <a:xfrm>
                <a:off x="5139110" y="2249146"/>
                <a:ext cx="10391775" cy="817244"/>
              </a:xfrm>
              <a:custGeom>
                <a:rect b="b" l="l" r="r" t="t"/>
                <a:pathLst>
                  <a:path extrusionOk="0" h="817244" w="10391775">
                    <a:moveTo>
                      <a:pt x="10391306" y="0"/>
                    </a:moveTo>
                    <a:lnTo>
                      <a:pt x="0" y="0"/>
                    </a:lnTo>
                    <a:lnTo>
                      <a:pt x="0" y="816729"/>
                    </a:lnTo>
                    <a:lnTo>
                      <a:pt x="10391306" y="816729"/>
                    </a:lnTo>
                    <a:lnTo>
                      <a:pt x="10391306"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84" name="Google Shape;284;p27"/>
              <p:cNvSpPr/>
              <p:nvPr/>
            </p:nvSpPr>
            <p:spPr>
              <a:xfrm>
                <a:off x="5139110" y="5283608"/>
                <a:ext cx="10391775" cy="817244"/>
              </a:xfrm>
              <a:custGeom>
                <a:rect b="b" l="l" r="r" t="t"/>
                <a:pathLst>
                  <a:path extrusionOk="0" h="817245" w="10391775">
                    <a:moveTo>
                      <a:pt x="10391306" y="0"/>
                    </a:moveTo>
                    <a:lnTo>
                      <a:pt x="0" y="0"/>
                    </a:lnTo>
                    <a:lnTo>
                      <a:pt x="0" y="816729"/>
                    </a:lnTo>
                    <a:lnTo>
                      <a:pt x="10391306" y="816729"/>
                    </a:lnTo>
                    <a:lnTo>
                      <a:pt x="10391306"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85" name="Google Shape;285;p27"/>
              <p:cNvSpPr/>
              <p:nvPr/>
            </p:nvSpPr>
            <p:spPr>
              <a:xfrm>
                <a:off x="5139110" y="8318071"/>
                <a:ext cx="10391775" cy="817244"/>
              </a:xfrm>
              <a:custGeom>
                <a:rect b="b" l="l" r="r" t="t"/>
                <a:pathLst>
                  <a:path extrusionOk="0" h="817245" w="10391775">
                    <a:moveTo>
                      <a:pt x="10391306" y="0"/>
                    </a:moveTo>
                    <a:lnTo>
                      <a:pt x="0" y="0"/>
                    </a:lnTo>
                    <a:lnTo>
                      <a:pt x="0" y="816729"/>
                    </a:lnTo>
                    <a:lnTo>
                      <a:pt x="10391306" y="816729"/>
                    </a:lnTo>
                    <a:lnTo>
                      <a:pt x="10391306"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86" name="Google Shape;286;p27"/>
              <p:cNvSpPr/>
              <p:nvPr/>
            </p:nvSpPr>
            <p:spPr>
              <a:xfrm>
                <a:off x="5139110" y="3254351"/>
                <a:ext cx="10391775" cy="823594"/>
              </a:xfrm>
              <a:custGeom>
                <a:rect b="b" l="l" r="r" t="t"/>
                <a:pathLst>
                  <a:path extrusionOk="0" h="823595" w="10391775">
                    <a:moveTo>
                      <a:pt x="10391306" y="0"/>
                    </a:moveTo>
                    <a:lnTo>
                      <a:pt x="0" y="0"/>
                    </a:lnTo>
                    <a:lnTo>
                      <a:pt x="0" y="823011"/>
                    </a:lnTo>
                    <a:lnTo>
                      <a:pt x="10391306" y="823011"/>
                    </a:lnTo>
                    <a:lnTo>
                      <a:pt x="10391306"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87" name="Google Shape;287;p27"/>
              <p:cNvSpPr/>
              <p:nvPr/>
            </p:nvSpPr>
            <p:spPr>
              <a:xfrm>
                <a:off x="5139110" y="6288813"/>
                <a:ext cx="10391775" cy="823594"/>
              </a:xfrm>
              <a:custGeom>
                <a:rect b="b" l="l" r="r" t="t"/>
                <a:pathLst>
                  <a:path extrusionOk="0" h="823595" w="10391775">
                    <a:moveTo>
                      <a:pt x="10391306" y="0"/>
                    </a:moveTo>
                    <a:lnTo>
                      <a:pt x="0" y="0"/>
                    </a:lnTo>
                    <a:lnTo>
                      <a:pt x="0" y="823011"/>
                    </a:lnTo>
                    <a:lnTo>
                      <a:pt x="10391306" y="823011"/>
                    </a:lnTo>
                    <a:lnTo>
                      <a:pt x="10391306"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88" name="Google Shape;288;p27"/>
              <p:cNvSpPr/>
              <p:nvPr/>
            </p:nvSpPr>
            <p:spPr>
              <a:xfrm>
                <a:off x="5139110" y="9323276"/>
                <a:ext cx="10391775" cy="823594"/>
              </a:xfrm>
              <a:custGeom>
                <a:rect b="b" l="l" r="r" t="t"/>
                <a:pathLst>
                  <a:path extrusionOk="0" h="823595" w="10391775">
                    <a:moveTo>
                      <a:pt x="10391306" y="0"/>
                    </a:moveTo>
                    <a:lnTo>
                      <a:pt x="0" y="0"/>
                    </a:lnTo>
                    <a:lnTo>
                      <a:pt x="0" y="823011"/>
                    </a:lnTo>
                    <a:lnTo>
                      <a:pt x="10391306" y="823011"/>
                    </a:lnTo>
                    <a:lnTo>
                      <a:pt x="10391306"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289" name="Google Shape;289;p27"/>
              <p:cNvSpPr/>
              <p:nvPr/>
            </p:nvSpPr>
            <p:spPr>
              <a:xfrm>
                <a:off x="5139110" y="10341046"/>
                <a:ext cx="10391775" cy="823594"/>
              </a:xfrm>
              <a:custGeom>
                <a:rect b="b" l="l" r="r" t="t"/>
                <a:pathLst>
                  <a:path extrusionOk="0" h="823595" w="10391775">
                    <a:moveTo>
                      <a:pt x="10391306" y="0"/>
                    </a:moveTo>
                    <a:lnTo>
                      <a:pt x="0" y="0"/>
                    </a:lnTo>
                    <a:lnTo>
                      <a:pt x="0" y="823011"/>
                    </a:lnTo>
                    <a:lnTo>
                      <a:pt x="10391306" y="823011"/>
                    </a:lnTo>
                    <a:lnTo>
                      <a:pt x="10391306"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grpSp>
        <p:sp>
          <p:nvSpPr>
            <p:cNvPr id="290" name="Google Shape;290;p27"/>
            <p:cNvSpPr txBox="1"/>
            <p:nvPr/>
          </p:nvSpPr>
          <p:spPr>
            <a:xfrm>
              <a:off x="3032087" y="127926"/>
              <a:ext cx="946093"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Conclusion</a:t>
              </a:r>
              <a:endParaRPr b="0" i="0" sz="1100" u="none" cap="none" strike="noStrike">
                <a:solidFill>
                  <a:srgbClr val="000000"/>
                </a:solidFill>
                <a:latin typeface="Arial"/>
                <a:ea typeface="Arial"/>
                <a:cs typeface="Arial"/>
                <a:sym typeface="Arial"/>
              </a:endParaRPr>
            </a:p>
          </p:txBody>
        </p:sp>
        <p:sp>
          <p:nvSpPr>
            <p:cNvPr id="291" name="Google Shape;291;p27"/>
            <p:cNvSpPr txBox="1"/>
            <p:nvPr/>
          </p:nvSpPr>
          <p:spPr>
            <a:xfrm>
              <a:off x="721427" y="761399"/>
              <a:ext cx="1574470"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Key figures (COGS)</a:t>
              </a:r>
              <a:endParaRPr b="0" i="0" sz="1100" u="none" cap="none" strike="noStrike">
                <a:solidFill>
                  <a:srgbClr val="000000"/>
                </a:solidFill>
                <a:latin typeface="Arial"/>
                <a:ea typeface="Arial"/>
                <a:cs typeface="Arial"/>
                <a:sym typeface="Arial"/>
              </a:endParaRPr>
            </a:p>
          </p:txBody>
        </p:sp>
        <p:sp>
          <p:nvSpPr>
            <p:cNvPr id="292" name="Google Shape;292;p27"/>
            <p:cNvSpPr txBox="1"/>
            <p:nvPr/>
          </p:nvSpPr>
          <p:spPr>
            <a:xfrm>
              <a:off x="721427" y="1344266"/>
              <a:ext cx="2077813"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Spend under management</a:t>
              </a:r>
              <a:endParaRPr b="0" i="0" sz="1100" u="none" cap="none" strike="noStrike">
                <a:solidFill>
                  <a:srgbClr val="000000"/>
                </a:solidFill>
                <a:latin typeface="Arial"/>
                <a:ea typeface="Arial"/>
                <a:cs typeface="Arial"/>
                <a:sym typeface="Arial"/>
              </a:endParaRPr>
            </a:p>
          </p:txBody>
        </p:sp>
        <p:sp>
          <p:nvSpPr>
            <p:cNvPr id="293" name="Google Shape;293;p27"/>
            <p:cNvSpPr txBox="1"/>
            <p:nvPr/>
          </p:nvSpPr>
          <p:spPr>
            <a:xfrm>
              <a:off x="721427" y="1983219"/>
              <a:ext cx="1620957"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Value chain analysis</a:t>
              </a:r>
              <a:endParaRPr b="0" i="0" sz="1100" u="none" cap="none" strike="noStrike">
                <a:solidFill>
                  <a:srgbClr val="000000"/>
                </a:solidFill>
                <a:latin typeface="Arial"/>
                <a:ea typeface="Arial"/>
                <a:cs typeface="Arial"/>
                <a:sym typeface="Arial"/>
              </a:endParaRPr>
            </a:p>
          </p:txBody>
        </p:sp>
        <p:sp>
          <p:nvSpPr>
            <p:cNvPr id="294" name="Google Shape;294;p27"/>
            <p:cNvSpPr txBox="1"/>
            <p:nvPr/>
          </p:nvSpPr>
          <p:spPr>
            <a:xfrm>
              <a:off x="721427" y="2596876"/>
              <a:ext cx="1720343"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Cost price breakdown</a:t>
              </a:r>
              <a:endParaRPr b="0" i="0" sz="1100" u="none" cap="none" strike="noStrike">
                <a:solidFill>
                  <a:srgbClr val="000000"/>
                </a:solidFill>
                <a:latin typeface="Arial"/>
                <a:ea typeface="Arial"/>
                <a:cs typeface="Arial"/>
                <a:sym typeface="Arial"/>
              </a:endParaRPr>
            </a:p>
          </p:txBody>
        </p:sp>
        <p:sp>
          <p:nvSpPr>
            <p:cNvPr id="295" name="Google Shape;295;p27"/>
            <p:cNvSpPr txBox="1"/>
            <p:nvPr/>
          </p:nvSpPr>
          <p:spPr>
            <a:xfrm>
              <a:off x="721427" y="3208673"/>
              <a:ext cx="1619354"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Number of suppliers</a:t>
              </a:r>
              <a:endParaRPr b="0" i="0" sz="1100" u="none" cap="none" strike="noStrike">
                <a:solidFill>
                  <a:srgbClr val="000000"/>
                </a:solidFill>
                <a:latin typeface="Arial"/>
                <a:ea typeface="Arial"/>
                <a:cs typeface="Arial"/>
                <a:sym typeface="Arial"/>
              </a:endParaRPr>
            </a:p>
          </p:txBody>
        </p:sp>
        <p:sp>
          <p:nvSpPr>
            <p:cNvPr id="296" name="Google Shape;296;p27"/>
            <p:cNvSpPr txBox="1"/>
            <p:nvPr/>
          </p:nvSpPr>
          <p:spPr>
            <a:xfrm>
              <a:off x="721427" y="3823593"/>
              <a:ext cx="1152880"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Costs savings</a:t>
              </a:r>
              <a:endParaRPr b="0" i="0" sz="1100" u="none" cap="none" strike="noStrike">
                <a:solidFill>
                  <a:srgbClr val="000000"/>
                </a:solidFill>
                <a:latin typeface="Arial"/>
                <a:ea typeface="Arial"/>
                <a:cs typeface="Arial"/>
                <a:sym typeface="Arial"/>
              </a:endParaRPr>
            </a:p>
          </p:txBody>
        </p:sp>
        <p:sp>
          <p:nvSpPr>
            <p:cNvPr id="297" name="Google Shape;297;p27"/>
            <p:cNvSpPr txBox="1"/>
            <p:nvPr/>
          </p:nvSpPr>
          <p:spPr>
            <a:xfrm>
              <a:off x="721427" y="4433453"/>
              <a:ext cx="1266693"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Payment terms</a:t>
              </a:r>
              <a:endParaRPr b="0" i="0" sz="1100" u="none" cap="none" strike="noStrike">
                <a:solidFill>
                  <a:srgbClr val="000000"/>
                </a:solidFill>
                <a:latin typeface="Arial"/>
                <a:ea typeface="Arial"/>
                <a:cs typeface="Arial"/>
                <a:sym typeface="Arial"/>
              </a:endParaRPr>
            </a:p>
          </p:txBody>
        </p:sp>
        <p:sp>
          <p:nvSpPr>
            <p:cNvPr id="298" name="Google Shape;298;p27"/>
            <p:cNvSpPr txBox="1"/>
            <p:nvPr/>
          </p:nvSpPr>
          <p:spPr>
            <a:xfrm>
              <a:off x="721427" y="5041477"/>
              <a:ext cx="148149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Contract coverage</a:t>
              </a:r>
              <a:endParaRPr b="0" i="0" sz="1100" u="none" cap="none" strike="noStrike">
                <a:solidFill>
                  <a:srgbClr val="000000"/>
                </a:solidFill>
                <a:latin typeface="Arial"/>
                <a:ea typeface="Arial"/>
                <a:cs typeface="Arial"/>
                <a:sym typeface="Arial"/>
              </a:endParaRPr>
            </a:p>
          </p:txBody>
        </p:sp>
        <p:sp>
          <p:nvSpPr>
            <p:cNvPr id="299" name="Google Shape;299;p27"/>
            <p:cNvSpPr txBox="1"/>
            <p:nvPr/>
          </p:nvSpPr>
          <p:spPr>
            <a:xfrm>
              <a:off x="721427" y="5657677"/>
              <a:ext cx="1202573"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Exchange rate</a:t>
              </a:r>
              <a:endParaRPr b="0" i="0" sz="1100" u="none" cap="none" strike="noStrike">
                <a:solidFill>
                  <a:srgbClr val="000000"/>
                </a:solidFill>
                <a:latin typeface="Arial"/>
                <a:ea typeface="Arial"/>
                <a:cs typeface="Arial"/>
                <a:sym typeface="Arial"/>
              </a:endParaRPr>
            </a:p>
          </p:txBody>
        </p:sp>
        <p:sp>
          <p:nvSpPr>
            <p:cNvPr id="300" name="Google Shape;300;p27"/>
            <p:cNvSpPr txBox="1"/>
            <p:nvPr/>
          </p:nvSpPr>
          <p:spPr>
            <a:xfrm>
              <a:off x="721427" y="6290734"/>
              <a:ext cx="123623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Supplier rating</a:t>
              </a:r>
              <a:endParaRPr b="0" i="0" sz="11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p28"/>
          <p:cNvSpPr/>
          <p:nvPr/>
        </p:nvSpPr>
        <p:spPr>
          <a:xfrm>
            <a:off x="1143" y="0"/>
            <a:ext cx="9141714" cy="51435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fbeelding met tekst, visitekaartje, schermafbeelding&#10;&#10;Automatisch gegenereerde beschrijving" id="306" name="Google Shape;306;p28"/>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0" name="Shape 310"/>
        <p:cNvGrpSpPr/>
        <p:nvPr/>
      </p:nvGrpSpPr>
      <p:grpSpPr>
        <a:xfrm>
          <a:off x="0" y="0"/>
          <a:ext cx="0" cy="0"/>
          <a:chOff x="0" y="0"/>
          <a:chExt cx="0" cy="0"/>
        </a:xfrm>
      </p:grpSpPr>
      <p:sp>
        <p:nvSpPr>
          <p:cNvPr id="311" name="Google Shape;311;p29"/>
          <p:cNvSpPr/>
          <p:nvPr/>
        </p:nvSpPr>
        <p:spPr>
          <a:xfrm>
            <a:off x="1143" y="0"/>
            <a:ext cx="9141714" cy="51435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fbeelding met tekst&#10;&#10;Automatisch gegenereerde beschrijving" id="312" name="Google Shape;312;p29"/>
          <p:cNvPicPr preferRelativeResize="0"/>
          <p:nvPr/>
        </p:nvPicPr>
        <p:blipFill rotWithShape="1">
          <a:blip r:embed="rId3">
            <a:alphaModFix/>
          </a:blip>
          <a:srcRect b="0" l="0" r="0" t="0"/>
          <a:stretch/>
        </p:blipFill>
        <p:spPr>
          <a:xfrm>
            <a:off x="0" y="-59231"/>
            <a:ext cx="9144000"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30"/>
          <p:cNvGrpSpPr/>
          <p:nvPr/>
        </p:nvGrpSpPr>
        <p:grpSpPr>
          <a:xfrm>
            <a:off x="396113" y="413623"/>
            <a:ext cx="3975863" cy="4539451"/>
            <a:chOff x="791598" y="1068030"/>
            <a:chExt cx="8600933" cy="9820136"/>
          </a:xfrm>
        </p:grpSpPr>
        <p:sp>
          <p:nvSpPr>
            <p:cNvPr id="318" name="Google Shape;318;p30"/>
            <p:cNvSpPr/>
            <p:nvPr/>
          </p:nvSpPr>
          <p:spPr>
            <a:xfrm>
              <a:off x="791598" y="1068030"/>
              <a:ext cx="1256665" cy="1256665"/>
            </a:xfrm>
            <a:custGeom>
              <a:rect b="b" l="l" r="r" t="t"/>
              <a:pathLst>
                <a:path extrusionOk="0" h="1256664" w="1256664">
                  <a:moveTo>
                    <a:pt x="628253" y="0"/>
                  </a:moveTo>
                  <a:lnTo>
                    <a:pt x="579155" y="1890"/>
                  </a:lnTo>
                  <a:lnTo>
                    <a:pt x="531091" y="7467"/>
                  </a:lnTo>
                  <a:lnTo>
                    <a:pt x="484200" y="16592"/>
                  </a:lnTo>
                  <a:lnTo>
                    <a:pt x="438622" y="29125"/>
                  </a:lnTo>
                  <a:lnTo>
                    <a:pt x="394496" y="44926"/>
                  </a:lnTo>
                  <a:lnTo>
                    <a:pt x="351963" y="63856"/>
                  </a:lnTo>
                  <a:lnTo>
                    <a:pt x="311161" y="85774"/>
                  </a:lnTo>
                  <a:lnTo>
                    <a:pt x="272231" y="110542"/>
                  </a:lnTo>
                  <a:lnTo>
                    <a:pt x="235312" y="138020"/>
                  </a:lnTo>
                  <a:lnTo>
                    <a:pt x="200544" y="168067"/>
                  </a:lnTo>
                  <a:lnTo>
                    <a:pt x="168067" y="200544"/>
                  </a:lnTo>
                  <a:lnTo>
                    <a:pt x="138020" y="235312"/>
                  </a:lnTo>
                  <a:lnTo>
                    <a:pt x="110542" y="272231"/>
                  </a:lnTo>
                  <a:lnTo>
                    <a:pt x="85774" y="311161"/>
                  </a:lnTo>
                  <a:lnTo>
                    <a:pt x="63856" y="351963"/>
                  </a:lnTo>
                  <a:lnTo>
                    <a:pt x="44926" y="394496"/>
                  </a:lnTo>
                  <a:lnTo>
                    <a:pt x="29125" y="438622"/>
                  </a:lnTo>
                  <a:lnTo>
                    <a:pt x="16592" y="484200"/>
                  </a:lnTo>
                  <a:lnTo>
                    <a:pt x="7467" y="531091"/>
                  </a:lnTo>
                  <a:lnTo>
                    <a:pt x="1890" y="579155"/>
                  </a:lnTo>
                  <a:lnTo>
                    <a:pt x="0" y="628253"/>
                  </a:lnTo>
                  <a:lnTo>
                    <a:pt x="1890" y="677350"/>
                  </a:lnTo>
                  <a:lnTo>
                    <a:pt x="7467" y="725414"/>
                  </a:lnTo>
                  <a:lnTo>
                    <a:pt x="16592" y="772305"/>
                  </a:lnTo>
                  <a:lnTo>
                    <a:pt x="29125" y="817883"/>
                  </a:lnTo>
                  <a:lnTo>
                    <a:pt x="44926" y="862009"/>
                  </a:lnTo>
                  <a:lnTo>
                    <a:pt x="63856" y="904542"/>
                  </a:lnTo>
                  <a:lnTo>
                    <a:pt x="85774" y="945344"/>
                  </a:lnTo>
                  <a:lnTo>
                    <a:pt x="110542" y="984274"/>
                  </a:lnTo>
                  <a:lnTo>
                    <a:pt x="138020" y="1021193"/>
                  </a:lnTo>
                  <a:lnTo>
                    <a:pt x="168067" y="1055961"/>
                  </a:lnTo>
                  <a:lnTo>
                    <a:pt x="200544" y="1088438"/>
                  </a:lnTo>
                  <a:lnTo>
                    <a:pt x="235312" y="1118486"/>
                  </a:lnTo>
                  <a:lnTo>
                    <a:pt x="272231" y="1145963"/>
                  </a:lnTo>
                  <a:lnTo>
                    <a:pt x="311161" y="1170731"/>
                  </a:lnTo>
                  <a:lnTo>
                    <a:pt x="351963" y="1192649"/>
                  </a:lnTo>
                  <a:lnTo>
                    <a:pt x="394496" y="1211579"/>
                  </a:lnTo>
                  <a:lnTo>
                    <a:pt x="438622" y="1227380"/>
                  </a:lnTo>
                  <a:lnTo>
                    <a:pt x="484200" y="1239913"/>
                  </a:lnTo>
                  <a:lnTo>
                    <a:pt x="531091" y="1249038"/>
                  </a:lnTo>
                  <a:lnTo>
                    <a:pt x="579155" y="1254616"/>
                  </a:lnTo>
                  <a:lnTo>
                    <a:pt x="628253" y="1256506"/>
                  </a:lnTo>
                  <a:lnTo>
                    <a:pt x="677350" y="1254616"/>
                  </a:lnTo>
                  <a:lnTo>
                    <a:pt x="725414" y="1249038"/>
                  </a:lnTo>
                  <a:lnTo>
                    <a:pt x="772305" y="1239913"/>
                  </a:lnTo>
                  <a:lnTo>
                    <a:pt x="817883" y="1227380"/>
                  </a:lnTo>
                  <a:lnTo>
                    <a:pt x="862009" y="1211579"/>
                  </a:lnTo>
                  <a:lnTo>
                    <a:pt x="904542" y="1192649"/>
                  </a:lnTo>
                  <a:lnTo>
                    <a:pt x="945344" y="1170731"/>
                  </a:lnTo>
                  <a:lnTo>
                    <a:pt x="984274" y="1145963"/>
                  </a:lnTo>
                  <a:lnTo>
                    <a:pt x="1021193" y="1118486"/>
                  </a:lnTo>
                  <a:lnTo>
                    <a:pt x="1055961" y="1088438"/>
                  </a:lnTo>
                  <a:lnTo>
                    <a:pt x="1088438" y="1055961"/>
                  </a:lnTo>
                  <a:lnTo>
                    <a:pt x="1118486" y="1021193"/>
                  </a:lnTo>
                  <a:lnTo>
                    <a:pt x="1145963" y="984274"/>
                  </a:lnTo>
                  <a:lnTo>
                    <a:pt x="1170731" y="945344"/>
                  </a:lnTo>
                  <a:lnTo>
                    <a:pt x="1192649" y="904542"/>
                  </a:lnTo>
                  <a:lnTo>
                    <a:pt x="1211579" y="862009"/>
                  </a:lnTo>
                  <a:lnTo>
                    <a:pt x="1227380" y="817883"/>
                  </a:lnTo>
                  <a:lnTo>
                    <a:pt x="1239913" y="772305"/>
                  </a:lnTo>
                  <a:lnTo>
                    <a:pt x="1249038" y="725414"/>
                  </a:lnTo>
                  <a:lnTo>
                    <a:pt x="1254616" y="677350"/>
                  </a:lnTo>
                  <a:lnTo>
                    <a:pt x="1256506" y="628253"/>
                  </a:lnTo>
                  <a:lnTo>
                    <a:pt x="1254616" y="579155"/>
                  </a:lnTo>
                  <a:lnTo>
                    <a:pt x="1249038" y="531091"/>
                  </a:lnTo>
                  <a:lnTo>
                    <a:pt x="1239913" y="484200"/>
                  </a:lnTo>
                  <a:lnTo>
                    <a:pt x="1227380" y="438622"/>
                  </a:lnTo>
                  <a:lnTo>
                    <a:pt x="1211579" y="394496"/>
                  </a:lnTo>
                  <a:lnTo>
                    <a:pt x="1192649" y="351963"/>
                  </a:lnTo>
                  <a:lnTo>
                    <a:pt x="1170731" y="311161"/>
                  </a:lnTo>
                  <a:lnTo>
                    <a:pt x="1145963" y="272231"/>
                  </a:lnTo>
                  <a:lnTo>
                    <a:pt x="1118486" y="235312"/>
                  </a:lnTo>
                  <a:lnTo>
                    <a:pt x="1088438" y="200544"/>
                  </a:lnTo>
                  <a:lnTo>
                    <a:pt x="1055961" y="168067"/>
                  </a:lnTo>
                  <a:lnTo>
                    <a:pt x="1021193" y="138020"/>
                  </a:lnTo>
                  <a:lnTo>
                    <a:pt x="984274" y="110542"/>
                  </a:lnTo>
                  <a:lnTo>
                    <a:pt x="945344" y="85774"/>
                  </a:lnTo>
                  <a:lnTo>
                    <a:pt x="904542" y="63856"/>
                  </a:lnTo>
                  <a:lnTo>
                    <a:pt x="862009" y="44926"/>
                  </a:lnTo>
                  <a:lnTo>
                    <a:pt x="817883" y="29125"/>
                  </a:lnTo>
                  <a:lnTo>
                    <a:pt x="772305" y="16592"/>
                  </a:lnTo>
                  <a:lnTo>
                    <a:pt x="725414" y="7467"/>
                  </a:lnTo>
                  <a:lnTo>
                    <a:pt x="677350" y="1890"/>
                  </a:lnTo>
                  <a:lnTo>
                    <a:pt x="628253" y="0"/>
                  </a:lnTo>
                  <a:close/>
                </a:path>
              </a:pathLst>
            </a:custGeom>
            <a:solidFill>
              <a:srgbClr val="B3EBF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9" name="Google Shape;319;p30"/>
            <p:cNvSpPr/>
            <p:nvPr/>
          </p:nvSpPr>
          <p:spPr>
            <a:xfrm>
              <a:off x="1218811" y="5811341"/>
              <a:ext cx="8173720" cy="5076825"/>
            </a:xfrm>
            <a:custGeom>
              <a:rect b="b" l="l" r="r" t="t"/>
              <a:pathLst>
                <a:path extrusionOk="0" h="5076825" w="8173720">
                  <a:moveTo>
                    <a:pt x="50260" y="282713"/>
                  </a:moveTo>
                  <a:lnTo>
                    <a:pt x="0" y="282713"/>
                  </a:lnTo>
                  <a:lnTo>
                    <a:pt x="0" y="4793571"/>
                  </a:lnTo>
                  <a:lnTo>
                    <a:pt x="3700" y="4839428"/>
                  </a:lnTo>
                  <a:lnTo>
                    <a:pt x="14412" y="4882930"/>
                  </a:lnTo>
                  <a:lnTo>
                    <a:pt x="31583" y="4923538"/>
                  </a:lnTo>
                  <a:lnTo>
                    <a:pt x="54547" y="4960538"/>
                  </a:lnTo>
                  <a:lnTo>
                    <a:pt x="82804" y="4993479"/>
                  </a:lnTo>
                  <a:lnTo>
                    <a:pt x="115746" y="5021737"/>
                  </a:lnTo>
                  <a:lnTo>
                    <a:pt x="152790" y="5044728"/>
                  </a:lnTo>
                  <a:lnTo>
                    <a:pt x="193354" y="5061872"/>
                  </a:lnTo>
                  <a:lnTo>
                    <a:pt x="236856" y="5072584"/>
                  </a:lnTo>
                  <a:lnTo>
                    <a:pt x="282713" y="5076285"/>
                  </a:lnTo>
                  <a:lnTo>
                    <a:pt x="282713" y="5026024"/>
                  </a:lnTo>
                  <a:lnTo>
                    <a:pt x="235866" y="5021302"/>
                  </a:lnTo>
                  <a:lnTo>
                    <a:pt x="192232" y="5007757"/>
                  </a:lnTo>
                  <a:lnTo>
                    <a:pt x="152746" y="4986325"/>
                  </a:lnTo>
                  <a:lnTo>
                    <a:pt x="118344" y="4957940"/>
                  </a:lnTo>
                  <a:lnTo>
                    <a:pt x="89935" y="4923494"/>
                  </a:lnTo>
                  <a:lnTo>
                    <a:pt x="68527" y="4884052"/>
                  </a:lnTo>
                  <a:lnTo>
                    <a:pt x="54982" y="4840418"/>
                  </a:lnTo>
                  <a:lnTo>
                    <a:pt x="50260" y="4793571"/>
                  </a:lnTo>
                  <a:lnTo>
                    <a:pt x="50260" y="282713"/>
                  </a:lnTo>
                  <a:close/>
                </a:path>
                <a:path extrusionOk="0" h="5076825" w="8173720">
                  <a:moveTo>
                    <a:pt x="7890859" y="5026024"/>
                  </a:moveTo>
                  <a:lnTo>
                    <a:pt x="282713" y="5026024"/>
                  </a:lnTo>
                  <a:lnTo>
                    <a:pt x="282713" y="5076285"/>
                  </a:lnTo>
                  <a:lnTo>
                    <a:pt x="7890859" y="5076285"/>
                  </a:lnTo>
                  <a:lnTo>
                    <a:pt x="7890859" y="5026024"/>
                  </a:lnTo>
                  <a:close/>
                </a:path>
                <a:path extrusionOk="0" h="5076825" w="8173720">
                  <a:moveTo>
                    <a:pt x="8173572" y="4793571"/>
                  </a:moveTo>
                  <a:lnTo>
                    <a:pt x="8123312" y="4793571"/>
                  </a:lnTo>
                  <a:lnTo>
                    <a:pt x="8118590" y="4840418"/>
                  </a:lnTo>
                  <a:lnTo>
                    <a:pt x="8105045" y="4884052"/>
                  </a:lnTo>
                  <a:lnTo>
                    <a:pt x="8083613" y="4923538"/>
                  </a:lnTo>
                  <a:lnTo>
                    <a:pt x="8055228" y="4957940"/>
                  </a:lnTo>
                  <a:lnTo>
                    <a:pt x="8020826" y="4986325"/>
                  </a:lnTo>
                  <a:lnTo>
                    <a:pt x="7981340" y="5007757"/>
                  </a:lnTo>
                  <a:lnTo>
                    <a:pt x="7937706" y="5021302"/>
                  </a:lnTo>
                  <a:lnTo>
                    <a:pt x="7890859" y="5026024"/>
                  </a:lnTo>
                  <a:lnTo>
                    <a:pt x="7890859" y="5076285"/>
                  </a:lnTo>
                  <a:lnTo>
                    <a:pt x="7936716" y="5072584"/>
                  </a:lnTo>
                  <a:lnTo>
                    <a:pt x="7980218" y="5061872"/>
                  </a:lnTo>
                  <a:lnTo>
                    <a:pt x="8020782" y="5044728"/>
                  </a:lnTo>
                  <a:lnTo>
                    <a:pt x="8057825" y="5021737"/>
                  </a:lnTo>
                  <a:lnTo>
                    <a:pt x="8090767" y="4993479"/>
                  </a:lnTo>
                  <a:lnTo>
                    <a:pt x="8119025" y="4960538"/>
                  </a:lnTo>
                  <a:lnTo>
                    <a:pt x="8142016" y="4923494"/>
                  </a:lnTo>
                  <a:lnTo>
                    <a:pt x="8159159" y="4882930"/>
                  </a:lnTo>
                  <a:lnTo>
                    <a:pt x="8169872" y="4839428"/>
                  </a:lnTo>
                  <a:lnTo>
                    <a:pt x="8173572" y="4793571"/>
                  </a:lnTo>
                  <a:close/>
                </a:path>
                <a:path extrusionOk="0" h="5076825" w="8173720">
                  <a:moveTo>
                    <a:pt x="7890859" y="0"/>
                  </a:moveTo>
                  <a:lnTo>
                    <a:pt x="7890859" y="50260"/>
                  </a:lnTo>
                  <a:lnTo>
                    <a:pt x="7937706" y="54982"/>
                  </a:lnTo>
                  <a:lnTo>
                    <a:pt x="7981340" y="68527"/>
                  </a:lnTo>
                  <a:lnTo>
                    <a:pt x="8020826" y="89959"/>
                  </a:lnTo>
                  <a:lnTo>
                    <a:pt x="8055228" y="118344"/>
                  </a:lnTo>
                  <a:lnTo>
                    <a:pt x="8083637" y="152790"/>
                  </a:lnTo>
                  <a:lnTo>
                    <a:pt x="8105045" y="192232"/>
                  </a:lnTo>
                  <a:lnTo>
                    <a:pt x="8118590" y="235866"/>
                  </a:lnTo>
                  <a:lnTo>
                    <a:pt x="8123312" y="282713"/>
                  </a:lnTo>
                  <a:lnTo>
                    <a:pt x="8123312" y="4793571"/>
                  </a:lnTo>
                  <a:lnTo>
                    <a:pt x="8173572" y="4793571"/>
                  </a:lnTo>
                  <a:lnTo>
                    <a:pt x="8173572" y="282713"/>
                  </a:lnTo>
                  <a:lnTo>
                    <a:pt x="8169872" y="236856"/>
                  </a:lnTo>
                  <a:lnTo>
                    <a:pt x="8159159" y="193354"/>
                  </a:lnTo>
                  <a:lnTo>
                    <a:pt x="8141989" y="152746"/>
                  </a:lnTo>
                  <a:lnTo>
                    <a:pt x="8119025" y="115746"/>
                  </a:lnTo>
                  <a:lnTo>
                    <a:pt x="8090767" y="82805"/>
                  </a:lnTo>
                  <a:lnTo>
                    <a:pt x="8057825" y="54547"/>
                  </a:lnTo>
                  <a:lnTo>
                    <a:pt x="8020782" y="31556"/>
                  </a:lnTo>
                  <a:lnTo>
                    <a:pt x="7980218" y="14412"/>
                  </a:lnTo>
                  <a:lnTo>
                    <a:pt x="7936716" y="3700"/>
                  </a:lnTo>
                  <a:lnTo>
                    <a:pt x="7890859" y="0"/>
                  </a:lnTo>
                  <a:close/>
                </a:path>
                <a:path extrusionOk="0" h="5076825" w="8173720">
                  <a:moveTo>
                    <a:pt x="282713" y="0"/>
                  </a:moveTo>
                  <a:lnTo>
                    <a:pt x="236856" y="3700"/>
                  </a:lnTo>
                  <a:lnTo>
                    <a:pt x="193354" y="14412"/>
                  </a:lnTo>
                  <a:lnTo>
                    <a:pt x="152790" y="31556"/>
                  </a:lnTo>
                  <a:lnTo>
                    <a:pt x="115746" y="54547"/>
                  </a:lnTo>
                  <a:lnTo>
                    <a:pt x="82804" y="82805"/>
                  </a:lnTo>
                  <a:lnTo>
                    <a:pt x="54547" y="115746"/>
                  </a:lnTo>
                  <a:lnTo>
                    <a:pt x="31556" y="152790"/>
                  </a:lnTo>
                  <a:lnTo>
                    <a:pt x="14412" y="193354"/>
                  </a:lnTo>
                  <a:lnTo>
                    <a:pt x="3700" y="236856"/>
                  </a:lnTo>
                  <a:lnTo>
                    <a:pt x="0" y="282713"/>
                  </a:lnTo>
                  <a:lnTo>
                    <a:pt x="50260" y="282713"/>
                  </a:lnTo>
                  <a:lnTo>
                    <a:pt x="54982" y="235866"/>
                  </a:lnTo>
                  <a:lnTo>
                    <a:pt x="68527" y="192232"/>
                  </a:lnTo>
                  <a:lnTo>
                    <a:pt x="89959" y="152746"/>
                  </a:lnTo>
                  <a:lnTo>
                    <a:pt x="118344" y="118344"/>
                  </a:lnTo>
                  <a:lnTo>
                    <a:pt x="152747" y="89959"/>
                  </a:lnTo>
                  <a:lnTo>
                    <a:pt x="192232" y="68527"/>
                  </a:lnTo>
                  <a:lnTo>
                    <a:pt x="235866" y="54982"/>
                  </a:lnTo>
                  <a:lnTo>
                    <a:pt x="282713" y="50260"/>
                  </a:lnTo>
                  <a:lnTo>
                    <a:pt x="282713" y="0"/>
                  </a:lnTo>
                  <a:close/>
                </a:path>
                <a:path extrusionOk="0" h="5076825" w="8173720">
                  <a:moveTo>
                    <a:pt x="7890858" y="0"/>
                  </a:moveTo>
                  <a:lnTo>
                    <a:pt x="282713" y="0"/>
                  </a:lnTo>
                  <a:lnTo>
                    <a:pt x="282713" y="50260"/>
                  </a:lnTo>
                  <a:lnTo>
                    <a:pt x="7890859" y="50260"/>
                  </a:lnTo>
                  <a:lnTo>
                    <a:pt x="7890858" y="0"/>
                  </a:lnTo>
                  <a:close/>
                </a:path>
              </a:pathLst>
            </a:custGeom>
            <a:solidFill>
              <a:srgbClr val="2F21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pic>
        <p:nvPicPr>
          <p:cNvPr id="320" name="Google Shape;320;p30"/>
          <p:cNvPicPr preferRelativeResize="0"/>
          <p:nvPr/>
        </p:nvPicPr>
        <p:blipFill rotWithShape="1">
          <a:blip r:embed="rId3">
            <a:alphaModFix/>
          </a:blip>
          <a:srcRect b="0" l="0" r="0" t="0"/>
          <a:stretch/>
        </p:blipFill>
        <p:spPr>
          <a:xfrm>
            <a:off x="8115633" y="4718051"/>
            <a:ext cx="838863" cy="336867"/>
          </a:xfrm>
          <a:prstGeom prst="rect">
            <a:avLst/>
          </a:prstGeom>
          <a:noFill/>
          <a:ln>
            <a:noFill/>
          </a:ln>
        </p:spPr>
      </p:pic>
      <p:sp>
        <p:nvSpPr>
          <p:cNvPr id="321" name="Google Shape;321;p30"/>
          <p:cNvSpPr txBox="1"/>
          <p:nvPr/>
        </p:nvSpPr>
        <p:spPr>
          <a:xfrm>
            <a:off x="593594" y="463614"/>
            <a:ext cx="3439412" cy="48474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2F2267"/>
                </a:solidFill>
                <a:latin typeface="Verdana"/>
                <a:ea typeface="Verdana"/>
                <a:cs typeface="Verdana"/>
                <a:sym typeface="Verdana"/>
              </a:rPr>
              <a:t>Political factors</a:t>
            </a:r>
            <a:endParaRPr b="0" i="0" sz="1100" u="none" cap="none" strike="noStrike">
              <a:solidFill>
                <a:srgbClr val="000000"/>
              </a:solidFill>
              <a:latin typeface="Arial"/>
              <a:ea typeface="Arial"/>
              <a:cs typeface="Arial"/>
              <a:sym typeface="Arial"/>
            </a:endParaRPr>
          </a:p>
        </p:txBody>
      </p:sp>
      <p:sp>
        <p:nvSpPr>
          <p:cNvPr id="322" name="Google Shape;322;p30"/>
          <p:cNvSpPr txBox="1"/>
          <p:nvPr/>
        </p:nvSpPr>
        <p:spPr>
          <a:xfrm>
            <a:off x="593595" y="1044520"/>
            <a:ext cx="2589659"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1" i="1" lang="en" sz="900" u="none" cap="none" strike="noStrike">
                <a:solidFill>
                  <a:srgbClr val="2F2267"/>
                </a:solidFill>
                <a:latin typeface="Verdana"/>
                <a:ea typeface="Verdana"/>
                <a:cs typeface="Verdana"/>
                <a:sym typeface="Verdana"/>
              </a:rPr>
              <a:t>Answer these questions below ? </a:t>
            </a:r>
            <a:endParaRPr b="0" i="0" sz="1100" u="none" cap="none" strike="noStrike">
              <a:solidFill>
                <a:srgbClr val="000000"/>
              </a:solidFill>
              <a:latin typeface="Arial"/>
              <a:ea typeface="Arial"/>
              <a:cs typeface="Arial"/>
              <a:sym typeface="Arial"/>
            </a:endParaRPr>
          </a:p>
        </p:txBody>
      </p:sp>
      <p:sp>
        <p:nvSpPr>
          <p:cNvPr id="323" name="Google Shape;323;p30"/>
          <p:cNvSpPr txBox="1"/>
          <p:nvPr/>
        </p:nvSpPr>
        <p:spPr>
          <a:xfrm>
            <a:off x="593595" y="1267569"/>
            <a:ext cx="3778379" cy="900247"/>
          </a:xfrm>
          <a:prstGeom prst="rect">
            <a:avLst/>
          </a:prstGeom>
          <a:noFill/>
          <a:ln>
            <a:noFill/>
          </a:ln>
        </p:spPr>
        <p:txBody>
          <a:bodyPr anchorCtr="0" anchor="t" bIns="34275" lIns="68575" spcFirstLastPara="1" rIns="68575" wrap="square" tIns="34275">
            <a:spAutoFit/>
          </a:bodyPr>
          <a:lstStyle/>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What governmental policies and actions are likely to affect my organization or sector? </a:t>
            </a:r>
            <a:endParaRPr b="0" i="0" sz="1100" u="none" cap="none" strike="noStrike">
              <a:solidFill>
                <a:srgbClr val="000000"/>
              </a:solidFill>
              <a:latin typeface="Arial"/>
              <a:ea typeface="Arial"/>
              <a:cs typeface="Arial"/>
              <a:sym typeface="Arial"/>
            </a:endParaRPr>
          </a:p>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What changes are likely in the political priorities of government at regional, national, and European levels? </a:t>
            </a:r>
            <a:endParaRPr b="0" i="0" sz="1100" u="none" cap="none" strike="noStrike">
              <a:solidFill>
                <a:srgbClr val="000000"/>
              </a:solidFill>
              <a:latin typeface="Arial"/>
              <a:ea typeface="Arial"/>
              <a:cs typeface="Arial"/>
              <a:sym typeface="Arial"/>
            </a:endParaRPr>
          </a:p>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How are these changes likely to affect the general  climate in which my organization operates?</a:t>
            </a:r>
            <a:endParaRPr b="0" i="0" sz="1100" u="none" cap="none" strike="noStrike">
              <a:solidFill>
                <a:srgbClr val="000000"/>
              </a:solidFill>
              <a:latin typeface="Arial"/>
              <a:ea typeface="Arial"/>
              <a:cs typeface="Arial"/>
              <a:sym typeface="Arial"/>
            </a:endParaRPr>
          </a:p>
        </p:txBody>
      </p:sp>
      <p:sp>
        <p:nvSpPr>
          <p:cNvPr id="324" name="Google Shape;324;p30"/>
          <p:cNvSpPr txBox="1"/>
          <p:nvPr/>
        </p:nvSpPr>
        <p:spPr>
          <a:xfrm>
            <a:off x="4744113" y="463614"/>
            <a:ext cx="4003774" cy="4641704"/>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These factors are all about how and to what degree a government intervenes in the economy or a certain industry. Basically, all the influences that a government has on your business could be classified here. </a:t>
            </a:r>
            <a:endParaRPr b="0" i="0" sz="11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2F2267"/>
              </a:solidFill>
              <a:latin typeface="Verdana"/>
              <a:ea typeface="Verdana"/>
              <a:cs typeface="Verdana"/>
              <a:sym typeface="Verdana"/>
            </a:endParaRPr>
          </a:p>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This can include government policy, political stability or instability, corruption, foreign trade policy, tax policy, labor law, environmental law, and trade restrictions. You'll want to assess which governmental policies are likely to affect your organization or sector. Is there any political instability to consider? Is there an upcoming change to taxation to take into account? </a:t>
            </a:r>
            <a:endParaRPr b="0" i="0" sz="11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2F2267"/>
              </a:solidFill>
              <a:latin typeface="Verdana"/>
              <a:ea typeface="Verdana"/>
              <a:cs typeface="Verdana"/>
              <a:sym typeface="Verdana"/>
            </a:endParaRPr>
          </a:p>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For example, the VAT was introduced in the Gulf countries three years ago for the first time, and during the transition, many organizations wondered if VAT would increase the inflation in the country and create pressure to increase prices of raw materials, packaging, and services.</a:t>
            </a:r>
            <a:endParaRPr b="0" i="0" sz="1100" u="none" cap="none" strike="noStrike">
              <a:solidFill>
                <a:srgbClr val="000000"/>
              </a:solidFill>
              <a:latin typeface="Arial"/>
              <a:ea typeface="Arial"/>
              <a:cs typeface="Arial"/>
              <a:sym typeface="Arial"/>
            </a:endParaRPr>
          </a:p>
        </p:txBody>
      </p:sp>
      <p:sp>
        <p:nvSpPr>
          <p:cNvPr id="325" name="Google Shape;325;p30"/>
          <p:cNvSpPr txBox="1"/>
          <p:nvPr/>
        </p:nvSpPr>
        <p:spPr>
          <a:xfrm>
            <a:off x="593595" y="2740922"/>
            <a:ext cx="3778379"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2267"/>
                </a:solidFill>
                <a:latin typeface="Verdana"/>
                <a:ea typeface="Verdana"/>
                <a:cs typeface="Verdana"/>
                <a:sym typeface="Verdana"/>
              </a:rPr>
              <a:t>Fill your answers here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grpSp>
        <p:nvGrpSpPr>
          <p:cNvPr id="330" name="Google Shape;330;p31"/>
          <p:cNvGrpSpPr/>
          <p:nvPr/>
        </p:nvGrpSpPr>
        <p:grpSpPr>
          <a:xfrm>
            <a:off x="396113" y="413623"/>
            <a:ext cx="3975863" cy="4539451"/>
            <a:chOff x="791598" y="1068030"/>
            <a:chExt cx="8600933" cy="9820136"/>
          </a:xfrm>
        </p:grpSpPr>
        <p:sp>
          <p:nvSpPr>
            <p:cNvPr id="331" name="Google Shape;331;p31"/>
            <p:cNvSpPr/>
            <p:nvPr/>
          </p:nvSpPr>
          <p:spPr>
            <a:xfrm>
              <a:off x="791598" y="1068030"/>
              <a:ext cx="1256665" cy="1256665"/>
            </a:xfrm>
            <a:custGeom>
              <a:rect b="b" l="l" r="r" t="t"/>
              <a:pathLst>
                <a:path extrusionOk="0" h="1256664" w="1256664">
                  <a:moveTo>
                    <a:pt x="628253" y="0"/>
                  </a:moveTo>
                  <a:lnTo>
                    <a:pt x="579155" y="1890"/>
                  </a:lnTo>
                  <a:lnTo>
                    <a:pt x="531091" y="7467"/>
                  </a:lnTo>
                  <a:lnTo>
                    <a:pt x="484200" y="16592"/>
                  </a:lnTo>
                  <a:lnTo>
                    <a:pt x="438622" y="29125"/>
                  </a:lnTo>
                  <a:lnTo>
                    <a:pt x="394496" y="44926"/>
                  </a:lnTo>
                  <a:lnTo>
                    <a:pt x="351963" y="63856"/>
                  </a:lnTo>
                  <a:lnTo>
                    <a:pt x="311161" y="85774"/>
                  </a:lnTo>
                  <a:lnTo>
                    <a:pt x="272231" y="110542"/>
                  </a:lnTo>
                  <a:lnTo>
                    <a:pt x="235312" y="138020"/>
                  </a:lnTo>
                  <a:lnTo>
                    <a:pt x="200544" y="168067"/>
                  </a:lnTo>
                  <a:lnTo>
                    <a:pt x="168067" y="200544"/>
                  </a:lnTo>
                  <a:lnTo>
                    <a:pt x="138020" y="235312"/>
                  </a:lnTo>
                  <a:lnTo>
                    <a:pt x="110542" y="272231"/>
                  </a:lnTo>
                  <a:lnTo>
                    <a:pt x="85774" y="311161"/>
                  </a:lnTo>
                  <a:lnTo>
                    <a:pt x="63856" y="351963"/>
                  </a:lnTo>
                  <a:lnTo>
                    <a:pt x="44926" y="394496"/>
                  </a:lnTo>
                  <a:lnTo>
                    <a:pt x="29125" y="438622"/>
                  </a:lnTo>
                  <a:lnTo>
                    <a:pt x="16592" y="484200"/>
                  </a:lnTo>
                  <a:lnTo>
                    <a:pt x="7467" y="531091"/>
                  </a:lnTo>
                  <a:lnTo>
                    <a:pt x="1890" y="579155"/>
                  </a:lnTo>
                  <a:lnTo>
                    <a:pt x="0" y="628253"/>
                  </a:lnTo>
                  <a:lnTo>
                    <a:pt x="1890" y="677350"/>
                  </a:lnTo>
                  <a:lnTo>
                    <a:pt x="7467" y="725414"/>
                  </a:lnTo>
                  <a:lnTo>
                    <a:pt x="16592" y="772305"/>
                  </a:lnTo>
                  <a:lnTo>
                    <a:pt x="29125" y="817883"/>
                  </a:lnTo>
                  <a:lnTo>
                    <a:pt x="44926" y="862009"/>
                  </a:lnTo>
                  <a:lnTo>
                    <a:pt x="63856" y="904542"/>
                  </a:lnTo>
                  <a:lnTo>
                    <a:pt x="85774" y="945344"/>
                  </a:lnTo>
                  <a:lnTo>
                    <a:pt x="110542" y="984274"/>
                  </a:lnTo>
                  <a:lnTo>
                    <a:pt x="138020" y="1021193"/>
                  </a:lnTo>
                  <a:lnTo>
                    <a:pt x="168067" y="1055961"/>
                  </a:lnTo>
                  <a:lnTo>
                    <a:pt x="200544" y="1088438"/>
                  </a:lnTo>
                  <a:lnTo>
                    <a:pt x="235312" y="1118486"/>
                  </a:lnTo>
                  <a:lnTo>
                    <a:pt x="272231" y="1145963"/>
                  </a:lnTo>
                  <a:lnTo>
                    <a:pt x="311161" y="1170731"/>
                  </a:lnTo>
                  <a:lnTo>
                    <a:pt x="351963" y="1192649"/>
                  </a:lnTo>
                  <a:lnTo>
                    <a:pt x="394496" y="1211579"/>
                  </a:lnTo>
                  <a:lnTo>
                    <a:pt x="438622" y="1227380"/>
                  </a:lnTo>
                  <a:lnTo>
                    <a:pt x="484200" y="1239913"/>
                  </a:lnTo>
                  <a:lnTo>
                    <a:pt x="531091" y="1249038"/>
                  </a:lnTo>
                  <a:lnTo>
                    <a:pt x="579155" y="1254616"/>
                  </a:lnTo>
                  <a:lnTo>
                    <a:pt x="628253" y="1256506"/>
                  </a:lnTo>
                  <a:lnTo>
                    <a:pt x="677350" y="1254616"/>
                  </a:lnTo>
                  <a:lnTo>
                    <a:pt x="725414" y="1249038"/>
                  </a:lnTo>
                  <a:lnTo>
                    <a:pt x="772305" y="1239913"/>
                  </a:lnTo>
                  <a:lnTo>
                    <a:pt x="817883" y="1227380"/>
                  </a:lnTo>
                  <a:lnTo>
                    <a:pt x="862009" y="1211579"/>
                  </a:lnTo>
                  <a:lnTo>
                    <a:pt x="904542" y="1192649"/>
                  </a:lnTo>
                  <a:lnTo>
                    <a:pt x="945344" y="1170731"/>
                  </a:lnTo>
                  <a:lnTo>
                    <a:pt x="984274" y="1145963"/>
                  </a:lnTo>
                  <a:lnTo>
                    <a:pt x="1021193" y="1118486"/>
                  </a:lnTo>
                  <a:lnTo>
                    <a:pt x="1055961" y="1088438"/>
                  </a:lnTo>
                  <a:lnTo>
                    <a:pt x="1088438" y="1055961"/>
                  </a:lnTo>
                  <a:lnTo>
                    <a:pt x="1118486" y="1021193"/>
                  </a:lnTo>
                  <a:lnTo>
                    <a:pt x="1145963" y="984274"/>
                  </a:lnTo>
                  <a:lnTo>
                    <a:pt x="1170731" y="945344"/>
                  </a:lnTo>
                  <a:lnTo>
                    <a:pt x="1192649" y="904542"/>
                  </a:lnTo>
                  <a:lnTo>
                    <a:pt x="1211579" y="862009"/>
                  </a:lnTo>
                  <a:lnTo>
                    <a:pt x="1227380" y="817883"/>
                  </a:lnTo>
                  <a:lnTo>
                    <a:pt x="1239913" y="772305"/>
                  </a:lnTo>
                  <a:lnTo>
                    <a:pt x="1249038" y="725414"/>
                  </a:lnTo>
                  <a:lnTo>
                    <a:pt x="1254616" y="677350"/>
                  </a:lnTo>
                  <a:lnTo>
                    <a:pt x="1256506" y="628253"/>
                  </a:lnTo>
                  <a:lnTo>
                    <a:pt x="1254616" y="579155"/>
                  </a:lnTo>
                  <a:lnTo>
                    <a:pt x="1249038" y="531091"/>
                  </a:lnTo>
                  <a:lnTo>
                    <a:pt x="1239913" y="484200"/>
                  </a:lnTo>
                  <a:lnTo>
                    <a:pt x="1227380" y="438622"/>
                  </a:lnTo>
                  <a:lnTo>
                    <a:pt x="1211579" y="394496"/>
                  </a:lnTo>
                  <a:lnTo>
                    <a:pt x="1192649" y="351963"/>
                  </a:lnTo>
                  <a:lnTo>
                    <a:pt x="1170731" y="311161"/>
                  </a:lnTo>
                  <a:lnTo>
                    <a:pt x="1145963" y="272231"/>
                  </a:lnTo>
                  <a:lnTo>
                    <a:pt x="1118486" y="235312"/>
                  </a:lnTo>
                  <a:lnTo>
                    <a:pt x="1088438" y="200544"/>
                  </a:lnTo>
                  <a:lnTo>
                    <a:pt x="1055961" y="168067"/>
                  </a:lnTo>
                  <a:lnTo>
                    <a:pt x="1021193" y="138020"/>
                  </a:lnTo>
                  <a:lnTo>
                    <a:pt x="984274" y="110542"/>
                  </a:lnTo>
                  <a:lnTo>
                    <a:pt x="945344" y="85774"/>
                  </a:lnTo>
                  <a:lnTo>
                    <a:pt x="904542" y="63856"/>
                  </a:lnTo>
                  <a:lnTo>
                    <a:pt x="862009" y="44926"/>
                  </a:lnTo>
                  <a:lnTo>
                    <a:pt x="817883" y="29125"/>
                  </a:lnTo>
                  <a:lnTo>
                    <a:pt x="772305" y="16592"/>
                  </a:lnTo>
                  <a:lnTo>
                    <a:pt x="725414" y="7467"/>
                  </a:lnTo>
                  <a:lnTo>
                    <a:pt x="677350" y="1890"/>
                  </a:lnTo>
                  <a:lnTo>
                    <a:pt x="628253" y="0"/>
                  </a:lnTo>
                  <a:close/>
                </a:path>
              </a:pathLst>
            </a:custGeom>
            <a:solidFill>
              <a:srgbClr val="B3EBF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2" name="Google Shape;332;p31"/>
            <p:cNvSpPr/>
            <p:nvPr/>
          </p:nvSpPr>
          <p:spPr>
            <a:xfrm>
              <a:off x="1218811" y="5811341"/>
              <a:ext cx="8173720" cy="5076825"/>
            </a:xfrm>
            <a:custGeom>
              <a:rect b="b" l="l" r="r" t="t"/>
              <a:pathLst>
                <a:path extrusionOk="0" h="5076825" w="8173720">
                  <a:moveTo>
                    <a:pt x="50260" y="282713"/>
                  </a:moveTo>
                  <a:lnTo>
                    <a:pt x="0" y="282713"/>
                  </a:lnTo>
                  <a:lnTo>
                    <a:pt x="0" y="4793571"/>
                  </a:lnTo>
                  <a:lnTo>
                    <a:pt x="3700" y="4839428"/>
                  </a:lnTo>
                  <a:lnTo>
                    <a:pt x="14412" y="4882930"/>
                  </a:lnTo>
                  <a:lnTo>
                    <a:pt x="31583" y="4923538"/>
                  </a:lnTo>
                  <a:lnTo>
                    <a:pt x="54547" y="4960538"/>
                  </a:lnTo>
                  <a:lnTo>
                    <a:pt x="82804" y="4993479"/>
                  </a:lnTo>
                  <a:lnTo>
                    <a:pt x="115746" y="5021737"/>
                  </a:lnTo>
                  <a:lnTo>
                    <a:pt x="152790" y="5044728"/>
                  </a:lnTo>
                  <a:lnTo>
                    <a:pt x="193354" y="5061872"/>
                  </a:lnTo>
                  <a:lnTo>
                    <a:pt x="236856" y="5072584"/>
                  </a:lnTo>
                  <a:lnTo>
                    <a:pt x="282713" y="5076285"/>
                  </a:lnTo>
                  <a:lnTo>
                    <a:pt x="282713" y="5026024"/>
                  </a:lnTo>
                  <a:lnTo>
                    <a:pt x="235866" y="5021302"/>
                  </a:lnTo>
                  <a:lnTo>
                    <a:pt x="192232" y="5007757"/>
                  </a:lnTo>
                  <a:lnTo>
                    <a:pt x="152746" y="4986325"/>
                  </a:lnTo>
                  <a:lnTo>
                    <a:pt x="118344" y="4957940"/>
                  </a:lnTo>
                  <a:lnTo>
                    <a:pt x="89935" y="4923494"/>
                  </a:lnTo>
                  <a:lnTo>
                    <a:pt x="68527" y="4884052"/>
                  </a:lnTo>
                  <a:lnTo>
                    <a:pt x="54982" y="4840418"/>
                  </a:lnTo>
                  <a:lnTo>
                    <a:pt x="50260" y="4793571"/>
                  </a:lnTo>
                  <a:lnTo>
                    <a:pt x="50260" y="282713"/>
                  </a:lnTo>
                  <a:close/>
                </a:path>
                <a:path extrusionOk="0" h="5076825" w="8173720">
                  <a:moveTo>
                    <a:pt x="7890859" y="5026024"/>
                  </a:moveTo>
                  <a:lnTo>
                    <a:pt x="282713" y="5026024"/>
                  </a:lnTo>
                  <a:lnTo>
                    <a:pt x="282713" y="5076285"/>
                  </a:lnTo>
                  <a:lnTo>
                    <a:pt x="7890859" y="5076285"/>
                  </a:lnTo>
                  <a:lnTo>
                    <a:pt x="7890859" y="5026024"/>
                  </a:lnTo>
                  <a:close/>
                </a:path>
                <a:path extrusionOk="0" h="5076825" w="8173720">
                  <a:moveTo>
                    <a:pt x="8173572" y="4793571"/>
                  </a:moveTo>
                  <a:lnTo>
                    <a:pt x="8123312" y="4793571"/>
                  </a:lnTo>
                  <a:lnTo>
                    <a:pt x="8118590" y="4840418"/>
                  </a:lnTo>
                  <a:lnTo>
                    <a:pt x="8105045" y="4884052"/>
                  </a:lnTo>
                  <a:lnTo>
                    <a:pt x="8083613" y="4923538"/>
                  </a:lnTo>
                  <a:lnTo>
                    <a:pt x="8055228" y="4957940"/>
                  </a:lnTo>
                  <a:lnTo>
                    <a:pt x="8020826" y="4986325"/>
                  </a:lnTo>
                  <a:lnTo>
                    <a:pt x="7981340" y="5007757"/>
                  </a:lnTo>
                  <a:lnTo>
                    <a:pt x="7937706" y="5021302"/>
                  </a:lnTo>
                  <a:lnTo>
                    <a:pt x="7890859" y="5026024"/>
                  </a:lnTo>
                  <a:lnTo>
                    <a:pt x="7890859" y="5076285"/>
                  </a:lnTo>
                  <a:lnTo>
                    <a:pt x="7936716" y="5072584"/>
                  </a:lnTo>
                  <a:lnTo>
                    <a:pt x="7980218" y="5061872"/>
                  </a:lnTo>
                  <a:lnTo>
                    <a:pt x="8020782" y="5044728"/>
                  </a:lnTo>
                  <a:lnTo>
                    <a:pt x="8057825" y="5021737"/>
                  </a:lnTo>
                  <a:lnTo>
                    <a:pt x="8090767" y="4993479"/>
                  </a:lnTo>
                  <a:lnTo>
                    <a:pt x="8119025" y="4960538"/>
                  </a:lnTo>
                  <a:lnTo>
                    <a:pt x="8142016" y="4923494"/>
                  </a:lnTo>
                  <a:lnTo>
                    <a:pt x="8159159" y="4882930"/>
                  </a:lnTo>
                  <a:lnTo>
                    <a:pt x="8169872" y="4839428"/>
                  </a:lnTo>
                  <a:lnTo>
                    <a:pt x="8173572" y="4793571"/>
                  </a:lnTo>
                  <a:close/>
                </a:path>
                <a:path extrusionOk="0" h="5076825" w="8173720">
                  <a:moveTo>
                    <a:pt x="7890859" y="0"/>
                  </a:moveTo>
                  <a:lnTo>
                    <a:pt x="7890859" y="50260"/>
                  </a:lnTo>
                  <a:lnTo>
                    <a:pt x="7937706" y="54982"/>
                  </a:lnTo>
                  <a:lnTo>
                    <a:pt x="7981340" y="68527"/>
                  </a:lnTo>
                  <a:lnTo>
                    <a:pt x="8020826" y="89959"/>
                  </a:lnTo>
                  <a:lnTo>
                    <a:pt x="8055228" y="118344"/>
                  </a:lnTo>
                  <a:lnTo>
                    <a:pt x="8083637" y="152790"/>
                  </a:lnTo>
                  <a:lnTo>
                    <a:pt x="8105045" y="192232"/>
                  </a:lnTo>
                  <a:lnTo>
                    <a:pt x="8118590" y="235866"/>
                  </a:lnTo>
                  <a:lnTo>
                    <a:pt x="8123312" y="282713"/>
                  </a:lnTo>
                  <a:lnTo>
                    <a:pt x="8123312" y="4793571"/>
                  </a:lnTo>
                  <a:lnTo>
                    <a:pt x="8173572" y="4793571"/>
                  </a:lnTo>
                  <a:lnTo>
                    <a:pt x="8173572" y="282713"/>
                  </a:lnTo>
                  <a:lnTo>
                    <a:pt x="8169872" y="236856"/>
                  </a:lnTo>
                  <a:lnTo>
                    <a:pt x="8159159" y="193354"/>
                  </a:lnTo>
                  <a:lnTo>
                    <a:pt x="8141989" y="152746"/>
                  </a:lnTo>
                  <a:lnTo>
                    <a:pt x="8119025" y="115746"/>
                  </a:lnTo>
                  <a:lnTo>
                    <a:pt x="8090767" y="82805"/>
                  </a:lnTo>
                  <a:lnTo>
                    <a:pt x="8057825" y="54547"/>
                  </a:lnTo>
                  <a:lnTo>
                    <a:pt x="8020782" y="31556"/>
                  </a:lnTo>
                  <a:lnTo>
                    <a:pt x="7980218" y="14412"/>
                  </a:lnTo>
                  <a:lnTo>
                    <a:pt x="7936716" y="3700"/>
                  </a:lnTo>
                  <a:lnTo>
                    <a:pt x="7890859" y="0"/>
                  </a:lnTo>
                  <a:close/>
                </a:path>
                <a:path extrusionOk="0" h="5076825" w="8173720">
                  <a:moveTo>
                    <a:pt x="282713" y="0"/>
                  </a:moveTo>
                  <a:lnTo>
                    <a:pt x="236856" y="3700"/>
                  </a:lnTo>
                  <a:lnTo>
                    <a:pt x="193354" y="14412"/>
                  </a:lnTo>
                  <a:lnTo>
                    <a:pt x="152790" y="31556"/>
                  </a:lnTo>
                  <a:lnTo>
                    <a:pt x="115746" y="54547"/>
                  </a:lnTo>
                  <a:lnTo>
                    <a:pt x="82804" y="82805"/>
                  </a:lnTo>
                  <a:lnTo>
                    <a:pt x="54547" y="115746"/>
                  </a:lnTo>
                  <a:lnTo>
                    <a:pt x="31556" y="152790"/>
                  </a:lnTo>
                  <a:lnTo>
                    <a:pt x="14412" y="193354"/>
                  </a:lnTo>
                  <a:lnTo>
                    <a:pt x="3700" y="236856"/>
                  </a:lnTo>
                  <a:lnTo>
                    <a:pt x="0" y="282713"/>
                  </a:lnTo>
                  <a:lnTo>
                    <a:pt x="50260" y="282713"/>
                  </a:lnTo>
                  <a:lnTo>
                    <a:pt x="54982" y="235866"/>
                  </a:lnTo>
                  <a:lnTo>
                    <a:pt x="68527" y="192232"/>
                  </a:lnTo>
                  <a:lnTo>
                    <a:pt x="89959" y="152746"/>
                  </a:lnTo>
                  <a:lnTo>
                    <a:pt x="118344" y="118344"/>
                  </a:lnTo>
                  <a:lnTo>
                    <a:pt x="152747" y="89959"/>
                  </a:lnTo>
                  <a:lnTo>
                    <a:pt x="192232" y="68527"/>
                  </a:lnTo>
                  <a:lnTo>
                    <a:pt x="235866" y="54982"/>
                  </a:lnTo>
                  <a:lnTo>
                    <a:pt x="282713" y="50260"/>
                  </a:lnTo>
                  <a:lnTo>
                    <a:pt x="282713" y="0"/>
                  </a:lnTo>
                  <a:close/>
                </a:path>
                <a:path extrusionOk="0" h="5076825" w="8173720">
                  <a:moveTo>
                    <a:pt x="7890858" y="0"/>
                  </a:moveTo>
                  <a:lnTo>
                    <a:pt x="282713" y="0"/>
                  </a:lnTo>
                  <a:lnTo>
                    <a:pt x="282713" y="50260"/>
                  </a:lnTo>
                  <a:lnTo>
                    <a:pt x="7890859" y="50260"/>
                  </a:lnTo>
                  <a:lnTo>
                    <a:pt x="7890858" y="0"/>
                  </a:lnTo>
                  <a:close/>
                </a:path>
              </a:pathLst>
            </a:custGeom>
            <a:solidFill>
              <a:srgbClr val="2F21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pic>
        <p:nvPicPr>
          <p:cNvPr id="333" name="Google Shape;333;p31"/>
          <p:cNvPicPr preferRelativeResize="0"/>
          <p:nvPr/>
        </p:nvPicPr>
        <p:blipFill rotWithShape="1">
          <a:blip r:embed="rId3">
            <a:alphaModFix/>
          </a:blip>
          <a:srcRect b="0" l="0" r="0" t="0"/>
          <a:stretch/>
        </p:blipFill>
        <p:spPr>
          <a:xfrm>
            <a:off x="8115633" y="4718051"/>
            <a:ext cx="838863" cy="336867"/>
          </a:xfrm>
          <a:prstGeom prst="rect">
            <a:avLst/>
          </a:prstGeom>
          <a:noFill/>
          <a:ln>
            <a:noFill/>
          </a:ln>
        </p:spPr>
      </p:pic>
      <p:sp>
        <p:nvSpPr>
          <p:cNvPr id="334" name="Google Shape;334;p31"/>
          <p:cNvSpPr txBox="1"/>
          <p:nvPr/>
        </p:nvSpPr>
        <p:spPr>
          <a:xfrm>
            <a:off x="593594" y="463614"/>
            <a:ext cx="3978406" cy="48474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2F2267"/>
                </a:solidFill>
                <a:latin typeface="Verdana"/>
                <a:ea typeface="Verdana"/>
                <a:cs typeface="Verdana"/>
                <a:sym typeface="Verdana"/>
              </a:rPr>
              <a:t>Economical factors</a:t>
            </a:r>
            <a:endParaRPr b="0" i="0" sz="1100" u="none" cap="none" strike="noStrike">
              <a:solidFill>
                <a:srgbClr val="000000"/>
              </a:solidFill>
              <a:latin typeface="Arial"/>
              <a:ea typeface="Arial"/>
              <a:cs typeface="Arial"/>
              <a:sym typeface="Arial"/>
            </a:endParaRPr>
          </a:p>
        </p:txBody>
      </p:sp>
      <p:sp>
        <p:nvSpPr>
          <p:cNvPr id="335" name="Google Shape;335;p31"/>
          <p:cNvSpPr txBox="1"/>
          <p:nvPr/>
        </p:nvSpPr>
        <p:spPr>
          <a:xfrm>
            <a:off x="593595" y="1044520"/>
            <a:ext cx="2589659"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1" i="1" lang="en" sz="900" u="none" cap="none" strike="noStrike">
                <a:solidFill>
                  <a:srgbClr val="2F2267"/>
                </a:solidFill>
                <a:latin typeface="Verdana"/>
                <a:ea typeface="Verdana"/>
                <a:cs typeface="Verdana"/>
                <a:sym typeface="Verdana"/>
              </a:rPr>
              <a:t>Answer these questions below ? </a:t>
            </a:r>
            <a:endParaRPr b="0" i="0" sz="1100" u="none" cap="none" strike="noStrike">
              <a:solidFill>
                <a:srgbClr val="000000"/>
              </a:solidFill>
              <a:latin typeface="Arial"/>
              <a:ea typeface="Arial"/>
              <a:cs typeface="Arial"/>
              <a:sym typeface="Arial"/>
            </a:endParaRPr>
          </a:p>
        </p:txBody>
      </p:sp>
      <p:sp>
        <p:nvSpPr>
          <p:cNvPr id="336" name="Google Shape;336;p31"/>
          <p:cNvSpPr txBox="1"/>
          <p:nvPr/>
        </p:nvSpPr>
        <p:spPr>
          <a:xfrm>
            <a:off x="593595" y="1267569"/>
            <a:ext cx="3778379" cy="900247"/>
          </a:xfrm>
          <a:prstGeom prst="rect">
            <a:avLst/>
          </a:prstGeom>
          <a:noFill/>
          <a:ln>
            <a:noFill/>
          </a:ln>
        </p:spPr>
        <p:txBody>
          <a:bodyPr anchorCtr="0" anchor="t" bIns="34275" lIns="68575" spcFirstLastPara="1" rIns="68575" wrap="square" tIns="34275">
            <a:spAutoFit/>
          </a:bodyPr>
          <a:lstStyle/>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Are there any economic trends or indicators that are favorable towards my organization or sector? </a:t>
            </a:r>
            <a:endParaRPr b="0" i="0" sz="1100" u="none" cap="none" strike="noStrike">
              <a:solidFill>
                <a:srgbClr val="000000"/>
              </a:solidFill>
              <a:latin typeface="Arial"/>
              <a:ea typeface="Arial"/>
              <a:cs typeface="Arial"/>
              <a:sym typeface="Arial"/>
            </a:endParaRPr>
          </a:p>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Are there any clouds on the economic horizon that might affect my organization or sector? </a:t>
            </a:r>
            <a:endParaRPr b="0" i="0" sz="1100" u="none" cap="none" strike="noStrike">
              <a:solidFill>
                <a:srgbClr val="000000"/>
              </a:solidFill>
              <a:latin typeface="Arial"/>
              <a:ea typeface="Arial"/>
              <a:cs typeface="Arial"/>
              <a:sym typeface="Arial"/>
            </a:endParaRPr>
          </a:p>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How volatile is the national, European, or global economy?</a:t>
            </a:r>
            <a:endParaRPr b="0" i="0" sz="1100" u="none" cap="none" strike="noStrike">
              <a:solidFill>
                <a:srgbClr val="000000"/>
              </a:solidFill>
              <a:latin typeface="Arial"/>
              <a:ea typeface="Arial"/>
              <a:cs typeface="Arial"/>
              <a:sym typeface="Arial"/>
            </a:endParaRPr>
          </a:p>
        </p:txBody>
      </p:sp>
      <p:sp>
        <p:nvSpPr>
          <p:cNvPr id="337" name="Google Shape;337;p31"/>
          <p:cNvSpPr txBox="1"/>
          <p:nvPr/>
        </p:nvSpPr>
        <p:spPr>
          <a:xfrm>
            <a:off x="4744113" y="463614"/>
            <a:ext cx="4115303" cy="4641704"/>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Economic factors are determinants of a certain economy's performance. Factors include economic growth, exchange rates, inflation rates, interest rates, disposable income of consumers, and unemployment rates. </a:t>
            </a:r>
            <a:endParaRPr b="0" i="0" sz="11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2F2267"/>
              </a:solidFill>
              <a:latin typeface="Verdana"/>
              <a:ea typeface="Verdana"/>
              <a:cs typeface="Verdana"/>
              <a:sym typeface="Verdana"/>
            </a:endParaRPr>
          </a:p>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These factors may have a direct or indirect long-term impact on a company since it affects the purchasing power of consumers and could possibly change demand/supply models in the economy. In the economic environment, you'll need to look for factors like inflation, exchange rates, and the unemployment rate. One very poignant and current example is in Lebanon, where inflation and devaluation have had a very profound impact on the population and pricing. </a:t>
            </a:r>
            <a:endParaRPr b="0" i="0" sz="11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2F2267"/>
              </a:solidFill>
              <a:latin typeface="Verdana"/>
              <a:ea typeface="Verdana"/>
              <a:cs typeface="Verdana"/>
              <a:sym typeface="Verdana"/>
            </a:endParaRPr>
          </a:p>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This situation has a huge impact on a company's procurement: the capacity to source, sell, and the kind of procurement strategy that they're going to be able to put in place.</a:t>
            </a:r>
            <a:endParaRPr b="0" i="0" sz="1100" u="none" cap="none" strike="noStrike">
              <a:solidFill>
                <a:srgbClr val="000000"/>
              </a:solidFill>
              <a:latin typeface="Arial"/>
              <a:ea typeface="Arial"/>
              <a:cs typeface="Arial"/>
              <a:sym typeface="Arial"/>
            </a:endParaRPr>
          </a:p>
        </p:txBody>
      </p:sp>
      <p:sp>
        <p:nvSpPr>
          <p:cNvPr id="338" name="Google Shape;338;p31"/>
          <p:cNvSpPr txBox="1"/>
          <p:nvPr/>
        </p:nvSpPr>
        <p:spPr>
          <a:xfrm>
            <a:off x="593595" y="2740922"/>
            <a:ext cx="3778379"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2267"/>
                </a:solidFill>
                <a:latin typeface="Verdana"/>
                <a:ea typeface="Verdana"/>
                <a:cs typeface="Verdana"/>
                <a:sym typeface="Verdana"/>
              </a:rPr>
              <a:t>Fill your answers here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pSp>
        <p:nvGrpSpPr>
          <p:cNvPr id="343" name="Google Shape;343;p32"/>
          <p:cNvGrpSpPr/>
          <p:nvPr/>
        </p:nvGrpSpPr>
        <p:grpSpPr>
          <a:xfrm>
            <a:off x="396113" y="413623"/>
            <a:ext cx="3975863" cy="4539451"/>
            <a:chOff x="791598" y="1068030"/>
            <a:chExt cx="8600933" cy="9820136"/>
          </a:xfrm>
        </p:grpSpPr>
        <p:sp>
          <p:nvSpPr>
            <p:cNvPr id="344" name="Google Shape;344;p32"/>
            <p:cNvSpPr/>
            <p:nvPr/>
          </p:nvSpPr>
          <p:spPr>
            <a:xfrm>
              <a:off x="791598" y="1068030"/>
              <a:ext cx="1256665" cy="1256665"/>
            </a:xfrm>
            <a:custGeom>
              <a:rect b="b" l="l" r="r" t="t"/>
              <a:pathLst>
                <a:path extrusionOk="0" h="1256664" w="1256664">
                  <a:moveTo>
                    <a:pt x="628253" y="0"/>
                  </a:moveTo>
                  <a:lnTo>
                    <a:pt x="579155" y="1890"/>
                  </a:lnTo>
                  <a:lnTo>
                    <a:pt x="531091" y="7467"/>
                  </a:lnTo>
                  <a:lnTo>
                    <a:pt x="484200" y="16592"/>
                  </a:lnTo>
                  <a:lnTo>
                    <a:pt x="438622" y="29125"/>
                  </a:lnTo>
                  <a:lnTo>
                    <a:pt x="394496" y="44926"/>
                  </a:lnTo>
                  <a:lnTo>
                    <a:pt x="351963" y="63856"/>
                  </a:lnTo>
                  <a:lnTo>
                    <a:pt x="311161" y="85774"/>
                  </a:lnTo>
                  <a:lnTo>
                    <a:pt x="272231" y="110542"/>
                  </a:lnTo>
                  <a:lnTo>
                    <a:pt x="235312" y="138020"/>
                  </a:lnTo>
                  <a:lnTo>
                    <a:pt x="200544" y="168067"/>
                  </a:lnTo>
                  <a:lnTo>
                    <a:pt x="168067" y="200544"/>
                  </a:lnTo>
                  <a:lnTo>
                    <a:pt x="138020" y="235312"/>
                  </a:lnTo>
                  <a:lnTo>
                    <a:pt x="110542" y="272231"/>
                  </a:lnTo>
                  <a:lnTo>
                    <a:pt x="85774" y="311161"/>
                  </a:lnTo>
                  <a:lnTo>
                    <a:pt x="63856" y="351963"/>
                  </a:lnTo>
                  <a:lnTo>
                    <a:pt x="44926" y="394496"/>
                  </a:lnTo>
                  <a:lnTo>
                    <a:pt x="29125" y="438622"/>
                  </a:lnTo>
                  <a:lnTo>
                    <a:pt x="16592" y="484200"/>
                  </a:lnTo>
                  <a:lnTo>
                    <a:pt x="7467" y="531091"/>
                  </a:lnTo>
                  <a:lnTo>
                    <a:pt x="1890" y="579155"/>
                  </a:lnTo>
                  <a:lnTo>
                    <a:pt x="0" y="628253"/>
                  </a:lnTo>
                  <a:lnTo>
                    <a:pt x="1890" y="677350"/>
                  </a:lnTo>
                  <a:lnTo>
                    <a:pt x="7467" y="725414"/>
                  </a:lnTo>
                  <a:lnTo>
                    <a:pt x="16592" y="772305"/>
                  </a:lnTo>
                  <a:lnTo>
                    <a:pt x="29125" y="817883"/>
                  </a:lnTo>
                  <a:lnTo>
                    <a:pt x="44926" y="862009"/>
                  </a:lnTo>
                  <a:lnTo>
                    <a:pt x="63856" y="904542"/>
                  </a:lnTo>
                  <a:lnTo>
                    <a:pt x="85774" y="945344"/>
                  </a:lnTo>
                  <a:lnTo>
                    <a:pt x="110542" y="984274"/>
                  </a:lnTo>
                  <a:lnTo>
                    <a:pt x="138020" y="1021193"/>
                  </a:lnTo>
                  <a:lnTo>
                    <a:pt x="168067" y="1055961"/>
                  </a:lnTo>
                  <a:lnTo>
                    <a:pt x="200544" y="1088438"/>
                  </a:lnTo>
                  <a:lnTo>
                    <a:pt x="235312" y="1118486"/>
                  </a:lnTo>
                  <a:lnTo>
                    <a:pt x="272231" y="1145963"/>
                  </a:lnTo>
                  <a:lnTo>
                    <a:pt x="311161" y="1170731"/>
                  </a:lnTo>
                  <a:lnTo>
                    <a:pt x="351963" y="1192649"/>
                  </a:lnTo>
                  <a:lnTo>
                    <a:pt x="394496" y="1211579"/>
                  </a:lnTo>
                  <a:lnTo>
                    <a:pt x="438622" y="1227380"/>
                  </a:lnTo>
                  <a:lnTo>
                    <a:pt x="484200" y="1239913"/>
                  </a:lnTo>
                  <a:lnTo>
                    <a:pt x="531091" y="1249038"/>
                  </a:lnTo>
                  <a:lnTo>
                    <a:pt x="579155" y="1254616"/>
                  </a:lnTo>
                  <a:lnTo>
                    <a:pt x="628253" y="1256506"/>
                  </a:lnTo>
                  <a:lnTo>
                    <a:pt x="677350" y="1254616"/>
                  </a:lnTo>
                  <a:lnTo>
                    <a:pt x="725414" y="1249038"/>
                  </a:lnTo>
                  <a:lnTo>
                    <a:pt x="772305" y="1239913"/>
                  </a:lnTo>
                  <a:lnTo>
                    <a:pt x="817883" y="1227380"/>
                  </a:lnTo>
                  <a:lnTo>
                    <a:pt x="862009" y="1211579"/>
                  </a:lnTo>
                  <a:lnTo>
                    <a:pt x="904542" y="1192649"/>
                  </a:lnTo>
                  <a:lnTo>
                    <a:pt x="945344" y="1170731"/>
                  </a:lnTo>
                  <a:lnTo>
                    <a:pt x="984274" y="1145963"/>
                  </a:lnTo>
                  <a:lnTo>
                    <a:pt x="1021193" y="1118486"/>
                  </a:lnTo>
                  <a:lnTo>
                    <a:pt x="1055961" y="1088438"/>
                  </a:lnTo>
                  <a:lnTo>
                    <a:pt x="1088438" y="1055961"/>
                  </a:lnTo>
                  <a:lnTo>
                    <a:pt x="1118486" y="1021193"/>
                  </a:lnTo>
                  <a:lnTo>
                    <a:pt x="1145963" y="984274"/>
                  </a:lnTo>
                  <a:lnTo>
                    <a:pt x="1170731" y="945344"/>
                  </a:lnTo>
                  <a:lnTo>
                    <a:pt x="1192649" y="904542"/>
                  </a:lnTo>
                  <a:lnTo>
                    <a:pt x="1211579" y="862009"/>
                  </a:lnTo>
                  <a:lnTo>
                    <a:pt x="1227380" y="817883"/>
                  </a:lnTo>
                  <a:lnTo>
                    <a:pt x="1239913" y="772305"/>
                  </a:lnTo>
                  <a:lnTo>
                    <a:pt x="1249038" y="725414"/>
                  </a:lnTo>
                  <a:lnTo>
                    <a:pt x="1254616" y="677350"/>
                  </a:lnTo>
                  <a:lnTo>
                    <a:pt x="1256506" y="628253"/>
                  </a:lnTo>
                  <a:lnTo>
                    <a:pt x="1254616" y="579155"/>
                  </a:lnTo>
                  <a:lnTo>
                    <a:pt x="1249038" y="531091"/>
                  </a:lnTo>
                  <a:lnTo>
                    <a:pt x="1239913" y="484200"/>
                  </a:lnTo>
                  <a:lnTo>
                    <a:pt x="1227380" y="438622"/>
                  </a:lnTo>
                  <a:lnTo>
                    <a:pt x="1211579" y="394496"/>
                  </a:lnTo>
                  <a:lnTo>
                    <a:pt x="1192649" y="351963"/>
                  </a:lnTo>
                  <a:lnTo>
                    <a:pt x="1170731" y="311161"/>
                  </a:lnTo>
                  <a:lnTo>
                    <a:pt x="1145963" y="272231"/>
                  </a:lnTo>
                  <a:lnTo>
                    <a:pt x="1118486" y="235312"/>
                  </a:lnTo>
                  <a:lnTo>
                    <a:pt x="1088438" y="200544"/>
                  </a:lnTo>
                  <a:lnTo>
                    <a:pt x="1055961" y="168067"/>
                  </a:lnTo>
                  <a:lnTo>
                    <a:pt x="1021193" y="138020"/>
                  </a:lnTo>
                  <a:lnTo>
                    <a:pt x="984274" y="110542"/>
                  </a:lnTo>
                  <a:lnTo>
                    <a:pt x="945344" y="85774"/>
                  </a:lnTo>
                  <a:lnTo>
                    <a:pt x="904542" y="63856"/>
                  </a:lnTo>
                  <a:lnTo>
                    <a:pt x="862009" y="44926"/>
                  </a:lnTo>
                  <a:lnTo>
                    <a:pt x="817883" y="29125"/>
                  </a:lnTo>
                  <a:lnTo>
                    <a:pt x="772305" y="16592"/>
                  </a:lnTo>
                  <a:lnTo>
                    <a:pt x="725414" y="7467"/>
                  </a:lnTo>
                  <a:lnTo>
                    <a:pt x="677350" y="1890"/>
                  </a:lnTo>
                  <a:lnTo>
                    <a:pt x="628253" y="0"/>
                  </a:lnTo>
                  <a:close/>
                </a:path>
              </a:pathLst>
            </a:custGeom>
            <a:solidFill>
              <a:srgbClr val="B3EBF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5" name="Google Shape;345;p32"/>
            <p:cNvSpPr/>
            <p:nvPr/>
          </p:nvSpPr>
          <p:spPr>
            <a:xfrm>
              <a:off x="1218811" y="5811341"/>
              <a:ext cx="8173720" cy="5076825"/>
            </a:xfrm>
            <a:custGeom>
              <a:rect b="b" l="l" r="r" t="t"/>
              <a:pathLst>
                <a:path extrusionOk="0" h="5076825" w="8173720">
                  <a:moveTo>
                    <a:pt x="50260" y="282713"/>
                  </a:moveTo>
                  <a:lnTo>
                    <a:pt x="0" y="282713"/>
                  </a:lnTo>
                  <a:lnTo>
                    <a:pt x="0" y="4793571"/>
                  </a:lnTo>
                  <a:lnTo>
                    <a:pt x="3700" y="4839428"/>
                  </a:lnTo>
                  <a:lnTo>
                    <a:pt x="14412" y="4882930"/>
                  </a:lnTo>
                  <a:lnTo>
                    <a:pt x="31583" y="4923538"/>
                  </a:lnTo>
                  <a:lnTo>
                    <a:pt x="54547" y="4960538"/>
                  </a:lnTo>
                  <a:lnTo>
                    <a:pt x="82804" y="4993479"/>
                  </a:lnTo>
                  <a:lnTo>
                    <a:pt x="115746" y="5021737"/>
                  </a:lnTo>
                  <a:lnTo>
                    <a:pt x="152790" y="5044728"/>
                  </a:lnTo>
                  <a:lnTo>
                    <a:pt x="193354" y="5061872"/>
                  </a:lnTo>
                  <a:lnTo>
                    <a:pt x="236856" y="5072584"/>
                  </a:lnTo>
                  <a:lnTo>
                    <a:pt x="282713" y="5076285"/>
                  </a:lnTo>
                  <a:lnTo>
                    <a:pt x="282713" y="5026024"/>
                  </a:lnTo>
                  <a:lnTo>
                    <a:pt x="235866" y="5021302"/>
                  </a:lnTo>
                  <a:lnTo>
                    <a:pt x="192232" y="5007757"/>
                  </a:lnTo>
                  <a:lnTo>
                    <a:pt x="152746" y="4986325"/>
                  </a:lnTo>
                  <a:lnTo>
                    <a:pt x="118344" y="4957940"/>
                  </a:lnTo>
                  <a:lnTo>
                    <a:pt x="89935" y="4923494"/>
                  </a:lnTo>
                  <a:lnTo>
                    <a:pt x="68527" y="4884052"/>
                  </a:lnTo>
                  <a:lnTo>
                    <a:pt x="54982" y="4840418"/>
                  </a:lnTo>
                  <a:lnTo>
                    <a:pt x="50260" y="4793571"/>
                  </a:lnTo>
                  <a:lnTo>
                    <a:pt x="50260" y="282713"/>
                  </a:lnTo>
                  <a:close/>
                </a:path>
                <a:path extrusionOk="0" h="5076825" w="8173720">
                  <a:moveTo>
                    <a:pt x="7890859" y="5026024"/>
                  </a:moveTo>
                  <a:lnTo>
                    <a:pt x="282713" y="5026024"/>
                  </a:lnTo>
                  <a:lnTo>
                    <a:pt x="282713" y="5076285"/>
                  </a:lnTo>
                  <a:lnTo>
                    <a:pt x="7890859" y="5076285"/>
                  </a:lnTo>
                  <a:lnTo>
                    <a:pt x="7890859" y="5026024"/>
                  </a:lnTo>
                  <a:close/>
                </a:path>
                <a:path extrusionOk="0" h="5076825" w="8173720">
                  <a:moveTo>
                    <a:pt x="8173572" y="4793571"/>
                  </a:moveTo>
                  <a:lnTo>
                    <a:pt x="8123312" y="4793571"/>
                  </a:lnTo>
                  <a:lnTo>
                    <a:pt x="8118590" y="4840418"/>
                  </a:lnTo>
                  <a:lnTo>
                    <a:pt x="8105045" y="4884052"/>
                  </a:lnTo>
                  <a:lnTo>
                    <a:pt x="8083613" y="4923538"/>
                  </a:lnTo>
                  <a:lnTo>
                    <a:pt x="8055228" y="4957940"/>
                  </a:lnTo>
                  <a:lnTo>
                    <a:pt x="8020826" y="4986325"/>
                  </a:lnTo>
                  <a:lnTo>
                    <a:pt x="7981340" y="5007757"/>
                  </a:lnTo>
                  <a:lnTo>
                    <a:pt x="7937706" y="5021302"/>
                  </a:lnTo>
                  <a:lnTo>
                    <a:pt x="7890859" y="5026024"/>
                  </a:lnTo>
                  <a:lnTo>
                    <a:pt x="7890859" y="5076285"/>
                  </a:lnTo>
                  <a:lnTo>
                    <a:pt x="7936716" y="5072584"/>
                  </a:lnTo>
                  <a:lnTo>
                    <a:pt x="7980218" y="5061872"/>
                  </a:lnTo>
                  <a:lnTo>
                    <a:pt x="8020782" y="5044728"/>
                  </a:lnTo>
                  <a:lnTo>
                    <a:pt x="8057825" y="5021737"/>
                  </a:lnTo>
                  <a:lnTo>
                    <a:pt x="8090767" y="4993479"/>
                  </a:lnTo>
                  <a:lnTo>
                    <a:pt x="8119025" y="4960538"/>
                  </a:lnTo>
                  <a:lnTo>
                    <a:pt x="8142016" y="4923494"/>
                  </a:lnTo>
                  <a:lnTo>
                    <a:pt x="8159159" y="4882930"/>
                  </a:lnTo>
                  <a:lnTo>
                    <a:pt x="8169872" y="4839428"/>
                  </a:lnTo>
                  <a:lnTo>
                    <a:pt x="8173572" y="4793571"/>
                  </a:lnTo>
                  <a:close/>
                </a:path>
                <a:path extrusionOk="0" h="5076825" w="8173720">
                  <a:moveTo>
                    <a:pt x="7890859" y="0"/>
                  </a:moveTo>
                  <a:lnTo>
                    <a:pt x="7890859" y="50260"/>
                  </a:lnTo>
                  <a:lnTo>
                    <a:pt x="7937706" y="54982"/>
                  </a:lnTo>
                  <a:lnTo>
                    <a:pt x="7981340" y="68527"/>
                  </a:lnTo>
                  <a:lnTo>
                    <a:pt x="8020826" y="89959"/>
                  </a:lnTo>
                  <a:lnTo>
                    <a:pt x="8055228" y="118344"/>
                  </a:lnTo>
                  <a:lnTo>
                    <a:pt x="8083637" y="152790"/>
                  </a:lnTo>
                  <a:lnTo>
                    <a:pt x="8105045" y="192232"/>
                  </a:lnTo>
                  <a:lnTo>
                    <a:pt x="8118590" y="235866"/>
                  </a:lnTo>
                  <a:lnTo>
                    <a:pt x="8123312" y="282713"/>
                  </a:lnTo>
                  <a:lnTo>
                    <a:pt x="8123312" y="4793571"/>
                  </a:lnTo>
                  <a:lnTo>
                    <a:pt x="8173572" y="4793571"/>
                  </a:lnTo>
                  <a:lnTo>
                    <a:pt x="8173572" y="282713"/>
                  </a:lnTo>
                  <a:lnTo>
                    <a:pt x="8169872" y="236856"/>
                  </a:lnTo>
                  <a:lnTo>
                    <a:pt x="8159159" y="193354"/>
                  </a:lnTo>
                  <a:lnTo>
                    <a:pt x="8141989" y="152746"/>
                  </a:lnTo>
                  <a:lnTo>
                    <a:pt x="8119025" y="115746"/>
                  </a:lnTo>
                  <a:lnTo>
                    <a:pt x="8090767" y="82805"/>
                  </a:lnTo>
                  <a:lnTo>
                    <a:pt x="8057825" y="54547"/>
                  </a:lnTo>
                  <a:lnTo>
                    <a:pt x="8020782" y="31556"/>
                  </a:lnTo>
                  <a:lnTo>
                    <a:pt x="7980218" y="14412"/>
                  </a:lnTo>
                  <a:lnTo>
                    <a:pt x="7936716" y="3700"/>
                  </a:lnTo>
                  <a:lnTo>
                    <a:pt x="7890859" y="0"/>
                  </a:lnTo>
                  <a:close/>
                </a:path>
                <a:path extrusionOk="0" h="5076825" w="8173720">
                  <a:moveTo>
                    <a:pt x="282713" y="0"/>
                  </a:moveTo>
                  <a:lnTo>
                    <a:pt x="236856" y="3700"/>
                  </a:lnTo>
                  <a:lnTo>
                    <a:pt x="193354" y="14412"/>
                  </a:lnTo>
                  <a:lnTo>
                    <a:pt x="152790" y="31556"/>
                  </a:lnTo>
                  <a:lnTo>
                    <a:pt x="115746" y="54547"/>
                  </a:lnTo>
                  <a:lnTo>
                    <a:pt x="82804" y="82805"/>
                  </a:lnTo>
                  <a:lnTo>
                    <a:pt x="54547" y="115746"/>
                  </a:lnTo>
                  <a:lnTo>
                    <a:pt x="31556" y="152790"/>
                  </a:lnTo>
                  <a:lnTo>
                    <a:pt x="14412" y="193354"/>
                  </a:lnTo>
                  <a:lnTo>
                    <a:pt x="3700" y="236856"/>
                  </a:lnTo>
                  <a:lnTo>
                    <a:pt x="0" y="282713"/>
                  </a:lnTo>
                  <a:lnTo>
                    <a:pt x="50260" y="282713"/>
                  </a:lnTo>
                  <a:lnTo>
                    <a:pt x="54982" y="235866"/>
                  </a:lnTo>
                  <a:lnTo>
                    <a:pt x="68527" y="192232"/>
                  </a:lnTo>
                  <a:lnTo>
                    <a:pt x="89959" y="152746"/>
                  </a:lnTo>
                  <a:lnTo>
                    <a:pt x="118344" y="118344"/>
                  </a:lnTo>
                  <a:lnTo>
                    <a:pt x="152747" y="89959"/>
                  </a:lnTo>
                  <a:lnTo>
                    <a:pt x="192232" y="68527"/>
                  </a:lnTo>
                  <a:lnTo>
                    <a:pt x="235866" y="54982"/>
                  </a:lnTo>
                  <a:lnTo>
                    <a:pt x="282713" y="50260"/>
                  </a:lnTo>
                  <a:lnTo>
                    <a:pt x="282713" y="0"/>
                  </a:lnTo>
                  <a:close/>
                </a:path>
                <a:path extrusionOk="0" h="5076825" w="8173720">
                  <a:moveTo>
                    <a:pt x="7890858" y="0"/>
                  </a:moveTo>
                  <a:lnTo>
                    <a:pt x="282713" y="0"/>
                  </a:lnTo>
                  <a:lnTo>
                    <a:pt x="282713" y="50260"/>
                  </a:lnTo>
                  <a:lnTo>
                    <a:pt x="7890859" y="50260"/>
                  </a:lnTo>
                  <a:lnTo>
                    <a:pt x="7890858" y="0"/>
                  </a:lnTo>
                  <a:close/>
                </a:path>
              </a:pathLst>
            </a:custGeom>
            <a:solidFill>
              <a:srgbClr val="2F21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pic>
        <p:nvPicPr>
          <p:cNvPr id="346" name="Google Shape;346;p32"/>
          <p:cNvPicPr preferRelativeResize="0"/>
          <p:nvPr/>
        </p:nvPicPr>
        <p:blipFill rotWithShape="1">
          <a:blip r:embed="rId3">
            <a:alphaModFix/>
          </a:blip>
          <a:srcRect b="0" l="0" r="0" t="0"/>
          <a:stretch/>
        </p:blipFill>
        <p:spPr>
          <a:xfrm>
            <a:off x="8115633" y="4718051"/>
            <a:ext cx="838863" cy="336867"/>
          </a:xfrm>
          <a:prstGeom prst="rect">
            <a:avLst/>
          </a:prstGeom>
          <a:noFill/>
          <a:ln>
            <a:noFill/>
          </a:ln>
        </p:spPr>
      </p:pic>
      <p:sp>
        <p:nvSpPr>
          <p:cNvPr id="347" name="Google Shape;347;p32"/>
          <p:cNvSpPr txBox="1"/>
          <p:nvPr/>
        </p:nvSpPr>
        <p:spPr>
          <a:xfrm>
            <a:off x="593594" y="463614"/>
            <a:ext cx="3642649" cy="48474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2F2267"/>
                </a:solidFill>
                <a:latin typeface="Verdana"/>
                <a:ea typeface="Verdana"/>
                <a:cs typeface="Verdana"/>
                <a:sym typeface="Verdana"/>
              </a:rPr>
              <a:t>Social factors</a:t>
            </a:r>
            <a:endParaRPr b="0" i="0" sz="1100" u="none" cap="none" strike="noStrike">
              <a:solidFill>
                <a:srgbClr val="000000"/>
              </a:solidFill>
              <a:latin typeface="Arial"/>
              <a:ea typeface="Arial"/>
              <a:cs typeface="Arial"/>
              <a:sym typeface="Arial"/>
            </a:endParaRPr>
          </a:p>
        </p:txBody>
      </p:sp>
      <p:sp>
        <p:nvSpPr>
          <p:cNvPr id="348" name="Google Shape;348;p32"/>
          <p:cNvSpPr txBox="1"/>
          <p:nvPr/>
        </p:nvSpPr>
        <p:spPr>
          <a:xfrm>
            <a:off x="593595" y="1044520"/>
            <a:ext cx="2589659"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1" i="1" lang="en" sz="900" u="none" cap="none" strike="noStrike">
                <a:solidFill>
                  <a:srgbClr val="2F2267"/>
                </a:solidFill>
                <a:latin typeface="Verdana"/>
                <a:ea typeface="Verdana"/>
                <a:cs typeface="Verdana"/>
                <a:sym typeface="Verdana"/>
              </a:rPr>
              <a:t>Answer these questions below ? </a:t>
            </a:r>
            <a:endParaRPr b="0" i="0" sz="1100" u="none" cap="none" strike="noStrike">
              <a:solidFill>
                <a:srgbClr val="000000"/>
              </a:solidFill>
              <a:latin typeface="Arial"/>
              <a:ea typeface="Arial"/>
              <a:cs typeface="Arial"/>
              <a:sym typeface="Arial"/>
            </a:endParaRPr>
          </a:p>
        </p:txBody>
      </p:sp>
      <p:sp>
        <p:nvSpPr>
          <p:cNvPr id="349" name="Google Shape;349;p32"/>
          <p:cNvSpPr txBox="1"/>
          <p:nvPr/>
        </p:nvSpPr>
        <p:spPr>
          <a:xfrm>
            <a:off x="593595" y="1267569"/>
            <a:ext cx="3778379" cy="1038746"/>
          </a:xfrm>
          <a:prstGeom prst="rect">
            <a:avLst/>
          </a:prstGeom>
          <a:noFill/>
          <a:ln>
            <a:noFill/>
          </a:ln>
        </p:spPr>
        <p:txBody>
          <a:bodyPr anchorCtr="0" anchor="t" bIns="34275" lIns="68575" spcFirstLastPara="1" rIns="68575" wrap="square" tIns="34275">
            <a:spAutoFit/>
          </a:bodyPr>
          <a:lstStyle/>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What key influences are affecting peoples attitudes and behavior in ways that might affect my organization or sector? </a:t>
            </a:r>
            <a:endParaRPr b="0" i="0" sz="1100" u="none" cap="none" strike="noStrike">
              <a:solidFill>
                <a:srgbClr val="000000"/>
              </a:solidFill>
              <a:latin typeface="Arial"/>
              <a:ea typeface="Arial"/>
              <a:cs typeface="Arial"/>
              <a:sym typeface="Arial"/>
            </a:endParaRPr>
          </a:p>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Are there trends discernible in particular groups that have implications for my organization or sector? </a:t>
            </a:r>
            <a:endParaRPr b="0" i="0" sz="1100" u="none" cap="none" strike="noStrike">
              <a:solidFill>
                <a:srgbClr val="000000"/>
              </a:solidFill>
              <a:latin typeface="Arial"/>
              <a:ea typeface="Arial"/>
              <a:cs typeface="Arial"/>
              <a:sym typeface="Arial"/>
            </a:endParaRPr>
          </a:p>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What demographic changes within key populations might have implications for my organization or sector?</a:t>
            </a:r>
            <a:endParaRPr b="0" i="0" sz="1100" u="none" cap="none" strike="noStrike">
              <a:solidFill>
                <a:srgbClr val="000000"/>
              </a:solidFill>
              <a:latin typeface="Arial"/>
              <a:ea typeface="Arial"/>
              <a:cs typeface="Arial"/>
              <a:sym typeface="Arial"/>
            </a:endParaRPr>
          </a:p>
        </p:txBody>
      </p:sp>
      <p:sp>
        <p:nvSpPr>
          <p:cNvPr id="350" name="Google Shape;350;p32"/>
          <p:cNvSpPr txBox="1"/>
          <p:nvPr/>
        </p:nvSpPr>
        <p:spPr>
          <a:xfrm>
            <a:off x="4744113" y="463614"/>
            <a:ext cx="4115303" cy="3672208"/>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This dimension of the general environment represents the demographic characteristics, norms, customs, and values of the population within which the organization operates This includes population trends such as the population growth rate, age distribution, income distribution, career attitudes, safety emphasis, health consciousness, lifestyle attitudes, and cultural barriers. </a:t>
            </a:r>
            <a:endParaRPr b="0" i="0" sz="11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2F2267"/>
              </a:solidFill>
              <a:latin typeface="Verdana"/>
              <a:ea typeface="Verdana"/>
              <a:cs typeface="Verdana"/>
              <a:sym typeface="Verdana"/>
            </a:endParaRPr>
          </a:p>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The social environment is all about the way people's attitudes, behavior, trends in particular groups, or demographic changes in key populations might affect your organization or sector. An example of a current trend is the sourcing of local ingredients. COVID-19 changed how we think about food and turned attention to where our food comes from.</a:t>
            </a:r>
            <a:endParaRPr b="0" i="0" sz="1100" u="none" cap="none" strike="noStrike">
              <a:solidFill>
                <a:srgbClr val="000000"/>
              </a:solidFill>
              <a:latin typeface="Arial"/>
              <a:ea typeface="Arial"/>
              <a:cs typeface="Arial"/>
              <a:sym typeface="Arial"/>
            </a:endParaRPr>
          </a:p>
        </p:txBody>
      </p:sp>
      <p:sp>
        <p:nvSpPr>
          <p:cNvPr id="351" name="Google Shape;351;p32"/>
          <p:cNvSpPr txBox="1"/>
          <p:nvPr/>
        </p:nvSpPr>
        <p:spPr>
          <a:xfrm>
            <a:off x="593595" y="2740922"/>
            <a:ext cx="3778379"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2267"/>
                </a:solidFill>
                <a:latin typeface="Verdana"/>
                <a:ea typeface="Verdana"/>
                <a:cs typeface="Verdana"/>
                <a:sym typeface="Verdana"/>
              </a:rPr>
              <a:t>Fill your answers here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grpSp>
        <p:nvGrpSpPr>
          <p:cNvPr id="356" name="Google Shape;356;p33"/>
          <p:cNvGrpSpPr/>
          <p:nvPr/>
        </p:nvGrpSpPr>
        <p:grpSpPr>
          <a:xfrm>
            <a:off x="396113" y="413623"/>
            <a:ext cx="3975863" cy="4539451"/>
            <a:chOff x="791598" y="1068030"/>
            <a:chExt cx="8600933" cy="9820136"/>
          </a:xfrm>
        </p:grpSpPr>
        <p:sp>
          <p:nvSpPr>
            <p:cNvPr id="357" name="Google Shape;357;p33"/>
            <p:cNvSpPr/>
            <p:nvPr/>
          </p:nvSpPr>
          <p:spPr>
            <a:xfrm>
              <a:off x="791598" y="1068030"/>
              <a:ext cx="1256665" cy="1256665"/>
            </a:xfrm>
            <a:custGeom>
              <a:rect b="b" l="l" r="r" t="t"/>
              <a:pathLst>
                <a:path extrusionOk="0" h="1256664" w="1256664">
                  <a:moveTo>
                    <a:pt x="628253" y="0"/>
                  </a:moveTo>
                  <a:lnTo>
                    <a:pt x="579155" y="1890"/>
                  </a:lnTo>
                  <a:lnTo>
                    <a:pt x="531091" y="7467"/>
                  </a:lnTo>
                  <a:lnTo>
                    <a:pt x="484200" y="16592"/>
                  </a:lnTo>
                  <a:lnTo>
                    <a:pt x="438622" y="29125"/>
                  </a:lnTo>
                  <a:lnTo>
                    <a:pt x="394496" y="44926"/>
                  </a:lnTo>
                  <a:lnTo>
                    <a:pt x="351963" y="63856"/>
                  </a:lnTo>
                  <a:lnTo>
                    <a:pt x="311161" y="85774"/>
                  </a:lnTo>
                  <a:lnTo>
                    <a:pt x="272231" y="110542"/>
                  </a:lnTo>
                  <a:lnTo>
                    <a:pt x="235312" y="138020"/>
                  </a:lnTo>
                  <a:lnTo>
                    <a:pt x="200544" y="168067"/>
                  </a:lnTo>
                  <a:lnTo>
                    <a:pt x="168067" y="200544"/>
                  </a:lnTo>
                  <a:lnTo>
                    <a:pt x="138020" y="235312"/>
                  </a:lnTo>
                  <a:lnTo>
                    <a:pt x="110542" y="272231"/>
                  </a:lnTo>
                  <a:lnTo>
                    <a:pt x="85774" y="311161"/>
                  </a:lnTo>
                  <a:lnTo>
                    <a:pt x="63856" y="351963"/>
                  </a:lnTo>
                  <a:lnTo>
                    <a:pt x="44926" y="394496"/>
                  </a:lnTo>
                  <a:lnTo>
                    <a:pt x="29125" y="438622"/>
                  </a:lnTo>
                  <a:lnTo>
                    <a:pt x="16592" y="484200"/>
                  </a:lnTo>
                  <a:lnTo>
                    <a:pt x="7467" y="531091"/>
                  </a:lnTo>
                  <a:lnTo>
                    <a:pt x="1890" y="579155"/>
                  </a:lnTo>
                  <a:lnTo>
                    <a:pt x="0" y="628253"/>
                  </a:lnTo>
                  <a:lnTo>
                    <a:pt x="1890" y="677350"/>
                  </a:lnTo>
                  <a:lnTo>
                    <a:pt x="7467" y="725414"/>
                  </a:lnTo>
                  <a:lnTo>
                    <a:pt x="16592" y="772305"/>
                  </a:lnTo>
                  <a:lnTo>
                    <a:pt x="29125" y="817883"/>
                  </a:lnTo>
                  <a:lnTo>
                    <a:pt x="44926" y="862009"/>
                  </a:lnTo>
                  <a:lnTo>
                    <a:pt x="63856" y="904542"/>
                  </a:lnTo>
                  <a:lnTo>
                    <a:pt x="85774" y="945344"/>
                  </a:lnTo>
                  <a:lnTo>
                    <a:pt x="110542" y="984274"/>
                  </a:lnTo>
                  <a:lnTo>
                    <a:pt x="138020" y="1021193"/>
                  </a:lnTo>
                  <a:lnTo>
                    <a:pt x="168067" y="1055961"/>
                  </a:lnTo>
                  <a:lnTo>
                    <a:pt x="200544" y="1088438"/>
                  </a:lnTo>
                  <a:lnTo>
                    <a:pt x="235312" y="1118486"/>
                  </a:lnTo>
                  <a:lnTo>
                    <a:pt x="272231" y="1145963"/>
                  </a:lnTo>
                  <a:lnTo>
                    <a:pt x="311161" y="1170731"/>
                  </a:lnTo>
                  <a:lnTo>
                    <a:pt x="351963" y="1192649"/>
                  </a:lnTo>
                  <a:lnTo>
                    <a:pt x="394496" y="1211579"/>
                  </a:lnTo>
                  <a:lnTo>
                    <a:pt x="438622" y="1227380"/>
                  </a:lnTo>
                  <a:lnTo>
                    <a:pt x="484200" y="1239913"/>
                  </a:lnTo>
                  <a:lnTo>
                    <a:pt x="531091" y="1249038"/>
                  </a:lnTo>
                  <a:lnTo>
                    <a:pt x="579155" y="1254616"/>
                  </a:lnTo>
                  <a:lnTo>
                    <a:pt x="628253" y="1256506"/>
                  </a:lnTo>
                  <a:lnTo>
                    <a:pt x="677350" y="1254616"/>
                  </a:lnTo>
                  <a:lnTo>
                    <a:pt x="725414" y="1249038"/>
                  </a:lnTo>
                  <a:lnTo>
                    <a:pt x="772305" y="1239913"/>
                  </a:lnTo>
                  <a:lnTo>
                    <a:pt x="817883" y="1227380"/>
                  </a:lnTo>
                  <a:lnTo>
                    <a:pt x="862009" y="1211579"/>
                  </a:lnTo>
                  <a:lnTo>
                    <a:pt x="904542" y="1192649"/>
                  </a:lnTo>
                  <a:lnTo>
                    <a:pt x="945344" y="1170731"/>
                  </a:lnTo>
                  <a:lnTo>
                    <a:pt x="984274" y="1145963"/>
                  </a:lnTo>
                  <a:lnTo>
                    <a:pt x="1021193" y="1118486"/>
                  </a:lnTo>
                  <a:lnTo>
                    <a:pt x="1055961" y="1088438"/>
                  </a:lnTo>
                  <a:lnTo>
                    <a:pt x="1088438" y="1055961"/>
                  </a:lnTo>
                  <a:lnTo>
                    <a:pt x="1118486" y="1021193"/>
                  </a:lnTo>
                  <a:lnTo>
                    <a:pt x="1145963" y="984274"/>
                  </a:lnTo>
                  <a:lnTo>
                    <a:pt x="1170731" y="945344"/>
                  </a:lnTo>
                  <a:lnTo>
                    <a:pt x="1192649" y="904542"/>
                  </a:lnTo>
                  <a:lnTo>
                    <a:pt x="1211579" y="862009"/>
                  </a:lnTo>
                  <a:lnTo>
                    <a:pt x="1227380" y="817883"/>
                  </a:lnTo>
                  <a:lnTo>
                    <a:pt x="1239913" y="772305"/>
                  </a:lnTo>
                  <a:lnTo>
                    <a:pt x="1249038" y="725414"/>
                  </a:lnTo>
                  <a:lnTo>
                    <a:pt x="1254616" y="677350"/>
                  </a:lnTo>
                  <a:lnTo>
                    <a:pt x="1256506" y="628253"/>
                  </a:lnTo>
                  <a:lnTo>
                    <a:pt x="1254616" y="579155"/>
                  </a:lnTo>
                  <a:lnTo>
                    <a:pt x="1249038" y="531091"/>
                  </a:lnTo>
                  <a:lnTo>
                    <a:pt x="1239913" y="484200"/>
                  </a:lnTo>
                  <a:lnTo>
                    <a:pt x="1227380" y="438622"/>
                  </a:lnTo>
                  <a:lnTo>
                    <a:pt x="1211579" y="394496"/>
                  </a:lnTo>
                  <a:lnTo>
                    <a:pt x="1192649" y="351963"/>
                  </a:lnTo>
                  <a:lnTo>
                    <a:pt x="1170731" y="311161"/>
                  </a:lnTo>
                  <a:lnTo>
                    <a:pt x="1145963" y="272231"/>
                  </a:lnTo>
                  <a:lnTo>
                    <a:pt x="1118486" y="235312"/>
                  </a:lnTo>
                  <a:lnTo>
                    <a:pt x="1088438" y="200544"/>
                  </a:lnTo>
                  <a:lnTo>
                    <a:pt x="1055961" y="168067"/>
                  </a:lnTo>
                  <a:lnTo>
                    <a:pt x="1021193" y="138020"/>
                  </a:lnTo>
                  <a:lnTo>
                    <a:pt x="984274" y="110542"/>
                  </a:lnTo>
                  <a:lnTo>
                    <a:pt x="945344" y="85774"/>
                  </a:lnTo>
                  <a:lnTo>
                    <a:pt x="904542" y="63856"/>
                  </a:lnTo>
                  <a:lnTo>
                    <a:pt x="862009" y="44926"/>
                  </a:lnTo>
                  <a:lnTo>
                    <a:pt x="817883" y="29125"/>
                  </a:lnTo>
                  <a:lnTo>
                    <a:pt x="772305" y="16592"/>
                  </a:lnTo>
                  <a:lnTo>
                    <a:pt x="725414" y="7467"/>
                  </a:lnTo>
                  <a:lnTo>
                    <a:pt x="677350" y="1890"/>
                  </a:lnTo>
                  <a:lnTo>
                    <a:pt x="628253" y="0"/>
                  </a:lnTo>
                  <a:close/>
                </a:path>
              </a:pathLst>
            </a:custGeom>
            <a:solidFill>
              <a:srgbClr val="B3EBF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8" name="Google Shape;358;p33"/>
            <p:cNvSpPr/>
            <p:nvPr/>
          </p:nvSpPr>
          <p:spPr>
            <a:xfrm>
              <a:off x="1218811" y="5811341"/>
              <a:ext cx="8173720" cy="5076825"/>
            </a:xfrm>
            <a:custGeom>
              <a:rect b="b" l="l" r="r" t="t"/>
              <a:pathLst>
                <a:path extrusionOk="0" h="5076825" w="8173720">
                  <a:moveTo>
                    <a:pt x="50260" y="282713"/>
                  </a:moveTo>
                  <a:lnTo>
                    <a:pt x="0" y="282713"/>
                  </a:lnTo>
                  <a:lnTo>
                    <a:pt x="0" y="4793571"/>
                  </a:lnTo>
                  <a:lnTo>
                    <a:pt x="3700" y="4839428"/>
                  </a:lnTo>
                  <a:lnTo>
                    <a:pt x="14412" y="4882930"/>
                  </a:lnTo>
                  <a:lnTo>
                    <a:pt x="31583" y="4923538"/>
                  </a:lnTo>
                  <a:lnTo>
                    <a:pt x="54547" y="4960538"/>
                  </a:lnTo>
                  <a:lnTo>
                    <a:pt x="82804" y="4993479"/>
                  </a:lnTo>
                  <a:lnTo>
                    <a:pt x="115746" y="5021737"/>
                  </a:lnTo>
                  <a:lnTo>
                    <a:pt x="152790" y="5044728"/>
                  </a:lnTo>
                  <a:lnTo>
                    <a:pt x="193354" y="5061872"/>
                  </a:lnTo>
                  <a:lnTo>
                    <a:pt x="236856" y="5072584"/>
                  </a:lnTo>
                  <a:lnTo>
                    <a:pt x="282713" y="5076285"/>
                  </a:lnTo>
                  <a:lnTo>
                    <a:pt x="282713" y="5026024"/>
                  </a:lnTo>
                  <a:lnTo>
                    <a:pt x="235866" y="5021302"/>
                  </a:lnTo>
                  <a:lnTo>
                    <a:pt x="192232" y="5007757"/>
                  </a:lnTo>
                  <a:lnTo>
                    <a:pt x="152746" y="4986325"/>
                  </a:lnTo>
                  <a:lnTo>
                    <a:pt x="118344" y="4957940"/>
                  </a:lnTo>
                  <a:lnTo>
                    <a:pt x="89935" y="4923494"/>
                  </a:lnTo>
                  <a:lnTo>
                    <a:pt x="68527" y="4884052"/>
                  </a:lnTo>
                  <a:lnTo>
                    <a:pt x="54982" y="4840418"/>
                  </a:lnTo>
                  <a:lnTo>
                    <a:pt x="50260" y="4793571"/>
                  </a:lnTo>
                  <a:lnTo>
                    <a:pt x="50260" y="282713"/>
                  </a:lnTo>
                  <a:close/>
                </a:path>
                <a:path extrusionOk="0" h="5076825" w="8173720">
                  <a:moveTo>
                    <a:pt x="7890859" y="5026024"/>
                  </a:moveTo>
                  <a:lnTo>
                    <a:pt x="282713" y="5026024"/>
                  </a:lnTo>
                  <a:lnTo>
                    <a:pt x="282713" y="5076285"/>
                  </a:lnTo>
                  <a:lnTo>
                    <a:pt x="7890859" y="5076285"/>
                  </a:lnTo>
                  <a:lnTo>
                    <a:pt x="7890859" y="5026024"/>
                  </a:lnTo>
                  <a:close/>
                </a:path>
                <a:path extrusionOk="0" h="5076825" w="8173720">
                  <a:moveTo>
                    <a:pt x="8173572" y="4793571"/>
                  </a:moveTo>
                  <a:lnTo>
                    <a:pt x="8123312" y="4793571"/>
                  </a:lnTo>
                  <a:lnTo>
                    <a:pt x="8118590" y="4840418"/>
                  </a:lnTo>
                  <a:lnTo>
                    <a:pt x="8105045" y="4884052"/>
                  </a:lnTo>
                  <a:lnTo>
                    <a:pt x="8083613" y="4923538"/>
                  </a:lnTo>
                  <a:lnTo>
                    <a:pt x="8055228" y="4957940"/>
                  </a:lnTo>
                  <a:lnTo>
                    <a:pt x="8020826" y="4986325"/>
                  </a:lnTo>
                  <a:lnTo>
                    <a:pt x="7981340" y="5007757"/>
                  </a:lnTo>
                  <a:lnTo>
                    <a:pt x="7937706" y="5021302"/>
                  </a:lnTo>
                  <a:lnTo>
                    <a:pt x="7890859" y="5026024"/>
                  </a:lnTo>
                  <a:lnTo>
                    <a:pt x="7890859" y="5076285"/>
                  </a:lnTo>
                  <a:lnTo>
                    <a:pt x="7936716" y="5072584"/>
                  </a:lnTo>
                  <a:lnTo>
                    <a:pt x="7980218" y="5061872"/>
                  </a:lnTo>
                  <a:lnTo>
                    <a:pt x="8020782" y="5044728"/>
                  </a:lnTo>
                  <a:lnTo>
                    <a:pt x="8057825" y="5021737"/>
                  </a:lnTo>
                  <a:lnTo>
                    <a:pt x="8090767" y="4993479"/>
                  </a:lnTo>
                  <a:lnTo>
                    <a:pt x="8119025" y="4960538"/>
                  </a:lnTo>
                  <a:lnTo>
                    <a:pt x="8142016" y="4923494"/>
                  </a:lnTo>
                  <a:lnTo>
                    <a:pt x="8159159" y="4882930"/>
                  </a:lnTo>
                  <a:lnTo>
                    <a:pt x="8169872" y="4839428"/>
                  </a:lnTo>
                  <a:lnTo>
                    <a:pt x="8173572" y="4793571"/>
                  </a:lnTo>
                  <a:close/>
                </a:path>
                <a:path extrusionOk="0" h="5076825" w="8173720">
                  <a:moveTo>
                    <a:pt x="7890859" y="0"/>
                  </a:moveTo>
                  <a:lnTo>
                    <a:pt x="7890859" y="50260"/>
                  </a:lnTo>
                  <a:lnTo>
                    <a:pt x="7937706" y="54982"/>
                  </a:lnTo>
                  <a:lnTo>
                    <a:pt x="7981340" y="68527"/>
                  </a:lnTo>
                  <a:lnTo>
                    <a:pt x="8020826" y="89959"/>
                  </a:lnTo>
                  <a:lnTo>
                    <a:pt x="8055228" y="118344"/>
                  </a:lnTo>
                  <a:lnTo>
                    <a:pt x="8083637" y="152790"/>
                  </a:lnTo>
                  <a:lnTo>
                    <a:pt x="8105045" y="192232"/>
                  </a:lnTo>
                  <a:lnTo>
                    <a:pt x="8118590" y="235866"/>
                  </a:lnTo>
                  <a:lnTo>
                    <a:pt x="8123312" y="282713"/>
                  </a:lnTo>
                  <a:lnTo>
                    <a:pt x="8123312" y="4793571"/>
                  </a:lnTo>
                  <a:lnTo>
                    <a:pt x="8173572" y="4793571"/>
                  </a:lnTo>
                  <a:lnTo>
                    <a:pt x="8173572" y="282713"/>
                  </a:lnTo>
                  <a:lnTo>
                    <a:pt x="8169872" y="236856"/>
                  </a:lnTo>
                  <a:lnTo>
                    <a:pt x="8159159" y="193354"/>
                  </a:lnTo>
                  <a:lnTo>
                    <a:pt x="8141989" y="152746"/>
                  </a:lnTo>
                  <a:lnTo>
                    <a:pt x="8119025" y="115746"/>
                  </a:lnTo>
                  <a:lnTo>
                    <a:pt x="8090767" y="82805"/>
                  </a:lnTo>
                  <a:lnTo>
                    <a:pt x="8057825" y="54547"/>
                  </a:lnTo>
                  <a:lnTo>
                    <a:pt x="8020782" y="31556"/>
                  </a:lnTo>
                  <a:lnTo>
                    <a:pt x="7980218" y="14412"/>
                  </a:lnTo>
                  <a:lnTo>
                    <a:pt x="7936716" y="3700"/>
                  </a:lnTo>
                  <a:lnTo>
                    <a:pt x="7890859" y="0"/>
                  </a:lnTo>
                  <a:close/>
                </a:path>
                <a:path extrusionOk="0" h="5076825" w="8173720">
                  <a:moveTo>
                    <a:pt x="282713" y="0"/>
                  </a:moveTo>
                  <a:lnTo>
                    <a:pt x="236856" y="3700"/>
                  </a:lnTo>
                  <a:lnTo>
                    <a:pt x="193354" y="14412"/>
                  </a:lnTo>
                  <a:lnTo>
                    <a:pt x="152790" y="31556"/>
                  </a:lnTo>
                  <a:lnTo>
                    <a:pt x="115746" y="54547"/>
                  </a:lnTo>
                  <a:lnTo>
                    <a:pt x="82804" y="82805"/>
                  </a:lnTo>
                  <a:lnTo>
                    <a:pt x="54547" y="115746"/>
                  </a:lnTo>
                  <a:lnTo>
                    <a:pt x="31556" y="152790"/>
                  </a:lnTo>
                  <a:lnTo>
                    <a:pt x="14412" y="193354"/>
                  </a:lnTo>
                  <a:lnTo>
                    <a:pt x="3700" y="236856"/>
                  </a:lnTo>
                  <a:lnTo>
                    <a:pt x="0" y="282713"/>
                  </a:lnTo>
                  <a:lnTo>
                    <a:pt x="50260" y="282713"/>
                  </a:lnTo>
                  <a:lnTo>
                    <a:pt x="54982" y="235866"/>
                  </a:lnTo>
                  <a:lnTo>
                    <a:pt x="68527" y="192232"/>
                  </a:lnTo>
                  <a:lnTo>
                    <a:pt x="89959" y="152746"/>
                  </a:lnTo>
                  <a:lnTo>
                    <a:pt x="118344" y="118344"/>
                  </a:lnTo>
                  <a:lnTo>
                    <a:pt x="152747" y="89959"/>
                  </a:lnTo>
                  <a:lnTo>
                    <a:pt x="192232" y="68527"/>
                  </a:lnTo>
                  <a:lnTo>
                    <a:pt x="235866" y="54982"/>
                  </a:lnTo>
                  <a:lnTo>
                    <a:pt x="282713" y="50260"/>
                  </a:lnTo>
                  <a:lnTo>
                    <a:pt x="282713" y="0"/>
                  </a:lnTo>
                  <a:close/>
                </a:path>
                <a:path extrusionOk="0" h="5076825" w="8173720">
                  <a:moveTo>
                    <a:pt x="7890858" y="0"/>
                  </a:moveTo>
                  <a:lnTo>
                    <a:pt x="282713" y="0"/>
                  </a:lnTo>
                  <a:lnTo>
                    <a:pt x="282713" y="50260"/>
                  </a:lnTo>
                  <a:lnTo>
                    <a:pt x="7890859" y="50260"/>
                  </a:lnTo>
                  <a:lnTo>
                    <a:pt x="7890858" y="0"/>
                  </a:lnTo>
                  <a:close/>
                </a:path>
              </a:pathLst>
            </a:custGeom>
            <a:solidFill>
              <a:srgbClr val="2F21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pic>
        <p:nvPicPr>
          <p:cNvPr id="359" name="Google Shape;359;p33"/>
          <p:cNvPicPr preferRelativeResize="0"/>
          <p:nvPr/>
        </p:nvPicPr>
        <p:blipFill rotWithShape="1">
          <a:blip r:embed="rId3">
            <a:alphaModFix/>
          </a:blip>
          <a:srcRect b="0" l="0" r="0" t="0"/>
          <a:stretch/>
        </p:blipFill>
        <p:spPr>
          <a:xfrm>
            <a:off x="8115633" y="4718051"/>
            <a:ext cx="838863" cy="336867"/>
          </a:xfrm>
          <a:prstGeom prst="rect">
            <a:avLst/>
          </a:prstGeom>
          <a:noFill/>
          <a:ln>
            <a:noFill/>
          </a:ln>
        </p:spPr>
      </p:pic>
      <p:sp>
        <p:nvSpPr>
          <p:cNvPr id="360" name="Google Shape;360;p33"/>
          <p:cNvSpPr txBox="1"/>
          <p:nvPr/>
        </p:nvSpPr>
        <p:spPr>
          <a:xfrm>
            <a:off x="593594" y="463614"/>
            <a:ext cx="4276215" cy="43858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2F2267"/>
                </a:solidFill>
                <a:latin typeface="Verdana"/>
                <a:ea typeface="Verdana"/>
                <a:cs typeface="Verdana"/>
                <a:sym typeface="Verdana"/>
              </a:rPr>
              <a:t>Technological factors</a:t>
            </a:r>
            <a:endParaRPr b="0" i="0" sz="1100" u="none" cap="none" strike="noStrike">
              <a:solidFill>
                <a:srgbClr val="000000"/>
              </a:solidFill>
              <a:latin typeface="Arial"/>
              <a:ea typeface="Arial"/>
              <a:cs typeface="Arial"/>
              <a:sym typeface="Arial"/>
            </a:endParaRPr>
          </a:p>
        </p:txBody>
      </p:sp>
      <p:sp>
        <p:nvSpPr>
          <p:cNvPr id="361" name="Google Shape;361;p33"/>
          <p:cNvSpPr txBox="1"/>
          <p:nvPr/>
        </p:nvSpPr>
        <p:spPr>
          <a:xfrm>
            <a:off x="593595" y="1021303"/>
            <a:ext cx="2589659"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1" i="1" lang="en" sz="900" u="none" cap="none" strike="noStrike">
                <a:solidFill>
                  <a:srgbClr val="2F2267"/>
                </a:solidFill>
                <a:latin typeface="Verdana"/>
                <a:ea typeface="Verdana"/>
                <a:cs typeface="Verdana"/>
                <a:sym typeface="Verdana"/>
              </a:rPr>
              <a:t>Answer these questions below ? </a:t>
            </a:r>
            <a:endParaRPr b="0" i="0" sz="1100" u="none" cap="none" strike="noStrike">
              <a:solidFill>
                <a:srgbClr val="000000"/>
              </a:solidFill>
              <a:latin typeface="Arial"/>
              <a:ea typeface="Arial"/>
              <a:cs typeface="Arial"/>
              <a:sym typeface="Arial"/>
            </a:endParaRPr>
          </a:p>
        </p:txBody>
      </p:sp>
      <p:sp>
        <p:nvSpPr>
          <p:cNvPr id="362" name="Google Shape;362;p33"/>
          <p:cNvSpPr txBox="1"/>
          <p:nvPr/>
        </p:nvSpPr>
        <p:spPr>
          <a:xfrm>
            <a:off x="593595" y="1244352"/>
            <a:ext cx="3778379" cy="1177245"/>
          </a:xfrm>
          <a:prstGeom prst="rect">
            <a:avLst/>
          </a:prstGeom>
          <a:noFill/>
          <a:ln>
            <a:noFill/>
          </a:ln>
        </p:spPr>
        <p:txBody>
          <a:bodyPr anchorCtr="0" anchor="t" bIns="34275" lIns="68575" spcFirstLastPara="1" rIns="68575" wrap="square" tIns="34275">
            <a:spAutoFit/>
          </a:bodyPr>
          <a:lstStyle/>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What emerging technologies might have implications for my organization or sector? </a:t>
            </a:r>
            <a:endParaRPr b="0" i="0" sz="1100" u="none" cap="none" strike="noStrike">
              <a:solidFill>
                <a:srgbClr val="000000"/>
              </a:solidFill>
              <a:latin typeface="Arial"/>
              <a:ea typeface="Arial"/>
              <a:cs typeface="Arial"/>
              <a:sym typeface="Arial"/>
            </a:endParaRPr>
          </a:p>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Which technologies are becoming redundant, the decline of which might pose a threat to my organization or sector? </a:t>
            </a:r>
            <a:endParaRPr b="0" i="0" sz="1100" u="none" cap="none" strike="noStrike">
              <a:solidFill>
                <a:srgbClr val="000000"/>
              </a:solidFill>
              <a:latin typeface="Arial"/>
              <a:ea typeface="Arial"/>
              <a:cs typeface="Arial"/>
              <a:sym typeface="Arial"/>
            </a:endParaRPr>
          </a:p>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Will any changing technologies have an impact on political or economic events with implications for my organization or sector?</a:t>
            </a:r>
            <a:endParaRPr b="0" i="0" sz="1100" u="none" cap="none" strike="noStrike">
              <a:solidFill>
                <a:srgbClr val="000000"/>
              </a:solidFill>
              <a:latin typeface="Arial"/>
              <a:ea typeface="Arial"/>
              <a:cs typeface="Arial"/>
              <a:sym typeface="Arial"/>
            </a:endParaRPr>
          </a:p>
        </p:txBody>
      </p:sp>
      <p:sp>
        <p:nvSpPr>
          <p:cNvPr id="363" name="Google Shape;363;p33"/>
          <p:cNvSpPr txBox="1"/>
          <p:nvPr/>
        </p:nvSpPr>
        <p:spPr>
          <a:xfrm>
            <a:off x="4744113" y="463614"/>
            <a:ext cx="4115303" cy="3672208"/>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These factors pertain to innovations in technology that may affect the operations of the industry and the market favorably or unfavorably. This refers to technology incentives, the level of innovation, automation, research and development activity, technological change, and the amount of technological awareness that a market possesses. </a:t>
            </a:r>
            <a:endParaRPr b="0" i="0" sz="11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2F2267"/>
              </a:solidFill>
              <a:latin typeface="Verdana"/>
              <a:ea typeface="Verdana"/>
              <a:cs typeface="Verdana"/>
              <a:sym typeface="Verdana"/>
            </a:endParaRPr>
          </a:p>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Here, you'll need to examine the impact of developments like digitization, automation, artificial intelligence, machine learning, and instant communication. Insights from this element could result in the development of new tools to support supplier overview, better anticipation of which products have a quality risk, and more data-driven decisions around procurement decisions overall.</a:t>
            </a:r>
            <a:endParaRPr b="0" i="0" sz="1100" u="none" cap="none" strike="noStrike">
              <a:solidFill>
                <a:srgbClr val="000000"/>
              </a:solidFill>
              <a:latin typeface="Arial"/>
              <a:ea typeface="Arial"/>
              <a:cs typeface="Arial"/>
              <a:sym typeface="Arial"/>
            </a:endParaRPr>
          </a:p>
        </p:txBody>
      </p:sp>
      <p:sp>
        <p:nvSpPr>
          <p:cNvPr id="364" name="Google Shape;364;p33"/>
          <p:cNvSpPr txBox="1"/>
          <p:nvPr/>
        </p:nvSpPr>
        <p:spPr>
          <a:xfrm>
            <a:off x="593595" y="2740922"/>
            <a:ext cx="3778379"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2267"/>
                </a:solidFill>
                <a:latin typeface="Verdana"/>
                <a:ea typeface="Verdana"/>
                <a:cs typeface="Verdana"/>
                <a:sym typeface="Verdana"/>
              </a:rPr>
              <a:t>Fill your answers here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grpSp>
        <p:nvGrpSpPr>
          <p:cNvPr id="369" name="Google Shape;369;p34"/>
          <p:cNvGrpSpPr/>
          <p:nvPr/>
        </p:nvGrpSpPr>
        <p:grpSpPr>
          <a:xfrm>
            <a:off x="396113" y="413623"/>
            <a:ext cx="3975863" cy="4539451"/>
            <a:chOff x="791598" y="1068030"/>
            <a:chExt cx="8600933" cy="9820136"/>
          </a:xfrm>
        </p:grpSpPr>
        <p:sp>
          <p:nvSpPr>
            <p:cNvPr id="370" name="Google Shape;370;p34"/>
            <p:cNvSpPr/>
            <p:nvPr/>
          </p:nvSpPr>
          <p:spPr>
            <a:xfrm>
              <a:off x="791598" y="1068030"/>
              <a:ext cx="1256665" cy="1256665"/>
            </a:xfrm>
            <a:custGeom>
              <a:rect b="b" l="l" r="r" t="t"/>
              <a:pathLst>
                <a:path extrusionOk="0" h="1256664" w="1256664">
                  <a:moveTo>
                    <a:pt x="628253" y="0"/>
                  </a:moveTo>
                  <a:lnTo>
                    <a:pt x="579155" y="1890"/>
                  </a:lnTo>
                  <a:lnTo>
                    <a:pt x="531091" y="7467"/>
                  </a:lnTo>
                  <a:lnTo>
                    <a:pt x="484200" y="16592"/>
                  </a:lnTo>
                  <a:lnTo>
                    <a:pt x="438622" y="29125"/>
                  </a:lnTo>
                  <a:lnTo>
                    <a:pt x="394496" y="44926"/>
                  </a:lnTo>
                  <a:lnTo>
                    <a:pt x="351963" y="63856"/>
                  </a:lnTo>
                  <a:lnTo>
                    <a:pt x="311161" y="85774"/>
                  </a:lnTo>
                  <a:lnTo>
                    <a:pt x="272231" y="110542"/>
                  </a:lnTo>
                  <a:lnTo>
                    <a:pt x="235312" y="138020"/>
                  </a:lnTo>
                  <a:lnTo>
                    <a:pt x="200544" y="168067"/>
                  </a:lnTo>
                  <a:lnTo>
                    <a:pt x="168067" y="200544"/>
                  </a:lnTo>
                  <a:lnTo>
                    <a:pt x="138020" y="235312"/>
                  </a:lnTo>
                  <a:lnTo>
                    <a:pt x="110542" y="272231"/>
                  </a:lnTo>
                  <a:lnTo>
                    <a:pt x="85774" y="311161"/>
                  </a:lnTo>
                  <a:lnTo>
                    <a:pt x="63856" y="351963"/>
                  </a:lnTo>
                  <a:lnTo>
                    <a:pt x="44926" y="394496"/>
                  </a:lnTo>
                  <a:lnTo>
                    <a:pt x="29125" y="438622"/>
                  </a:lnTo>
                  <a:lnTo>
                    <a:pt x="16592" y="484200"/>
                  </a:lnTo>
                  <a:lnTo>
                    <a:pt x="7467" y="531091"/>
                  </a:lnTo>
                  <a:lnTo>
                    <a:pt x="1890" y="579155"/>
                  </a:lnTo>
                  <a:lnTo>
                    <a:pt x="0" y="628253"/>
                  </a:lnTo>
                  <a:lnTo>
                    <a:pt x="1890" y="677350"/>
                  </a:lnTo>
                  <a:lnTo>
                    <a:pt x="7467" y="725414"/>
                  </a:lnTo>
                  <a:lnTo>
                    <a:pt x="16592" y="772305"/>
                  </a:lnTo>
                  <a:lnTo>
                    <a:pt x="29125" y="817883"/>
                  </a:lnTo>
                  <a:lnTo>
                    <a:pt x="44926" y="862009"/>
                  </a:lnTo>
                  <a:lnTo>
                    <a:pt x="63856" y="904542"/>
                  </a:lnTo>
                  <a:lnTo>
                    <a:pt x="85774" y="945344"/>
                  </a:lnTo>
                  <a:lnTo>
                    <a:pt x="110542" y="984274"/>
                  </a:lnTo>
                  <a:lnTo>
                    <a:pt x="138020" y="1021193"/>
                  </a:lnTo>
                  <a:lnTo>
                    <a:pt x="168067" y="1055961"/>
                  </a:lnTo>
                  <a:lnTo>
                    <a:pt x="200544" y="1088438"/>
                  </a:lnTo>
                  <a:lnTo>
                    <a:pt x="235312" y="1118486"/>
                  </a:lnTo>
                  <a:lnTo>
                    <a:pt x="272231" y="1145963"/>
                  </a:lnTo>
                  <a:lnTo>
                    <a:pt x="311161" y="1170731"/>
                  </a:lnTo>
                  <a:lnTo>
                    <a:pt x="351963" y="1192649"/>
                  </a:lnTo>
                  <a:lnTo>
                    <a:pt x="394496" y="1211579"/>
                  </a:lnTo>
                  <a:lnTo>
                    <a:pt x="438622" y="1227380"/>
                  </a:lnTo>
                  <a:lnTo>
                    <a:pt x="484200" y="1239913"/>
                  </a:lnTo>
                  <a:lnTo>
                    <a:pt x="531091" y="1249038"/>
                  </a:lnTo>
                  <a:lnTo>
                    <a:pt x="579155" y="1254616"/>
                  </a:lnTo>
                  <a:lnTo>
                    <a:pt x="628253" y="1256506"/>
                  </a:lnTo>
                  <a:lnTo>
                    <a:pt x="677350" y="1254616"/>
                  </a:lnTo>
                  <a:lnTo>
                    <a:pt x="725414" y="1249038"/>
                  </a:lnTo>
                  <a:lnTo>
                    <a:pt x="772305" y="1239913"/>
                  </a:lnTo>
                  <a:lnTo>
                    <a:pt x="817883" y="1227380"/>
                  </a:lnTo>
                  <a:lnTo>
                    <a:pt x="862009" y="1211579"/>
                  </a:lnTo>
                  <a:lnTo>
                    <a:pt x="904542" y="1192649"/>
                  </a:lnTo>
                  <a:lnTo>
                    <a:pt x="945344" y="1170731"/>
                  </a:lnTo>
                  <a:lnTo>
                    <a:pt x="984274" y="1145963"/>
                  </a:lnTo>
                  <a:lnTo>
                    <a:pt x="1021193" y="1118486"/>
                  </a:lnTo>
                  <a:lnTo>
                    <a:pt x="1055961" y="1088438"/>
                  </a:lnTo>
                  <a:lnTo>
                    <a:pt x="1088438" y="1055961"/>
                  </a:lnTo>
                  <a:lnTo>
                    <a:pt x="1118486" y="1021193"/>
                  </a:lnTo>
                  <a:lnTo>
                    <a:pt x="1145963" y="984274"/>
                  </a:lnTo>
                  <a:lnTo>
                    <a:pt x="1170731" y="945344"/>
                  </a:lnTo>
                  <a:lnTo>
                    <a:pt x="1192649" y="904542"/>
                  </a:lnTo>
                  <a:lnTo>
                    <a:pt x="1211579" y="862009"/>
                  </a:lnTo>
                  <a:lnTo>
                    <a:pt x="1227380" y="817883"/>
                  </a:lnTo>
                  <a:lnTo>
                    <a:pt x="1239913" y="772305"/>
                  </a:lnTo>
                  <a:lnTo>
                    <a:pt x="1249038" y="725414"/>
                  </a:lnTo>
                  <a:lnTo>
                    <a:pt x="1254616" y="677350"/>
                  </a:lnTo>
                  <a:lnTo>
                    <a:pt x="1256506" y="628253"/>
                  </a:lnTo>
                  <a:lnTo>
                    <a:pt x="1254616" y="579155"/>
                  </a:lnTo>
                  <a:lnTo>
                    <a:pt x="1249038" y="531091"/>
                  </a:lnTo>
                  <a:lnTo>
                    <a:pt x="1239913" y="484200"/>
                  </a:lnTo>
                  <a:lnTo>
                    <a:pt x="1227380" y="438622"/>
                  </a:lnTo>
                  <a:lnTo>
                    <a:pt x="1211579" y="394496"/>
                  </a:lnTo>
                  <a:lnTo>
                    <a:pt x="1192649" y="351963"/>
                  </a:lnTo>
                  <a:lnTo>
                    <a:pt x="1170731" y="311161"/>
                  </a:lnTo>
                  <a:lnTo>
                    <a:pt x="1145963" y="272231"/>
                  </a:lnTo>
                  <a:lnTo>
                    <a:pt x="1118486" y="235312"/>
                  </a:lnTo>
                  <a:lnTo>
                    <a:pt x="1088438" y="200544"/>
                  </a:lnTo>
                  <a:lnTo>
                    <a:pt x="1055961" y="168067"/>
                  </a:lnTo>
                  <a:lnTo>
                    <a:pt x="1021193" y="138020"/>
                  </a:lnTo>
                  <a:lnTo>
                    <a:pt x="984274" y="110542"/>
                  </a:lnTo>
                  <a:lnTo>
                    <a:pt x="945344" y="85774"/>
                  </a:lnTo>
                  <a:lnTo>
                    <a:pt x="904542" y="63856"/>
                  </a:lnTo>
                  <a:lnTo>
                    <a:pt x="862009" y="44926"/>
                  </a:lnTo>
                  <a:lnTo>
                    <a:pt x="817883" y="29125"/>
                  </a:lnTo>
                  <a:lnTo>
                    <a:pt x="772305" y="16592"/>
                  </a:lnTo>
                  <a:lnTo>
                    <a:pt x="725414" y="7467"/>
                  </a:lnTo>
                  <a:lnTo>
                    <a:pt x="677350" y="1890"/>
                  </a:lnTo>
                  <a:lnTo>
                    <a:pt x="628253" y="0"/>
                  </a:lnTo>
                  <a:close/>
                </a:path>
              </a:pathLst>
            </a:custGeom>
            <a:solidFill>
              <a:srgbClr val="B3EBF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1" name="Google Shape;371;p34"/>
            <p:cNvSpPr/>
            <p:nvPr/>
          </p:nvSpPr>
          <p:spPr>
            <a:xfrm>
              <a:off x="1218811" y="5811341"/>
              <a:ext cx="8173720" cy="5076825"/>
            </a:xfrm>
            <a:custGeom>
              <a:rect b="b" l="l" r="r" t="t"/>
              <a:pathLst>
                <a:path extrusionOk="0" h="5076825" w="8173720">
                  <a:moveTo>
                    <a:pt x="50260" y="282713"/>
                  </a:moveTo>
                  <a:lnTo>
                    <a:pt x="0" y="282713"/>
                  </a:lnTo>
                  <a:lnTo>
                    <a:pt x="0" y="4793571"/>
                  </a:lnTo>
                  <a:lnTo>
                    <a:pt x="3700" y="4839428"/>
                  </a:lnTo>
                  <a:lnTo>
                    <a:pt x="14412" y="4882930"/>
                  </a:lnTo>
                  <a:lnTo>
                    <a:pt x="31583" y="4923538"/>
                  </a:lnTo>
                  <a:lnTo>
                    <a:pt x="54547" y="4960538"/>
                  </a:lnTo>
                  <a:lnTo>
                    <a:pt x="82804" y="4993479"/>
                  </a:lnTo>
                  <a:lnTo>
                    <a:pt x="115746" y="5021737"/>
                  </a:lnTo>
                  <a:lnTo>
                    <a:pt x="152790" y="5044728"/>
                  </a:lnTo>
                  <a:lnTo>
                    <a:pt x="193354" y="5061872"/>
                  </a:lnTo>
                  <a:lnTo>
                    <a:pt x="236856" y="5072584"/>
                  </a:lnTo>
                  <a:lnTo>
                    <a:pt x="282713" y="5076285"/>
                  </a:lnTo>
                  <a:lnTo>
                    <a:pt x="282713" y="5026024"/>
                  </a:lnTo>
                  <a:lnTo>
                    <a:pt x="235866" y="5021302"/>
                  </a:lnTo>
                  <a:lnTo>
                    <a:pt x="192232" y="5007757"/>
                  </a:lnTo>
                  <a:lnTo>
                    <a:pt x="152746" y="4986325"/>
                  </a:lnTo>
                  <a:lnTo>
                    <a:pt x="118344" y="4957940"/>
                  </a:lnTo>
                  <a:lnTo>
                    <a:pt x="89935" y="4923494"/>
                  </a:lnTo>
                  <a:lnTo>
                    <a:pt x="68527" y="4884052"/>
                  </a:lnTo>
                  <a:lnTo>
                    <a:pt x="54982" y="4840418"/>
                  </a:lnTo>
                  <a:lnTo>
                    <a:pt x="50260" y="4793571"/>
                  </a:lnTo>
                  <a:lnTo>
                    <a:pt x="50260" y="282713"/>
                  </a:lnTo>
                  <a:close/>
                </a:path>
                <a:path extrusionOk="0" h="5076825" w="8173720">
                  <a:moveTo>
                    <a:pt x="7890859" y="5026024"/>
                  </a:moveTo>
                  <a:lnTo>
                    <a:pt x="282713" y="5026024"/>
                  </a:lnTo>
                  <a:lnTo>
                    <a:pt x="282713" y="5076285"/>
                  </a:lnTo>
                  <a:lnTo>
                    <a:pt x="7890859" y="5076285"/>
                  </a:lnTo>
                  <a:lnTo>
                    <a:pt x="7890859" y="5026024"/>
                  </a:lnTo>
                  <a:close/>
                </a:path>
                <a:path extrusionOk="0" h="5076825" w="8173720">
                  <a:moveTo>
                    <a:pt x="8173572" y="4793571"/>
                  </a:moveTo>
                  <a:lnTo>
                    <a:pt x="8123312" y="4793571"/>
                  </a:lnTo>
                  <a:lnTo>
                    <a:pt x="8118590" y="4840418"/>
                  </a:lnTo>
                  <a:lnTo>
                    <a:pt x="8105045" y="4884052"/>
                  </a:lnTo>
                  <a:lnTo>
                    <a:pt x="8083613" y="4923538"/>
                  </a:lnTo>
                  <a:lnTo>
                    <a:pt x="8055228" y="4957940"/>
                  </a:lnTo>
                  <a:lnTo>
                    <a:pt x="8020826" y="4986325"/>
                  </a:lnTo>
                  <a:lnTo>
                    <a:pt x="7981340" y="5007757"/>
                  </a:lnTo>
                  <a:lnTo>
                    <a:pt x="7937706" y="5021302"/>
                  </a:lnTo>
                  <a:lnTo>
                    <a:pt x="7890859" y="5026024"/>
                  </a:lnTo>
                  <a:lnTo>
                    <a:pt x="7890859" y="5076285"/>
                  </a:lnTo>
                  <a:lnTo>
                    <a:pt x="7936716" y="5072584"/>
                  </a:lnTo>
                  <a:lnTo>
                    <a:pt x="7980218" y="5061872"/>
                  </a:lnTo>
                  <a:lnTo>
                    <a:pt x="8020782" y="5044728"/>
                  </a:lnTo>
                  <a:lnTo>
                    <a:pt x="8057825" y="5021737"/>
                  </a:lnTo>
                  <a:lnTo>
                    <a:pt x="8090767" y="4993479"/>
                  </a:lnTo>
                  <a:lnTo>
                    <a:pt x="8119025" y="4960538"/>
                  </a:lnTo>
                  <a:lnTo>
                    <a:pt x="8142016" y="4923494"/>
                  </a:lnTo>
                  <a:lnTo>
                    <a:pt x="8159159" y="4882930"/>
                  </a:lnTo>
                  <a:lnTo>
                    <a:pt x="8169872" y="4839428"/>
                  </a:lnTo>
                  <a:lnTo>
                    <a:pt x="8173572" y="4793571"/>
                  </a:lnTo>
                  <a:close/>
                </a:path>
                <a:path extrusionOk="0" h="5076825" w="8173720">
                  <a:moveTo>
                    <a:pt x="7890859" y="0"/>
                  </a:moveTo>
                  <a:lnTo>
                    <a:pt x="7890859" y="50260"/>
                  </a:lnTo>
                  <a:lnTo>
                    <a:pt x="7937706" y="54982"/>
                  </a:lnTo>
                  <a:lnTo>
                    <a:pt x="7981340" y="68527"/>
                  </a:lnTo>
                  <a:lnTo>
                    <a:pt x="8020826" y="89959"/>
                  </a:lnTo>
                  <a:lnTo>
                    <a:pt x="8055228" y="118344"/>
                  </a:lnTo>
                  <a:lnTo>
                    <a:pt x="8083637" y="152790"/>
                  </a:lnTo>
                  <a:lnTo>
                    <a:pt x="8105045" y="192232"/>
                  </a:lnTo>
                  <a:lnTo>
                    <a:pt x="8118590" y="235866"/>
                  </a:lnTo>
                  <a:lnTo>
                    <a:pt x="8123312" y="282713"/>
                  </a:lnTo>
                  <a:lnTo>
                    <a:pt x="8123312" y="4793571"/>
                  </a:lnTo>
                  <a:lnTo>
                    <a:pt x="8173572" y="4793571"/>
                  </a:lnTo>
                  <a:lnTo>
                    <a:pt x="8173572" y="282713"/>
                  </a:lnTo>
                  <a:lnTo>
                    <a:pt x="8169872" y="236856"/>
                  </a:lnTo>
                  <a:lnTo>
                    <a:pt x="8159159" y="193354"/>
                  </a:lnTo>
                  <a:lnTo>
                    <a:pt x="8141989" y="152746"/>
                  </a:lnTo>
                  <a:lnTo>
                    <a:pt x="8119025" y="115746"/>
                  </a:lnTo>
                  <a:lnTo>
                    <a:pt x="8090767" y="82805"/>
                  </a:lnTo>
                  <a:lnTo>
                    <a:pt x="8057825" y="54547"/>
                  </a:lnTo>
                  <a:lnTo>
                    <a:pt x="8020782" y="31556"/>
                  </a:lnTo>
                  <a:lnTo>
                    <a:pt x="7980218" y="14412"/>
                  </a:lnTo>
                  <a:lnTo>
                    <a:pt x="7936716" y="3700"/>
                  </a:lnTo>
                  <a:lnTo>
                    <a:pt x="7890859" y="0"/>
                  </a:lnTo>
                  <a:close/>
                </a:path>
                <a:path extrusionOk="0" h="5076825" w="8173720">
                  <a:moveTo>
                    <a:pt x="282713" y="0"/>
                  </a:moveTo>
                  <a:lnTo>
                    <a:pt x="236856" y="3700"/>
                  </a:lnTo>
                  <a:lnTo>
                    <a:pt x="193354" y="14412"/>
                  </a:lnTo>
                  <a:lnTo>
                    <a:pt x="152790" y="31556"/>
                  </a:lnTo>
                  <a:lnTo>
                    <a:pt x="115746" y="54547"/>
                  </a:lnTo>
                  <a:lnTo>
                    <a:pt x="82804" y="82805"/>
                  </a:lnTo>
                  <a:lnTo>
                    <a:pt x="54547" y="115746"/>
                  </a:lnTo>
                  <a:lnTo>
                    <a:pt x="31556" y="152790"/>
                  </a:lnTo>
                  <a:lnTo>
                    <a:pt x="14412" y="193354"/>
                  </a:lnTo>
                  <a:lnTo>
                    <a:pt x="3700" y="236856"/>
                  </a:lnTo>
                  <a:lnTo>
                    <a:pt x="0" y="282713"/>
                  </a:lnTo>
                  <a:lnTo>
                    <a:pt x="50260" y="282713"/>
                  </a:lnTo>
                  <a:lnTo>
                    <a:pt x="54982" y="235866"/>
                  </a:lnTo>
                  <a:lnTo>
                    <a:pt x="68527" y="192232"/>
                  </a:lnTo>
                  <a:lnTo>
                    <a:pt x="89959" y="152746"/>
                  </a:lnTo>
                  <a:lnTo>
                    <a:pt x="118344" y="118344"/>
                  </a:lnTo>
                  <a:lnTo>
                    <a:pt x="152747" y="89959"/>
                  </a:lnTo>
                  <a:lnTo>
                    <a:pt x="192232" y="68527"/>
                  </a:lnTo>
                  <a:lnTo>
                    <a:pt x="235866" y="54982"/>
                  </a:lnTo>
                  <a:lnTo>
                    <a:pt x="282713" y="50260"/>
                  </a:lnTo>
                  <a:lnTo>
                    <a:pt x="282713" y="0"/>
                  </a:lnTo>
                  <a:close/>
                </a:path>
                <a:path extrusionOk="0" h="5076825" w="8173720">
                  <a:moveTo>
                    <a:pt x="7890858" y="0"/>
                  </a:moveTo>
                  <a:lnTo>
                    <a:pt x="282713" y="0"/>
                  </a:lnTo>
                  <a:lnTo>
                    <a:pt x="282713" y="50260"/>
                  </a:lnTo>
                  <a:lnTo>
                    <a:pt x="7890859" y="50260"/>
                  </a:lnTo>
                  <a:lnTo>
                    <a:pt x="7890858" y="0"/>
                  </a:lnTo>
                  <a:close/>
                </a:path>
              </a:pathLst>
            </a:custGeom>
            <a:solidFill>
              <a:srgbClr val="2F21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pic>
        <p:nvPicPr>
          <p:cNvPr id="372" name="Google Shape;372;p34"/>
          <p:cNvPicPr preferRelativeResize="0"/>
          <p:nvPr/>
        </p:nvPicPr>
        <p:blipFill rotWithShape="1">
          <a:blip r:embed="rId3">
            <a:alphaModFix/>
          </a:blip>
          <a:srcRect b="0" l="0" r="0" t="0"/>
          <a:stretch/>
        </p:blipFill>
        <p:spPr>
          <a:xfrm>
            <a:off x="8115633" y="4718051"/>
            <a:ext cx="838863" cy="336867"/>
          </a:xfrm>
          <a:prstGeom prst="rect">
            <a:avLst/>
          </a:prstGeom>
          <a:noFill/>
          <a:ln>
            <a:noFill/>
          </a:ln>
        </p:spPr>
      </p:pic>
      <p:sp>
        <p:nvSpPr>
          <p:cNvPr id="373" name="Google Shape;373;p34"/>
          <p:cNvSpPr txBox="1"/>
          <p:nvPr/>
        </p:nvSpPr>
        <p:spPr>
          <a:xfrm>
            <a:off x="593594" y="463614"/>
            <a:ext cx="4641136" cy="43858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2F2267"/>
                </a:solidFill>
                <a:latin typeface="Verdana"/>
                <a:ea typeface="Verdana"/>
                <a:cs typeface="Verdana"/>
                <a:sym typeface="Verdana"/>
              </a:rPr>
              <a:t>Environmental factors</a:t>
            </a:r>
            <a:endParaRPr b="0" i="0" sz="1100" u="none" cap="none" strike="noStrike">
              <a:solidFill>
                <a:srgbClr val="000000"/>
              </a:solidFill>
              <a:latin typeface="Arial"/>
              <a:ea typeface="Arial"/>
              <a:cs typeface="Arial"/>
              <a:sym typeface="Arial"/>
            </a:endParaRPr>
          </a:p>
        </p:txBody>
      </p:sp>
      <p:sp>
        <p:nvSpPr>
          <p:cNvPr id="374" name="Google Shape;374;p34"/>
          <p:cNvSpPr txBox="1"/>
          <p:nvPr/>
        </p:nvSpPr>
        <p:spPr>
          <a:xfrm>
            <a:off x="593595" y="1021303"/>
            <a:ext cx="2589659"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1" i="1" lang="en" sz="900" u="none" cap="none" strike="noStrike">
                <a:solidFill>
                  <a:srgbClr val="2F2267"/>
                </a:solidFill>
                <a:latin typeface="Verdana"/>
                <a:ea typeface="Verdana"/>
                <a:cs typeface="Verdana"/>
                <a:sym typeface="Verdana"/>
              </a:rPr>
              <a:t>Answer these questions below ? </a:t>
            </a:r>
            <a:endParaRPr b="0" i="0" sz="1100" u="none" cap="none" strike="noStrike">
              <a:solidFill>
                <a:srgbClr val="000000"/>
              </a:solidFill>
              <a:latin typeface="Arial"/>
              <a:ea typeface="Arial"/>
              <a:cs typeface="Arial"/>
              <a:sym typeface="Arial"/>
            </a:endParaRPr>
          </a:p>
        </p:txBody>
      </p:sp>
      <p:sp>
        <p:nvSpPr>
          <p:cNvPr id="375" name="Google Shape;375;p34"/>
          <p:cNvSpPr txBox="1"/>
          <p:nvPr/>
        </p:nvSpPr>
        <p:spPr>
          <a:xfrm>
            <a:off x="593595" y="1244352"/>
            <a:ext cx="3778379" cy="761747"/>
          </a:xfrm>
          <a:prstGeom prst="rect">
            <a:avLst/>
          </a:prstGeom>
          <a:noFill/>
          <a:ln>
            <a:noFill/>
          </a:ln>
        </p:spPr>
        <p:txBody>
          <a:bodyPr anchorCtr="0" anchor="t" bIns="34275" lIns="68575" spcFirstLastPara="1" rIns="68575" wrap="square" tIns="34275">
            <a:spAutoFit/>
          </a:bodyPr>
          <a:lstStyle/>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What are the macro trends influencing your organization? </a:t>
            </a:r>
            <a:endParaRPr b="0" i="0" sz="1100" u="none" cap="none" strike="noStrike">
              <a:solidFill>
                <a:srgbClr val="000000"/>
              </a:solidFill>
              <a:latin typeface="Arial"/>
              <a:ea typeface="Arial"/>
              <a:cs typeface="Arial"/>
              <a:sym typeface="Arial"/>
            </a:endParaRPr>
          </a:p>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What are industry specific trends or changes that will impact your organization? </a:t>
            </a:r>
            <a:endParaRPr b="0" i="0" sz="1100" u="none" cap="none" strike="noStrike">
              <a:solidFill>
                <a:srgbClr val="000000"/>
              </a:solidFill>
              <a:latin typeface="Arial"/>
              <a:ea typeface="Arial"/>
              <a:cs typeface="Arial"/>
              <a:sym typeface="Arial"/>
            </a:endParaRPr>
          </a:p>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What sustainability trends are influencing your business operations?</a:t>
            </a:r>
            <a:endParaRPr b="0" i="0" sz="1100" u="none" cap="none" strike="noStrike">
              <a:solidFill>
                <a:srgbClr val="000000"/>
              </a:solidFill>
              <a:latin typeface="Arial"/>
              <a:ea typeface="Arial"/>
              <a:cs typeface="Arial"/>
              <a:sym typeface="Arial"/>
            </a:endParaRPr>
          </a:p>
        </p:txBody>
      </p:sp>
      <p:sp>
        <p:nvSpPr>
          <p:cNvPr id="376" name="Google Shape;376;p34"/>
          <p:cNvSpPr txBox="1"/>
          <p:nvPr/>
        </p:nvSpPr>
        <p:spPr>
          <a:xfrm>
            <a:off x="4744113" y="463614"/>
            <a:ext cx="4115303" cy="4641704"/>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Environmental factors have come to the forefront only relatively recently. They have become important due to the increasing scarcity of raw materials, pollution targets, and carbon footprint targets set by governments. These factors include ecological and environmental aspects such as weather, climate, environmental offsets, and climate change, which may especially affect industries such as tourism, farming, agriculture, and insurance.</a:t>
            </a:r>
            <a:endParaRPr b="0" i="0" sz="11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2F2267"/>
              </a:solidFill>
              <a:latin typeface="Verdana"/>
              <a:ea typeface="Verdana"/>
              <a:cs typeface="Verdana"/>
              <a:sym typeface="Verdana"/>
            </a:endParaRPr>
          </a:p>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You might think this does not have the largest impact on procurement, but let's look at a 2021 example. Exxon, the oil and gas company, was confronted by an activist who held a minuscule percentage of Exxon shares. The activist claimed Exxon had not worked hard enough to move into a post-oil world and hadn't focused on commitments fighting the impact of climate change, unlike most of its peers in the oil and gas industry. After a very public fight, three new board members that were supported by the activist organization were appointed.</a:t>
            </a:r>
            <a:endParaRPr b="0" i="0" sz="1100" u="none" cap="none" strike="noStrike">
              <a:solidFill>
                <a:srgbClr val="000000"/>
              </a:solidFill>
              <a:latin typeface="Arial"/>
              <a:ea typeface="Arial"/>
              <a:cs typeface="Arial"/>
              <a:sym typeface="Arial"/>
            </a:endParaRPr>
          </a:p>
        </p:txBody>
      </p:sp>
      <p:sp>
        <p:nvSpPr>
          <p:cNvPr id="377" name="Google Shape;377;p34"/>
          <p:cNvSpPr txBox="1"/>
          <p:nvPr/>
        </p:nvSpPr>
        <p:spPr>
          <a:xfrm>
            <a:off x="593595" y="2740922"/>
            <a:ext cx="3778379"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2267"/>
                </a:solidFill>
                <a:latin typeface="Verdana"/>
                <a:ea typeface="Verdana"/>
                <a:cs typeface="Verdana"/>
                <a:sym typeface="Verdana"/>
              </a:rPr>
              <a:t>Fill your answers here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7"/>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grpSp>
        <p:nvGrpSpPr>
          <p:cNvPr id="382" name="Google Shape;382;p35"/>
          <p:cNvGrpSpPr/>
          <p:nvPr/>
        </p:nvGrpSpPr>
        <p:grpSpPr>
          <a:xfrm>
            <a:off x="396113" y="413623"/>
            <a:ext cx="3975863" cy="4539451"/>
            <a:chOff x="791598" y="1068030"/>
            <a:chExt cx="8600933" cy="9820136"/>
          </a:xfrm>
        </p:grpSpPr>
        <p:sp>
          <p:nvSpPr>
            <p:cNvPr id="383" name="Google Shape;383;p35"/>
            <p:cNvSpPr/>
            <p:nvPr/>
          </p:nvSpPr>
          <p:spPr>
            <a:xfrm>
              <a:off x="791598" y="1068030"/>
              <a:ext cx="1256665" cy="1256665"/>
            </a:xfrm>
            <a:custGeom>
              <a:rect b="b" l="l" r="r" t="t"/>
              <a:pathLst>
                <a:path extrusionOk="0" h="1256664" w="1256664">
                  <a:moveTo>
                    <a:pt x="628253" y="0"/>
                  </a:moveTo>
                  <a:lnTo>
                    <a:pt x="579155" y="1890"/>
                  </a:lnTo>
                  <a:lnTo>
                    <a:pt x="531091" y="7467"/>
                  </a:lnTo>
                  <a:lnTo>
                    <a:pt x="484200" y="16592"/>
                  </a:lnTo>
                  <a:lnTo>
                    <a:pt x="438622" y="29125"/>
                  </a:lnTo>
                  <a:lnTo>
                    <a:pt x="394496" y="44926"/>
                  </a:lnTo>
                  <a:lnTo>
                    <a:pt x="351963" y="63856"/>
                  </a:lnTo>
                  <a:lnTo>
                    <a:pt x="311161" y="85774"/>
                  </a:lnTo>
                  <a:lnTo>
                    <a:pt x="272231" y="110542"/>
                  </a:lnTo>
                  <a:lnTo>
                    <a:pt x="235312" y="138020"/>
                  </a:lnTo>
                  <a:lnTo>
                    <a:pt x="200544" y="168067"/>
                  </a:lnTo>
                  <a:lnTo>
                    <a:pt x="168067" y="200544"/>
                  </a:lnTo>
                  <a:lnTo>
                    <a:pt x="138020" y="235312"/>
                  </a:lnTo>
                  <a:lnTo>
                    <a:pt x="110542" y="272231"/>
                  </a:lnTo>
                  <a:lnTo>
                    <a:pt x="85774" y="311161"/>
                  </a:lnTo>
                  <a:lnTo>
                    <a:pt x="63856" y="351963"/>
                  </a:lnTo>
                  <a:lnTo>
                    <a:pt x="44926" y="394496"/>
                  </a:lnTo>
                  <a:lnTo>
                    <a:pt x="29125" y="438622"/>
                  </a:lnTo>
                  <a:lnTo>
                    <a:pt x="16592" y="484200"/>
                  </a:lnTo>
                  <a:lnTo>
                    <a:pt x="7467" y="531091"/>
                  </a:lnTo>
                  <a:lnTo>
                    <a:pt x="1890" y="579155"/>
                  </a:lnTo>
                  <a:lnTo>
                    <a:pt x="0" y="628253"/>
                  </a:lnTo>
                  <a:lnTo>
                    <a:pt x="1890" y="677350"/>
                  </a:lnTo>
                  <a:lnTo>
                    <a:pt x="7467" y="725414"/>
                  </a:lnTo>
                  <a:lnTo>
                    <a:pt x="16592" y="772305"/>
                  </a:lnTo>
                  <a:lnTo>
                    <a:pt x="29125" y="817883"/>
                  </a:lnTo>
                  <a:lnTo>
                    <a:pt x="44926" y="862009"/>
                  </a:lnTo>
                  <a:lnTo>
                    <a:pt x="63856" y="904542"/>
                  </a:lnTo>
                  <a:lnTo>
                    <a:pt x="85774" y="945344"/>
                  </a:lnTo>
                  <a:lnTo>
                    <a:pt x="110542" y="984274"/>
                  </a:lnTo>
                  <a:lnTo>
                    <a:pt x="138020" y="1021193"/>
                  </a:lnTo>
                  <a:lnTo>
                    <a:pt x="168067" y="1055961"/>
                  </a:lnTo>
                  <a:lnTo>
                    <a:pt x="200544" y="1088438"/>
                  </a:lnTo>
                  <a:lnTo>
                    <a:pt x="235312" y="1118486"/>
                  </a:lnTo>
                  <a:lnTo>
                    <a:pt x="272231" y="1145963"/>
                  </a:lnTo>
                  <a:lnTo>
                    <a:pt x="311161" y="1170731"/>
                  </a:lnTo>
                  <a:lnTo>
                    <a:pt x="351963" y="1192649"/>
                  </a:lnTo>
                  <a:lnTo>
                    <a:pt x="394496" y="1211579"/>
                  </a:lnTo>
                  <a:lnTo>
                    <a:pt x="438622" y="1227380"/>
                  </a:lnTo>
                  <a:lnTo>
                    <a:pt x="484200" y="1239913"/>
                  </a:lnTo>
                  <a:lnTo>
                    <a:pt x="531091" y="1249038"/>
                  </a:lnTo>
                  <a:lnTo>
                    <a:pt x="579155" y="1254616"/>
                  </a:lnTo>
                  <a:lnTo>
                    <a:pt x="628253" y="1256506"/>
                  </a:lnTo>
                  <a:lnTo>
                    <a:pt x="677350" y="1254616"/>
                  </a:lnTo>
                  <a:lnTo>
                    <a:pt x="725414" y="1249038"/>
                  </a:lnTo>
                  <a:lnTo>
                    <a:pt x="772305" y="1239913"/>
                  </a:lnTo>
                  <a:lnTo>
                    <a:pt x="817883" y="1227380"/>
                  </a:lnTo>
                  <a:lnTo>
                    <a:pt x="862009" y="1211579"/>
                  </a:lnTo>
                  <a:lnTo>
                    <a:pt x="904542" y="1192649"/>
                  </a:lnTo>
                  <a:lnTo>
                    <a:pt x="945344" y="1170731"/>
                  </a:lnTo>
                  <a:lnTo>
                    <a:pt x="984274" y="1145963"/>
                  </a:lnTo>
                  <a:lnTo>
                    <a:pt x="1021193" y="1118486"/>
                  </a:lnTo>
                  <a:lnTo>
                    <a:pt x="1055961" y="1088438"/>
                  </a:lnTo>
                  <a:lnTo>
                    <a:pt x="1088438" y="1055961"/>
                  </a:lnTo>
                  <a:lnTo>
                    <a:pt x="1118486" y="1021193"/>
                  </a:lnTo>
                  <a:lnTo>
                    <a:pt x="1145963" y="984274"/>
                  </a:lnTo>
                  <a:lnTo>
                    <a:pt x="1170731" y="945344"/>
                  </a:lnTo>
                  <a:lnTo>
                    <a:pt x="1192649" y="904542"/>
                  </a:lnTo>
                  <a:lnTo>
                    <a:pt x="1211579" y="862009"/>
                  </a:lnTo>
                  <a:lnTo>
                    <a:pt x="1227380" y="817883"/>
                  </a:lnTo>
                  <a:lnTo>
                    <a:pt x="1239913" y="772305"/>
                  </a:lnTo>
                  <a:lnTo>
                    <a:pt x="1249038" y="725414"/>
                  </a:lnTo>
                  <a:lnTo>
                    <a:pt x="1254616" y="677350"/>
                  </a:lnTo>
                  <a:lnTo>
                    <a:pt x="1256506" y="628253"/>
                  </a:lnTo>
                  <a:lnTo>
                    <a:pt x="1254616" y="579155"/>
                  </a:lnTo>
                  <a:lnTo>
                    <a:pt x="1249038" y="531091"/>
                  </a:lnTo>
                  <a:lnTo>
                    <a:pt x="1239913" y="484200"/>
                  </a:lnTo>
                  <a:lnTo>
                    <a:pt x="1227380" y="438622"/>
                  </a:lnTo>
                  <a:lnTo>
                    <a:pt x="1211579" y="394496"/>
                  </a:lnTo>
                  <a:lnTo>
                    <a:pt x="1192649" y="351963"/>
                  </a:lnTo>
                  <a:lnTo>
                    <a:pt x="1170731" y="311161"/>
                  </a:lnTo>
                  <a:lnTo>
                    <a:pt x="1145963" y="272231"/>
                  </a:lnTo>
                  <a:lnTo>
                    <a:pt x="1118486" y="235312"/>
                  </a:lnTo>
                  <a:lnTo>
                    <a:pt x="1088438" y="200544"/>
                  </a:lnTo>
                  <a:lnTo>
                    <a:pt x="1055961" y="168067"/>
                  </a:lnTo>
                  <a:lnTo>
                    <a:pt x="1021193" y="138020"/>
                  </a:lnTo>
                  <a:lnTo>
                    <a:pt x="984274" y="110542"/>
                  </a:lnTo>
                  <a:lnTo>
                    <a:pt x="945344" y="85774"/>
                  </a:lnTo>
                  <a:lnTo>
                    <a:pt x="904542" y="63856"/>
                  </a:lnTo>
                  <a:lnTo>
                    <a:pt x="862009" y="44926"/>
                  </a:lnTo>
                  <a:lnTo>
                    <a:pt x="817883" y="29125"/>
                  </a:lnTo>
                  <a:lnTo>
                    <a:pt x="772305" y="16592"/>
                  </a:lnTo>
                  <a:lnTo>
                    <a:pt x="725414" y="7467"/>
                  </a:lnTo>
                  <a:lnTo>
                    <a:pt x="677350" y="1890"/>
                  </a:lnTo>
                  <a:lnTo>
                    <a:pt x="628253" y="0"/>
                  </a:lnTo>
                  <a:close/>
                </a:path>
              </a:pathLst>
            </a:custGeom>
            <a:solidFill>
              <a:srgbClr val="B3EBF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4" name="Google Shape;384;p35"/>
            <p:cNvSpPr/>
            <p:nvPr/>
          </p:nvSpPr>
          <p:spPr>
            <a:xfrm>
              <a:off x="1218811" y="5811341"/>
              <a:ext cx="8173720" cy="5076825"/>
            </a:xfrm>
            <a:custGeom>
              <a:rect b="b" l="l" r="r" t="t"/>
              <a:pathLst>
                <a:path extrusionOk="0" h="5076825" w="8173720">
                  <a:moveTo>
                    <a:pt x="50260" y="282713"/>
                  </a:moveTo>
                  <a:lnTo>
                    <a:pt x="0" y="282713"/>
                  </a:lnTo>
                  <a:lnTo>
                    <a:pt x="0" y="4793571"/>
                  </a:lnTo>
                  <a:lnTo>
                    <a:pt x="3700" y="4839428"/>
                  </a:lnTo>
                  <a:lnTo>
                    <a:pt x="14412" y="4882930"/>
                  </a:lnTo>
                  <a:lnTo>
                    <a:pt x="31583" y="4923538"/>
                  </a:lnTo>
                  <a:lnTo>
                    <a:pt x="54547" y="4960538"/>
                  </a:lnTo>
                  <a:lnTo>
                    <a:pt x="82804" y="4993479"/>
                  </a:lnTo>
                  <a:lnTo>
                    <a:pt x="115746" y="5021737"/>
                  </a:lnTo>
                  <a:lnTo>
                    <a:pt x="152790" y="5044728"/>
                  </a:lnTo>
                  <a:lnTo>
                    <a:pt x="193354" y="5061872"/>
                  </a:lnTo>
                  <a:lnTo>
                    <a:pt x="236856" y="5072584"/>
                  </a:lnTo>
                  <a:lnTo>
                    <a:pt x="282713" y="5076285"/>
                  </a:lnTo>
                  <a:lnTo>
                    <a:pt x="282713" y="5026024"/>
                  </a:lnTo>
                  <a:lnTo>
                    <a:pt x="235866" y="5021302"/>
                  </a:lnTo>
                  <a:lnTo>
                    <a:pt x="192232" y="5007757"/>
                  </a:lnTo>
                  <a:lnTo>
                    <a:pt x="152746" y="4986325"/>
                  </a:lnTo>
                  <a:lnTo>
                    <a:pt x="118344" y="4957940"/>
                  </a:lnTo>
                  <a:lnTo>
                    <a:pt x="89935" y="4923494"/>
                  </a:lnTo>
                  <a:lnTo>
                    <a:pt x="68527" y="4884052"/>
                  </a:lnTo>
                  <a:lnTo>
                    <a:pt x="54982" y="4840418"/>
                  </a:lnTo>
                  <a:lnTo>
                    <a:pt x="50260" y="4793571"/>
                  </a:lnTo>
                  <a:lnTo>
                    <a:pt x="50260" y="282713"/>
                  </a:lnTo>
                  <a:close/>
                </a:path>
                <a:path extrusionOk="0" h="5076825" w="8173720">
                  <a:moveTo>
                    <a:pt x="7890859" y="5026024"/>
                  </a:moveTo>
                  <a:lnTo>
                    <a:pt x="282713" y="5026024"/>
                  </a:lnTo>
                  <a:lnTo>
                    <a:pt x="282713" y="5076285"/>
                  </a:lnTo>
                  <a:lnTo>
                    <a:pt x="7890859" y="5076285"/>
                  </a:lnTo>
                  <a:lnTo>
                    <a:pt x="7890859" y="5026024"/>
                  </a:lnTo>
                  <a:close/>
                </a:path>
                <a:path extrusionOk="0" h="5076825" w="8173720">
                  <a:moveTo>
                    <a:pt x="8173572" y="4793571"/>
                  </a:moveTo>
                  <a:lnTo>
                    <a:pt x="8123312" y="4793571"/>
                  </a:lnTo>
                  <a:lnTo>
                    <a:pt x="8118590" y="4840418"/>
                  </a:lnTo>
                  <a:lnTo>
                    <a:pt x="8105045" y="4884052"/>
                  </a:lnTo>
                  <a:lnTo>
                    <a:pt x="8083613" y="4923538"/>
                  </a:lnTo>
                  <a:lnTo>
                    <a:pt x="8055228" y="4957940"/>
                  </a:lnTo>
                  <a:lnTo>
                    <a:pt x="8020826" y="4986325"/>
                  </a:lnTo>
                  <a:lnTo>
                    <a:pt x="7981340" y="5007757"/>
                  </a:lnTo>
                  <a:lnTo>
                    <a:pt x="7937706" y="5021302"/>
                  </a:lnTo>
                  <a:lnTo>
                    <a:pt x="7890859" y="5026024"/>
                  </a:lnTo>
                  <a:lnTo>
                    <a:pt x="7890859" y="5076285"/>
                  </a:lnTo>
                  <a:lnTo>
                    <a:pt x="7936716" y="5072584"/>
                  </a:lnTo>
                  <a:lnTo>
                    <a:pt x="7980218" y="5061872"/>
                  </a:lnTo>
                  <a:lnTo>
                    <a:pt x="8020782" y="5044728"/>
                  </a:lnTo>
                  <a:lnTo>
                    <a:pt x="8057825" y="5021737"/>
                  </a:lnTo>
                  <a:lnTo>
                    <a:pt x="8090767" y="4993479"/>
                  </a:lnTo>
                  <a:lnTo>
                    <a:pt x="8119025" y="4960538"/>
                  </a:lnTo>
                  <a:lnTo>
                    <a:pt x="8142016" y="4923494"/>
                  </a:lnTo>
                  <a:lnTo>
                    <a:pt x="8159159" y="4882930"/>
                  </a:lnTo>
                  <a:lnTo>
                    <a:pt x="8169872" y="4839428"/>
                  </a:lnTo>
                  <a:lnTo>
                    <a:pt x="8173572" y="4793571"/>
                  </a:lnTo>
                  <a:close/>
                </a:path>
                <a:path extrusionOk="0" h="5076825" w="8173720">
                  <a:moveTo>
                    <a:pt x="7890859" y="0"/>
                  </a:moveTo>
                  <a:lnTo>
                    <a:pt x="7890859" y="50260"/>
                  </a:lnTo>
                  <a:lnTo>
                    <a:pt x="7937706" y="54982"/>
                  </a:lnTo>
                  <a:lnTo>
                    <a:pt x="7981340" y="68527"/>
                  </a:lnTo>
                  <a:lnTo>
                    <a:pt x="8020826" y="89959"/>
                  </a:lnTo>
                  <a:lnTo>
                    <a:pt x="8055228" y="118344"/>
                  </a:lnTo>
                  <a:lnTo>
                    <a:pt x="8083637" y="152790"/>
                  </a:lnTo>
                  <a:lnTo>
                    <a:pt x="8105045" y="192232"/>
                  </a:lnTo>
                  <a:lnTo>
                    <a:pt x="8118590" y="235866"/>
                  </a:lnTo>
                  <a:lnTo>
                    <a:pt x="8123312" y="282713"/>
                  </a:lnTo>
                  <a:lnTo>
                    <a:pt x="8123312" y="4793571"/>
                  </a:lnTo>
                  <a:lnTo>
                    <a:pt x="8173572" y="4793571"/>
                  </a:lnTo>
                  <a:lnTo>
                    <a:pt x="8173572" y="282713"/>
                  </a:lnTo>
                  <a:lnTo>
                    <a:pt x="8169872" y="236856"/>
                  </a:lnTo>
                  <a:lnTo>
                    <a:pt x="8159159" y="193354"/>
                  </a:lnTo>
                  <a:lnTo>
                    <a:pt x="8141989" y="152746"/>
                  </a:lnTo>
                  <a:lnTo>
                    <a:pt x="8119025" y="115746"/>
                  </a:lnTo>
                  <a:lnTo>
                    <a:pt x="8090767" y="82805"/>
                  </a:lnTo>
                  <a:lnTo>
                    <a:pt x="8057825" y="54547"/>
                  </a:lnTo>
                  <a:lnTo>
                    <a:pt x="8020782" y="31556"/>
                  </a:lnTo>
                  <a:lnTo>
                    <a:pt x="7980218" y="14412"/>
                  </a:lnTo>
                  <a:lnTo>
                    <a:pt x="7936716" y="3700"/>
                  </a:lnTo>
                  <a:lnTo>
                    <a:pt x="7890859" y="0"/>
                  </a:lnTo>
                  <a:close/>
                </a:path>
                <a:path extrusionOk="0" h="5076825" w="8173720">
                  <a:moveTo>
                    <a:pt x="282713" y="0"/>
                  </a:moveTo>
                  <a:lnTo>
                    <a:pt x="236856" y="3700"/>
                  </a:lnTo>
                  <a:lnTo>
                    <a:pt x="193354" y="14412"/>
                  </a:lnTo>
                  <a:lnTo>
                    <a:pt x="152790" y="31556"/>
                  </a:lnTo>
                  <a:lnTo>
                    <a:pt x="115746" y="54547"/>
                  </a:lnTo>
                  <a:lnTo>
                    <a:pt x="82804" y="82805"/>
                  </a:lnTo>
                  <a:lnTo>
                    <a:pt x="54547" y="115746"/>
                  </a:lnTo>
                  <a:lnTo>
                    <a:pt x="31556" y="152790"/>
                  </a:lnTo>
                  <a:lnTo>
                    <a:pt x="14412" y="193354"/>
                  </a:lnTo>
                  <a:lnTo>
                    <a:pt x="3700" y="236856"/>
                  </a:lnTo>
                  <a:lnTo>
                    <a:pt x="0" y="282713"/>
                  </a:lnTo>
                  <a:lnTo>
                    <a:pt x="50260" y="282713"/>
                  </a:lnTo>
                  <a:lnTo>
                    <a:pt x="54982" y="235866"/>
                  </a:lnTo>
                  <a:lnTo>
                    <a:pt x="68527" y="192232"/>
                  </a:lnTo>
                  <a:lnTo>
                    <a:pt x="89959" y="152746"/>
                  </a:lnTo>
                  <a:lnTo>
                    <a:pt x="118344" y="118344"/>
                  </a:lnTo>
                  <a:lnTo>
                    <a:pt x="152747" y="89959"/>
                  </a:lnTo>
                  <a:lnTo>
                    <a:pt x="192232" y="68527"/>
                  </a:lnTo>
                  <a:lnTo>
                    <a:pt x="235866" y="54982"/>
                  </a:lnTo>
                  <a:lnTo>
                    <a:pt x="282713" y="50260"/>
                  </a:lnTo>
                  <a:lnTo>
                    <a:pt x="282713" y="0"/>
                  </a:lnTo>
                  <a:close/>
                </a:path>
                <a:path extrusionOk="0" h="5076825" w="8173720">
                  <a:moveTo>
                    <a:pt x="7890858" y="0"/>
                  </a:moveTo>
                  <a:lnTo>
                    <a:pt x="282713" y="0"/>
                  </a:lnTo>
                  <a:lnTo>
                    <a:pt x="282713" y="50260"/>
                  </a:lnTo>
                  <a:lnTo>
                    <a:pt x="7890859" y="50260"/>
                  </a:lnTo>
                  <a:lnTo>
                    <a:pt x="7890858" y="0"/>
                  </a:lnTo>
                  <a:close/>
                </a:path>
              </a:pathLst>
            </a:custGeom>
            <a:solidFill>
              <a:srgbClr val="2F21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pic>
        <p:nvPicPr>
          <p:cNvPr id="385" name="Google Shape;385;p35"/>
          <p:cNvPicPr preferRelativeResize="0"/>
          <p:nvPr/>
        </p:nvPicPr>
        <p:blipFill rotWithShape="1">
          <a:blip r:embed="rId3">
            <a:alphaModFix/>
          </a:blip>
          <a:srcRect b="0" l="0" r="0" t="0"/>
          <a:stretch/>
        </p:blipFill>
        <p:spPr>
          <a:xfrm>
            <a:off x="8115633" y="4718051"/>
            <a:ext cx="838863" cy="336867"/>
          </a:xfrm>
          <a:prstGeom prst="rect">
            <a:avLst/>
          </a:prstGeom>
          <a:noFill/>
          <a:ln>
            <a:noFill/>
          </a:ln>
        </p:spPr>
      </p:pic>
      <p:sp>
        <p:nvSpPr>
          <p:cNvPr id="386" name="Google Shape;386;p35"/>
          <p:cNvSpPr txBox="1"/>
          <p:nvPr/>
        </p:nvSpPr>
        <p:spPr>
          <a:xfrm>
            <a:off x="593594" y="463614"/>
            <a:ext cx="4150518" cy="48474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2F2267"/>
                </a:solidFill>
                <a:latin typeface="Verdana"/>
                <a:ea typeface="Verdana"/>
                <a:cs typeface="Verdana"/>
                <a:sym typeface="Verdana"/>
              </a:rPr>
              <a:t>Legal factors</a:t>
            </a:r>
            <a:endParaRPr b="0" i="0" sz="1100" u="none" cap="none" strike="noStrike">
              <a:solidFill>
                <a:srgbClr val="000000"/>
              </a:solidFill>
              <a:latin typeface="Arial"/>
              <a:ea typeface="Arial"/>
              <a:cs typeface="Arial"/>
              <a:sym typeface="Arial"/>
            </a:endParaRPr>
          </a:p>
        </p:txBody>
      </p:sp>
      <p:sp>
        <p:nvSpPr>
          <p:cNvPr id="387" name="Google Shape;387;p35"/>
          <p:cNvSpPr txBox="1"/>
          <p:nvPr/>
        </p:nvSpPr>
        <p:spPr>
          <a:xfrm>
            <a:off x="593595" y="1021303"/>
            <a:ext cx="2589659"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1" i="1" lang="en" sz="900" u="none" cap="none" strike="noStrike">
                <a:solidFill>
                  <a:srgbClr val="2F2267"/>
                </a:solidFill>
                <a:latin typeface="Verdana"/>
                <a:ea typeface="Verdana"/>
                <a:cs typeface="Verdana"/>
                <a:sym typeface="Verdana"/>
              </a:rPr>
              <a:t>Answer these questions below ? </a:t>
            </a:r>
            <a:endParaRPr b="0" i="0" sz="1100" u="none" cap="none" strike="noStrike">
              <a:solidFill>
                <a:srgbClr val="000000"/>
              </a:solidFill>
              <a:latin typeface="Arial"/>
              <a:ea typeface="Arial"/>
              <a:cs typeface="Arial"/>
              <a:sym typeface="Arial"/>
            </a:endParaRPr>
          </a:p>
        </p:txBody>
      </p:sp>
      <p:sp>
        <p:nvSpPr>
          <p:cNvPr id="388" name="Google Shape;388;p35"/>
          <p:cNvSpPr txBox="1"/>
          <p:nvPr/>
        </p:nvSpPr>
        <p:spPr>
          <a:xfrm>
            <a:off x="4744113" y="463614"/>
            <a:ext cx="4115303" cy="3672208"/>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Although these factors may have some overlap with the political factors, they include more specific laws, such as discrimination laws, antitrust laws, employment laws, consumer protection laws, copyright and patent laws, and health and safety laws.</a:t>
            </a:r>
            <a:endParaRPr b="0" i="0" sz="11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2F2267"/>
              </a:solidFill>
              <a:latin typeface="Verdana"/>
              <a:ea typeface="Verdana"/>
              <a:cs typeface="Verdana"/>
              <a:sym typeface="Verdana"/>
            </a:endParaRPr>
          </a:p>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2F2267"/>
                </a:solidFill>
                <a:latin typeface="Verdana"/>
                <a:ea typeface="Verdana"/>
                <a:cs typeface="Verdana"/>
                <a:sym typeface="Verdana"/>
              </a:rPr>
              <a:t>You will need to look at the legal environment. Obviously, for an HR pro, topics like employment law, health and safety, antitrust regulations, intellectual property, and consumer protection are all going to have an impact on your business activities. For example, a lot of people who lost their jobs in the first wave of COVID-19 still do not want to go back to work in the poor pre-COVID conditions, especially in industries like retail, food and beverage, hospitality, and leisure.</a:t>
            </a:r>
            <a:endParaRPr b="0" i="0" sz="1100" u="none" cap="none" strike="noStrike">
              <a:solidFill>
                <a:srgbClr val="000000"/>
              </a:solidFill>
              <a:latin typeface="Arial"/>
              <a:ea typeface="Arial"/>
              <a:cs typeface="Arial"/>
              <a:sym typeface="Arial"/>
            </a:endParaRPr>
          </a:p>
        </p:txBody>
      </p:sp>
      <p:sp>
        <p:nvSpPr>
          <p:cNvPr id="389" name="Google Shape;389;p35"/>
          <p:cNvSpPr txBox="1"/>
          <p:nvPr/>
        </p:nvSpPr>
        <p:spPr>
          <a:xfrm>
            <a:off x="593595" y="1244352"/>
            <a:ext cx="3778379" cy="761747"/>
          </a:xfrm>
          <a:prstGeom prst="rect">
            <a:avLst/>
          </a:prstGeom>
          <a:noFill/>
          <a:ln>
            <a:noFill/>
          </a:ln>
        </p:spPr>
        <p:txBody>
          <a:bodyPr anchorCtr="0" anchor="t" bIns="34275" lIns="68575" spcFirstLastPara="1" rIns="68575" wrap="square" tIns="34275">
            <a:spAutoFit/>
          </a:bodyPr>
          <a:lstStyle/>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What regulatory frameworks do you need to be aware of in your industry? </a:t>
            </a:r>
            <a:endParaRPr b="0" i="0" sz="1100" u="none" cap="none" strike="noStrike">
              <a:solidFill>
                <a:srgbClr val="000000"/>
              </a:solidFill>
              <a:latin typeface="Arial"/>
              <a:ea typeface="Arial"/>
              <a:cs typeface="Arial"/>
              <a:sym typeface="Arial"/>
            </a:endParaRPr>
          </a:p>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What are major legal risks you need to mitigate against? </a:t>
            </a:r>
            <a:endParaRPr b="0" i="0" sz="1100" u="none" cap="none" strike="noStrike">
              <a:solidFill>
                <a:srgbClr val="000000"/>
              </a:solidFill>
              <a:latin typeface="Arial"/>
              <a:ea typeface="Arial"/>
              <a:cs typeface="Arial"/>
              <a:sym typeface="Arial"/>
            </a:endParaRPr>
          </a:p>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What compliance controls do you need to have in place? </a:t>
            </a:r>
            <a:endParaRPr b="0" i="0" sz="1100" u="none" cap="none" strike="noStrike">
              <a:solidFill>
                <a:srgbClr val="000000"/>
              </a:solidFill>
              <a:latin typeface="Arial"/>
              <a:ea typeface="Arial"/>
              <a:cs typeface="Arial"/>
              <a:sym typeface="Arial"/>
            </a:endParaRPr>
          </a:p>
          <a:p>
            <a:pPr indent="-247650" lvl="0" marL="254000" marR="0" rtl="0" algn="l">
              <a:lnSpc>
                <a:spcPct val="100000"/>
              </a:lnSpc>
              <a:spcBef>
                <a:spcPts val="0"/>
              </a:spcBef>
              <a:spcAft>
                <a:spcPts val="0"/>
              </a:spcAft>
              <a:buClr>
                <a:srgbClr val="2F2267"/>
              </a:buClr>
              <a:buSzPts val="900"/>
              <a:buFont typeface="Calibri"/>
              <a:buAutoNum type="arabicPeriod"/>
            </a:pPr>
            <a:r>
              <a:rPr b="0" i="0" lang="en" sz="900" u="none" cap="none" strike="noStrike">
                <a:solidFill>
                  <a:srgbClr val="2F2267"/>
                </a:solidFill>
                <a:latin typeface="Verdana"/>
                <a:ea typeface="Verdana"/>
                <a:cs typeface="Verdana"/>
                <a:sym typeface="Verdana"/>
              </a:rPr>
              <a:t>Are there any statutory reporting requirements?</a:t>
            </a:r>
            <a:endParaRPr b="0" i="0" sz="1100" u="none" cap="none" strike="noStrike">
              <a:solidFill>
                <a:srgbClr val="000000"/>
              </a:solidFill>
              <a:latin typeface="Arial"/>
              <a:ea typeface="Arial"/>
              <a:cs typeface="Arial"/>
              <a:sym typeface="Arial"/>
            </a:endParaRPr>
          </a:p>
        </p:txBody>
      </p:sp>
      <p:sp>
        <p:nvSpPr>
          <p:cNvPr id="390" name="Google Shape;390;p35"/>
          <p:cNvSpPr txBox="1"/>
          <p:nvPr/>
        </p:nvSpPr>
        <p:spPr>
          <a:xfrm>
            <a:off x="593595" y="2740922"/>
            <a:ext cx="3778379"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2F2267"/>
                </a:solidFill>
                <a:latin typeface="Verdana"/>
                <a:ea typeface="Verdana"/>
                <a:cs typeface="Verdana"/>
                <a:sym typeface="Verdana"/>
              </a:rPr>
              <a:t>Fill your answers here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descr="Afbeelding met tekst&#10;&#10;Automatisch gegenereerde beschrijving" id="395" name="Google Shape;395;p36"/>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37"/>
          <p:cNvPicPr preferRelativeResize="0"/>
          <p:nvPr/>
        </p:nvPicPr>
        <p:blipFill rotWithShape="1">
          <a:blip r:embed="rId3">
            <a:alphaModFix/>
          </a:blip>
          <a:srcRect b="0" l="0" r="0" t="0"/>
          <a:stretch/>
        </p:blipFill>
        <p:spPr>
          <a:xfrm>
            <a:off x="8183579" y="4718051"/>
            <a:ext cx="838863" cy="336867"/>
          </a:xfrm>
          <a:prstGeom prst="rect">
            <a:avLst/>
          </a:prstGeom>
          <a:noFill/>
          <a:ln>
            <a:noFill/>
          </a:ln>
        </p:spPr>
      </p:pic>
      <p:grpSp>
        <p:nvGrpSpPr>
          <p:cNvPr id="401" name="Google Shape;401;p37"/>
          <p:cNvGrpSpPr/>
          <p:nvPr/>
        </p:nvGrpSpPr>
        <p:grpSpPr>
          <a:xfrm>
            <a:off x="251469" y="184618"/>
            <a:ext cx="8641062" cy="4394696"/>
            <a:chOff x="335292" y="246157"/>
            <a:chExt cx="11521416" cy="5859594"/>
          </a:xfrm>
        </p:grpSpPr>
        <p:grpSp>
          <p:nvGrpSpPr>
            <p:cNvPr id="402" name="Google Shape;402;p37"/>
            <p:cNvGrpSpPr/>
            <p:nvPr/>
          </p:nvGrpSpPr>
          <p:grpSpPr>
            <a:xfrm>
              <a:off x="335292" y="246157"/>
              <a:ext cx="11521416" cy="5859594"/>
              <a:chOff x="653383" y="427212"/>
              <a:chExt cx="18715871" cy="9518570"/>
            </a:xfrm>
          </p:grpSpPr>
          <p:sp>
            <p:nvSpPr>
              <p:cNvPr id="403" name="Google Shape;403;p37"/>
              <p:cNvSpPr/>
              <p:nvPr/>
            </p:nvSpPr>
            <p:spPr>
              <a:xfrm>
                <a:off x="653383" y="2079517"/>
                <a:ext cx="2934335" cy="1351280"/>
              </a:xfrm>
              <a:custGeom>
                <a:rect b="b" l="l" r="r" t="t"/>
                <a:pathLst>
                  <a:path extrusionOk="0" h="1351279" w="2934335">
                    <a:moveTo>
                      <a:pt x="2933942" y="0"/>
                    </a:moveTo>
                    <a:lnTo>
                      <a:pt x="0" y="0"/>
                    </a:lnTo>
                    <a:lnTo>
                      <a:pt x="0" y="1350744"/>
                    </a:lnTo>
                    <a:lnTo>
                      <a:pt x="2933942" y="1350744"/>
                    </a:lnTo>
                    <a:lnTo>
                      <a:pt x="293394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04" name="Google Shape;404;p37"/>
              <p:cNvSpPr/>
              <p:nvPr/>
            </p:nvSpPr>
            <p:spPr>
              <a:xfrm>
                <a:off x="653383" y="3744388"/>
                <a:ext cx="2934335" cy="1338580"/>
              </a:xfrm>
              <a:custGeom>
                <a:rect b="b" l="l" r="r" t="t"/>
                <a:pathLst>
                  <a:path extrusionOk="0" h="1338579" w="2934335">
                    <a:moveTo>
                      <a:pt x="2933942" y="0"/>
                    </a:moveTo>
                    <a:lnTo>
                      <a:pt x="0" y="0"/>
                    </a:lnTo>
                    <a:lnTo>
                      <a:pt x="0" y="1338179"/>
                    </a:lnTo>
                    <a:lnTo>
                      <a:pt x="2933942" y="1338179"/>
                    </a:lnTo>
                    <a:lnTo>
                      <a:pt x="293394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05" name="Google Shape;405;p37"/>
              <p:cNvSpPr/>
              <p:nvPr/>
            </p:nvSpPr>
            <p:spPr>
              <a:xfrm>
                <a:off x="653383" y="6942197"/>
                <a:ext cx="2934335" cy="1351280"/>
              </a:xfrm>
              <a:custGeom>
                <a:rect b="b" l="l" r="r" t="t"/>
                <a:pathLst>
                  <a:path extrusionOk="0" h="1351279" w="2934335">
                    <a:moveTo>
                      <a:pt x="2933942" y="0"/>
                    </a:moveTo>
                    <a:lnTo>
                      <a:pt x="0" y="0"/>
                    </a:lnTo>
                    <a:lnTo>
                      <a:pt x="0" y="1350744"/>
                    </a:lnTo>
                    <a:lnTo>
                      <a:pt x="2933942" y="1350744"/>
                    </a:lnTo>
                    <a:lnTo>
                      <a:pt x="293394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06" name="Google Shape;406;p37"/>
              <p:cNvSpPr/>
              <p:nvPr/>
            </p:nvSpPr>
            <p:spPr>
              <a:xfrm>
                <a:off x="653383" y="5396694"/>
                <a:ext cx="2934335" cy="1338580"/>
              </a:xfrm>
              <a:custGeom>
                <a:rect b="b" l="l" r="r" t="t"/>
                <a:pathLst>
                  <a:path extrusionOk="0" h="1338579" w="2934335">
                    <a:moveTo>
                      <a:pt x="2933942" y="0"/>
                    </a:moveTo>
                    <a:lnTo>
                      <a:pt x="0" y="0"/>
                    </a:lnTo>
                    <a:lnTo>
                      <a:pt x="0" y="1338179"/>
                    </a:lnTo>
                    <a:lnTo>
                      <a:pt x="2933942" y="1338179"/>
                    </a:lnTo>
                    <a:lnTo>
                      <a:pt x="293394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07" name="Google Shape;407;p37"/>
              <p:cNvSpPr/>
              <p:nvPr/>
            </p:nvSpPr>
            <p:spPr>
              <a:xfrm>
                <a:off x="653383" y="8594502"/>
                <a:ext cx="2934335" cy="1351280"/>
              </a:xfrm>
              <a:custGeom>
                <a:rect b="b" l="l" r="r" t="t"/>
                <a:pathLst>
                  <a:path extrusionOk="0" h="1351279" w="2934335">
                    <a:moveTo>
                      <a:pt x="2933942" y="0"/>
                    </a:moveTo>
                    <a:lnTo>
                      <a:pt x="0" y="0"/>
                    </a:lnTo>
                    <a:lnTo>
                      <a:pt x="0" y="1350744"/>
                    </a:lnTo>
                    <a:lnTo>
                      <a:pt x="2933942" y="1350744"/>
                    </a:lnTo>
                    <a:lnTo>
                      <a:pt x="293394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08" name="Google Shape;408;p37"/>
              <p:cNvSpPr/>
              <p:nvPr/>
            </p:nvSpPr>
            <p:spPr>
              <a:xfrm>
                <a:off x="6458432" y="427221"/>
                <a:ext cx="2456815" cy="1351280"/>
              </a:xfrm>
              <a:custGeom>
                <a:rect b="b" l="l" r="r" t="t"/>
                <a:pathLst>
                  <a:path extrusionOk="0" h="1351280" w="2456815">
                    <a:moveTo>
                      <a:pt x="2456472" y="0"/>
                    </a:moveTo>
                    <a:lnTo>
                      <a:pt x="0" y="0"/>
                    </a:lnTo>
                    <a:lnTo>
                      <a:pt x="0" y="81673"/>
                    </a:lnTo>
                    <a:lnTo>
                      <a:pt x="0" y="1269466"/>
                    </a:lnTo>
                    <a:lnTo>
                      <a:pt x="0" y="1350746"/>
                    </a:lnTo>
                    <a:lnTo>
                      <a:pt x="2456472" y="1350746"/>
                    </a:lnTo>
                    <a:lnTo>
                      <a:pt x="245647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09" name="Google Shape;409;p37"/>
              <p:cNvSpPr/>
              <p:nvPr/>
            </p:nvSpPr>
            <p:spPr>
              <a:xfrm>
                <a:off x="14299031" y="427222"/>
                <a:ext cx="2456816" cy="1351281"/>
              </a:xfrm>
              <a:custGeom>
                <a:rect b="b" l="l" r="r" t="t"/>
                <a:pathLst>
                  <a:path extrusionOk="0" h="1351280" w="2456815">
                    <a:moveTo>
                      <a:pt x="2456472" y="0"/>
                    </a:moveTo>
                    <a:lnTo>
                      <a:pt x="0" y="0"/>
                    </a:lnTo>
                    <a:lnTo>
                      <a:pt x="0" y="1350746"/>
                    </a:lnTo>
                    <a:lnTo>
                      <a:pt x="2456472" y="1350746"/>
                    </a:lnTo>
                    <a:lnTo>
                      <a:pt x="2456472" y="1269072"/>
                    </a:lnTo>
                    <a:lnTo>
                      <a:pt x="2456472" y="81673"/>
                    </a:lnTo>
                    <a:lnTo>
                      <a:pt x="2456472"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10" name="Google Shape;410;p37"/>
              <p:cNvSpPr/>
              <p:nvPr/>
            </p:nvSpPr>
            <p:spPr>
              <a:xfrm>
                <a:off x="6458442" y="2079517"/>
                <a:ext cx="2456815" cy="1351280"/>
              </a:xfrm>
              <a:custGeom>
                <a:rect b="b" l="l" r="r" t="t"/>
                <a:pathLst>
                  <a:path extrusionOk="0" h="1351279" w="2456815">
                    <a:moveTo>
                      <a:pt x="2456469" y="0"/>
                    </a:moveTo>
                    <a:lnTo>
                      <a:pt x="0" y="0"/>
                    </a:lnTo>
                    <a:lnTo>
                      <a:pt x="0" y="1350744"/>
                    </a:lnTo>
                    <a:lnTo>
                      <a:pt x="2456469" y="1350744"/>
                    </a:lnTo>
                    <a:lnTo>
                      <a:pt x="245646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11" name="Google Shape;411;p37"/>
              <p:cNvSpPr/>
              <p:nvPr/>
            </p:nvSpPr>
            <p:spPr>
              <a:xfrm>
                <a:off x="14299040" y="2079517"/>
                <a:ext cx="2456815" cy="1351280"/>
              </a:xfrm>
              <a:custGeom>
                <a:rect b="b" l="l" r="r" t="t"/>
                <a:pathLst>
                  <a:path extrusionOk="0" h="1351279" w="2456815">
                    <a:moveTo>
                      <a:pt x="2456469" y="0"/>
                    </a:moveTo>
                    <a:lnTo>
                      <a:pt x="0" y="0"/>
                    </a:lnTo>
                    <a:lnTo>
                      <a:pt x="0" y="1350744"/>
                    </a:lnTo>
                    <a:lnTo>
                      <a:pt x="2456469" y="1350744"/>
                    </a:lnTo>
                    <a:lnTo>
                      <a:pt x="245646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12" name="Google Shape;412;p37"/>
              <p:cNvSpPr/>
              <p:nvPr/>
            </p:nvSpPr>
            <p:spPr>
              <a:xfrm>
                <a:off x="6458442" y="3744388"/>
                <a:ext cx="2456815" cy="1338580"/>
              </a:xfrm>
              <a:custGeom>
                <a:rect b="b" l="l" r="r" t="t"/>
                <a:pathLst>
                  <a:path extrusionOk="0" h="1338579" w="2456815">
                    <a:moveTo>
                      <a:pt x="2456469" y="0"/>
                    </a:moveTo>
                    <a:lnTo>
                      <a:pt x="0" y="0"/>
                    </a:lnTo>
                    <a:lnTo>
                      <a:pt x="0" y="1338179"/>
                    </a:lnTo>
                    <a:lnTo>
                      <a:pt x="2456469" y="1338179"/>
                    </a:lnTo>
                    <a:lnTo>
                      <a:pt x="245646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13" name="Google Shape;413;p37"/>
              <p:cNvSpPr/>
              <p:nvPr/>
            </p:nvSpPr>
            <p:spPr>
              <a:xfrm>
                <a:off x="14299040" y="3744388"/>
                <a:ext cx="2456815" cy="1338580"/>
              </a:xfrm>
              <a:custGeom>
                <a:rect b="b" l="l" r="r" t="t"/>
                <a:pathLst>
                  <a:path extrusionOk="0" h="1338579" w="2456815">
                    <a:moveTo>
                      <a:pt x="2456469" y="0"/>
                    </a:moveTo>
                    <a:lnTo>
                      <a:pt x="0" y="0"/>
                    </a:lnTo>
                    <a:lnTo>
                      <a:pt x="0" y="1338179"/>
                    </a:lnTo>
                    <a:lnTo>
                      <a:pt x="2456469" y="1338179"/>
                    </a:lnTo>
                    <a:lnTo>
                      <a:pt x="245646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14" name="Google Shape;414;p37"/>
              <p:cNvSpPr/>
              <p:nvPr/>
            </p:nvSpPr>
            <p:spPr>
              <a:xfrm>
                <a:off x="6458442" y="6942197"/>
                <a:ext cx="2456815" cy="1351280"/>
              </a:xfrm>
              <a:custGeom>
                <a:rect b="b" l="l" r="r" t="t"/>
                <a:pathLst>
                  <a:path extrusionOk="0" h="1351279" w="2456815">
                    <a:moveTo>
                      <a:pt x="2456469" y="0"/>
                    </a:moveTo>
                    <a:lnTo>
                      <a:pt x="0" y="0"/>
                    </a:lnTo>
                    <a:lnTo>
                      <a:pt x="0" y="1350744"/>
                    </a:lnTo>
                    <a:lnTo>
                      <a:pt x="2456469" y="1350744"/>
                    </a:lnTo>
                    <a:lnTo>
                      <a:pt x="245646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15" name="Google Shape;415;p37"/>
              <p:cNvSpPr/>
              <p:nvPr/>
            </p:nvSpPr>
            <p:spPr>
              <a:xfrm>
                <a:off x="14299040" y="6942197"/>
                <a:ext cx="2456815" cy="1351280"/>
              </a:xfrm>
              <a:custGeom>
                <a:rect b="b" l="l" r="r" t="t"/>
                <a:pathLst>
                  <a:path extrusionOk="0" h="1351279" w="2456815">
                    <a:moveTo>
                      <a:pt x="2456469" y="0"/>
                    </a:moveTo>
                    <a:lnTo>
                      <a:pt x="0" y="0"/>
                    </a:lnTo>
                    <a:lnTo>
                      <a:pt x="0" y="1350744"/>
                    </a:lnTo>
                    <a:lnTo>
                      <a:pt x="2456469" y="1350744"/>
                    </a:lnTo>
                    <a:lnTo>
                      <a:pt x="245646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16" name="Google Shape;416;p37"/>
              <p:cNvSpPr/>
              <p:nvPr/>
            </p:nvSpPr>
            <p:spPr>
              <a:xfrm>
                <a:off x="6458442" y="5396694"/>
                <a:ext cx="2456815" cy="1338580"/>
              </a:xfrm>
              <a:custGeom>
                <a:rect b="b" l="l" r="r" t="t"/>
                <a:pathLst>
                  <a:path extrusionOk="0" h="1338579" w="2456815">
                    <a:moveTo>
                      <a:pt x="2456469" y="0"/>
                    </a:moveTo>
                    <a:lnTo>
                      <a:pt x="0" y="0"/>
                    </a:lnTo>
                    <a:lnTo>
                      <a:pt x="0" y="1338179"/>
                    </a:lnTo>
                    <a:lnTo>
                      <a:pt x="2456469" y="1338179"/>
                    </a:lnTo>
                    <a:lnTo>
                      <a:pt x="245646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17" name="Google Shape;417;p37"/>
              <p:cNvSpPr/>
              <p:nvPr/>
            </p:nvSpPr>
            <p:spPr>
              <a:xfrm>
                <a:off x="14299040" y="5396694"/>
                <a:ext cx="2456815" cy="1338580"/>
              </a:xfrm>
              <a:custGeom>
                <a:rect b="b" l="l" r="r" t="t"/>
                <a:pathLst>
                  <a:path extrusionOk="0" h="1338579" w="2456815">
                    <a:moveTo>
                      <a:pt x="2456469" y="0"/>
                    </a:moveTo>
                    <a:lnTo>
                      <a:pt x="0" y="0"/>
                    </a:lnTo>
                    <a:lnTo>
                      <a:pt x="0" y="1338179"/>
                    </a:lnTo>
                    <a:lnTo>
                      <a:pt x="2456469" y="1338179"/>
                    </a:lnTo>
                    <a:lnTo>
                      <a:pt x="245646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18" name="Google Shape;418;p37"/>
              <p:cNvSpPr/>
              <p:nvPr/>
            </p:nvSpPr>
            <p:spPr>
              <a:xfrm>
                <a:off x="6458442" y="8594502"/>
                <a:ext cx="2456815" cy="1351280"/>
              </a:xfrm>
              <a:custGeom>
                <a:rect b="b" l="l" r="r" t="t"/>
                <a:pathLst>
                  <a:path extrusionOk="0" h="1351279" w="2456815">
                    <a:moveTo>
                      <a:pt x="2456469" y="0"/>
                    </a:moveTo>
                    <a:lnTo>
                      <a:pt x="0" y="0"/>
                    </a:lnTo>
                    <a:lnTo>
                      <a:pt x="0" y="1350744"/>
                    </a:lnTo>
                    <a:lnTo>
                      <a:pt x="2456469" y="1350744"/>
                    </a:lnTo>
                    <a:lnTo>
                      <a:pt x="245646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19" name="Google Shape;419;p37"/>
              <p:cNvSpPr/>
              <p:nvPr/>
            </p:nvSpPr>
            <p:spPr>
              <a:xfrm>
                <a:off x="14299040" y="8594502"/>
                <a:ext cx="2456815" cy="1351280"/>
              </a:xfrm>
              <a:custGeom>
                <a:rect b="b" l="l" r="r" t="t"/>
                <a:pathLst>
                  <a:path extrusionOk="0" h="1351279" w="2456815">
                    <a:moveTo>
                      <a:pt x="2456469" y="0"/>
                    </a:moveTo>
                    <a:lnTo>
                      <a:pt x="0" y="0"/>
                    </a:lnTo>
                    <a:lnTo>
                      <a:pt x="0" y="1350744"/>
                    </a:lnTo>
                    <a:lnTo>
                      <a:pt x="2456469" y="1350744"/>
                    </a:lnTo>
                    <a:lnTo>
                      <a:pt x="245646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20" name="Google Shape;420;p37"/>
              <p:cNvSpPr/>
              <p:nvPr/>
            </p:nvSpPr>
            <p:spPr>
              <a:xfrm>
                <a:off x="3876321" y="1696676"/>
                <a:ext cx="0" cy="81280"/>
              </a:xfrm>
              <a:custGeom>
                <a:rect b="b" l="l" r="r" t="t"/>
                <a:pathLst>
                  <a:path extrusionOk="0" h="81280" w="120000">
                    <a:moveTo>
                      <a:pt x="0" y="81279"/>
                    </a:moveTo>
                    <a:lnTo>
                      <a:pt x="0" y="0"/>
                    </a:lnTo>
                    <a:lnTo>
                      <a:pt x="0" y="81279"/>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21" name="Google Shape;421;p37"/>
              <p:cNvSpPr/>
              <p:nvPr/>
            </p:nvSpPr>
            <p:spPr>
              <a:xfrm>
                <a:off x="3876321" y="427212"/>
                <a:ext cx="0" cy="81915"/>
              </a:xfrm>
              <a:custGeom>
                <a:rect b="b" l="l" r="r" t="t"/>
                <a:pathLst>
                  <a:path extrusionOk="0" h="81915" w="120000">
                    <a:moveTo>
                      <a:pt x="0" y="0"/>
                    </a:moveTo>
                    <a:lnTo>
                      <a:pt x="0" y="81673"/>
                    </a:lnTo>
                    <a:lnTo>
                      <a:pt x="0" y="0"/>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22" name="Google Shape;422;p37"/>
              <p:cNvSpPr/>
              <p:nvPr/>
            </p:nvSpPr>
            <p:spPr>
              <a:xfrm>
                <a:off x="11685507" y="1696676"/>
                <a:ext cx="0" cy="81280"/>
              </a:xfrm>
              <a:custGeom>
                <a:rect b="b" l="l" r="r" t="t"/>
                <a:pathLst>
                  <a:path extrusionOk="0" h="81280" w="120000">
                    <a:moveTo>
                      <a:pt x="0" y="81279"/>
                    </a:moveTo>
                    <a:lnTo>
                      <a:pt x="0" y="0"/>
                    </a:lnTo>
                    <a:lnTo>
                      <a:pt x="0" y="81279"/>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23" name="Google Shape;423;p37"/>
              <p:cNvSpPr/>
              <p:nvPr/>
            </p:nvSpPr>
            <p:spPr>
              <a:xfrm>
                <a:off x="11685506" y="427212"/>
                <a:ext cx="0" cy="81915"/>
              </a:xfrm>
              <a:custGeom>
                <a:rect b="b" l="l" r="r" t="t"/>
                <a:pathLst>
                  <a:path extrusionOk="0" h="81915" w="120000">
                    <a:moveTo>
                      <a:pt x="0" y="0"/>
                    </a:moveTo>
                    <a:lnTo>
                      <a:pt x="0" y="81673"/>
                    </a:lnTo>
                    <a:lnTo>
                      <a:pt x="0" y="0"/>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24" name="Google Shape;424;p37"/>
              <p:cNvSpPr/>
              <p:nvPr/>
            </p:nvSpPr>
            <p:spPr>
              <a:xfrm>
                <a:off x="3876319" y="427221"/>
                <a:ext cx="2431415" cy="1351280"/>
              </a:xfrm>
              <a:custGeom>
                <a:rect b="b" l="l" r="r" t="t"/>
                <a:pathLst>
                  <a:path extrusionOk="0" h="1351280" w="2431415">
                    <a:moveTo>
                      <a:pt x="2431338" y="0"/>
                    </a:moveTo>
                    <a:lnTo>
                      <a:pt x="0" y="0"/>
                    </a:lnTo>
                    <a:lnTo>
                      <a:pt x="0" y="81673"/>
                    </a:lnTo>
                    <a:lnTo>
                      <a:pt x="0" y="1269466"/>
                    </a:lnTo>
                    <a:lnTo>
                      <a:pt x="0" y="1350746"/>
                    </a:lnTo>
                    <a:lnTo>
                      <a:pt x="2431338" y="1350746"/>
                    </a:lnTo>
                    <a:lnTo>
                      <a:pt x="2431338"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25" name="Google Shape;425;p37"/>
              <p:cNvSpPr/>
              <p:nvPr/>
            </p:nvSpPr>
            <p:spPr>
              <a:xfrm>
                <a:off x="11685499" y="427221"/>
                <a:ext cx="2463165" cy="1351280"/>
              </a:xfrm>
              <a:custGeom>
                <a:rect b="b" l="l" r="r" t="t"/>
                <a:pathLst>
                  <a:path extrusionOk="0" h="1351280" w="2463165">
                    <a:moveTo>
                      <a:pt x="2462758" y="0"/>
                    </a:moveTo>
                    <a:lnTo>
                      <a:pt x="0" y="0"/>
                    </a:lnTo>
                    <a:lnTo>
                      <a:pt x="0" y="81673"/>
                    </a:lnTo>
                    <a:lnTo>
                      <a:pt x="0" y="1269466"/>
                    </a:lnTo>
                    <a:lnTo>
                      <a:pt x="0" y="1350746"/>
                    </a:lnTo>
                    <a:lnTo>
                      <a:pt x="2462758" y="1350746"/>
                    </a:lnTo>
                    <a:lnTo>
                      <a:pt x="2462758"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26" name="Google Shape;426;p37"/>
              <p:cNvSpPr/>
              <p:nvPr/>
            </p:nvSpPr>
            <p:spPr>
              <a:xfrm>
                <a:off x="3876321" y="2079517"/>
                <a:ext cx="2431415" cy="1351280"/>
              </a:xfrm>
              <a:custGeom>
                <a:rect b="b" l="l" r="r" t="t"/>
                <a:pathLst>
                  <a:path extrusionOk="0" h="1351279" w="2431415">
                    <a:moveTo>
                      <a:pt x="2431339" y="0"/>
                    </a:moveTo>
                    <a:lnTo>
                      <a:pt x="0" y="0"/>
                    </a:lnTo>
                    <a:lnTo>
                      <a:pt x="0" y="1350744"/>
                    </a:lnTo>
                    <a:lnTo>
                      <a:pt x="2431339" y="1350744"/>
                    </a:lnTo>
                    <a:lnTo>
                      <a:pt x="243133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Verdana"/>
                    <a:ea typeface="Verdana"/>
                    <a:cs typeface="Verdana"/>
                    <a:sym typeface="Verdana"/>
                  </a:rPr>
                  <a:t>conclusion</a:t>
                </a:r>
                <a:endParaRPr b="0" i="0" sz="800" u="none" cap="none" strike="noStrike">
                  <a:solidFill>
                    <a:schemeClr val="dk1"/>
                  </a:solidFill>
                  <a:latin typeface="Verdana"/>
                  <a:ea typeface="Verdana"/>
                  <a:cs typeface="Verdana"/>
                  <a:sym typeface="Verdana"/>
                </a:endParaRPr>
              </a:p>
            </p:txBody>
          </p:sp>
          <p:sp>
            <p:nvSpPr>
              <p:cNvPr id="427" name="Google Shape;427;p37"/>
              <p:cNvSpPr/>
              <p:nvPr/>
            </p:nvSpPr>
            <p:spPr>
              <a:xfrm>
                <a:off x="11685508" y="2079517"/>
                <a:ext cx="2463165" cy="1351280"/>
              </a:xfrm>
              <a:custGeom>
                <a:rect b="b" l="l" r="r" t="t"/>
                <a:pathLst>
                  <a:path extrusionOk="0" h="1351279" w="2463165">
                    <a:moveTo>
                      <a:pt x="2462752" y="0"/>
                    </a:moveTo>
                    <a:lnTo>
                      <a:pt x="0" y="0"/>
                    </a:lnTo>
                    <a:lnTo>
                      <a:pt x="0" y="1350744"/>
                    </a:lnTo>
                    <a:lnTo>
                      <a:pt x="2462752" y="1350744"/>
                    </a:lnTo>
                    <a:lnTo>
                      <a:pt x="2462752"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28" name="Google Shape;428;p37"/>
              <p:cNvSpPr/>
              <p:nvPr/>
            </p:nvSpPr>
            <p:spPr>
              <a:xfrm>
                <a:off x="3876321" y="3744388"/>
                <a:ext cx="2431415" cy="1338580"/>
              </a:xfrm>
              <a:custGeom>
                <a:rect b="b" l="l" r="r" t="t"/>
                <a:pathLst>
                  <a:path extrusionOk="0" h="1338579" w="2431415">
                    <a:moveTo>
                      <a:pt x="2431339" y="0"/>
                    </a:moveTo>
                    <a:lnTo>
                      <a:pt x="0" y="0"/>
                    </a:lnTo>
                    <a:lnTo>
                      <a:pt x="0" y="1338179"/>
                    </a:lnTo>
                    <a:lnTo>
                      <a:pt x="2431339" y="1338179"/>
                    </a:lnTo>
                    <a:lnTo>
                      <a:pt x="243133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29" name="Google Shape;429;p37"/>
              <p:cNvSpPr/>
              <p:nvPr/>
            </p:nvSpPr>
            <p:spPr>
              <a:xfrm>
                <a:off x="11685508" y="3744388"/>
                <a:ext cx="2463165" cy="1338580"/>
              </a:xfrm>
              <a:custGeom>
                <a:rect b="b" l="l" r="r" t="t"/>
                <a:pathLst>
                  <a:path extrusionOk="0" h="1338579" w="2463165">
                    <a:moveTo>
                      <a:pt x="2462752" y="0"/>
                    </a:moveTo>
                    <a:lnTo>
                      <a:pt x="0" y="0"/>
                    </a:lnTo>
                    <a:lnTo>
                      <a:pt x="0" y="1338179"/>
                    </a:lnTo>
                    <a:lnTo>
                      <a:pt x="2462752" y="1338179"/>
                    </a:lnTo>
                    <a:lnTo>
                      <a:pt x="2462752"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30" name="Google Shape;430;p37"/>
              <p:cNvSpPr/>
              <p:nvPr/>
            </p:nvSpPr>
            <p:spPr>
              <a:xfrm>
                <a:off x="3876321" y="6942197"/>
                <a:ext cx="2431415" cy="1351280"/>
              </a:xfrm>
              <a:custGeom>
                <a:rect b="b" l="l" r="r" t="t"/>
                <a:pathLst>
                  <a:path extrusionOk="0" h="1351279" w="2431415">
                    <a:moveTo>
                      <a:pt x="2431339" y="0"/>
                    </a:moveTo>
                    <a:lnTo>
                      <a:pt x="0" y="0"/>
                    </a:lnTo>
                    <a:lnTo>
                      <a:pt x="0" y="1350744"/>
                    </a:lnTo>
                    <a:lnTo>
                      <a:pt x="2431339" y="1350744"/>
                    </a:lnTo>
                    <a:lnTo>
                      <a:pt x="243133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31" name="Google Shape;431;p37"/>
              <p:cNvSpPr/>
              <p:nvPr/>
            </p:nvSpPr>
            <p:spPr>
              <a:xfrm>
                <a:off x="11685508" y="6942197"/>
                <a:ext cx="2463165" cy="1351280"/>
              </a:xfrm>
              <a:custGeom>
                <a:rect b="b" l="l" r="r" t="t"/>
                <a:pathLst>
                  <a:path extrusionOk="0" h="1351279" w="2463165">
                    <a:moveTo>
                      <a:pt x="2462752" y="0"/>
                    </a:moveTo>
                    <a:lnTo>
                      <a:pt x="0" y="0"/>
                    </a:lnTo>
                    <a:lnTo>
                      <a:pt x="0" y="1350744"/>
                    </a:lnTo>
                    <a:lnTo>
                      <a:pt x="2462752" y="1350744"/>
                    </a:lnTo>
                    <a:lnTo>
                      <a:pt x="2462752"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32" name="Google Shape;432;p37"/>
              <p:cNvSpPr/>
              <p:nvPr/>
            </p:nvSpPr>
            <p:spPr>
              <a:xfrm>
                <a:off x="3876321" y="5396694"/>
                <a:ext cx="2431415" cy="1338580"/>
              </a:xfrm>
              <a:custGeom>
                <a:rect b="b" l="l" r="r" t="t"/>
                <a:pathLst>
                  <a:path extrusionOk="0" h="1338579" w="2431415">
                    <a:moveTo>
                      <a:pt x="2431339" y="0"/>
                    </a:moveTo>
                    <a:lnTo>
                      <a:pt x="0" y="0"/>
                    </a:lnTo>
                    <a:lnTo>
                      <a:pt x="0" y="1338179"/>
                    </a:lnTo>
                    <a:lnTo>
                      <a:pt x="2431339" y="1338179"/>
                    </a:lnTo>
                    <a:lnTo>
                      <a:pt x="243133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33" name="Google Shape;433;p37"/>
              <p:cNvSpPr/>
              <p:nvPr/>
            </p:nvSpPr>
            <p:spPr>
              <a:xfrm>
                <a:off x="11685508" y="5396694"/>
                <a:ext cx="2463165" cy="1338580"/>
              </a:xfrm>
              <a:custGeom>
                <a:rect b="b" l="l" r="r" t="t"/>
                <a:pathLst>
                  <a:path extrusionOk="0" h="1338579" w="2463165">
                    <a:moveTo>
                      <a:pt x="2462752" y="0"/>
                    </a:moveTo>
                    <a:lnTo>
                      <a:pt x="0" y="0"/>
                    </a:lnTo>
                    <a:lnTo>
                      <a:pt x="0" y="1338179"/>
                    </a:lnTo>
                    <a:lnTo>
                      <a:pt x="2462752" y="1338179"/>
                    </a:lnTo>
                    <a:lnTo>
                      <a:pt x="2462752"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34" name="Google Shape;434;p37"/>
              <p:cNvSpPr/>
              <p:nvPr/>
            </p:nvSpPr>
            <p:spPr>
              <a:xfrm>
                <a:off x="3876321" y="8594502"/>
                <a:ext cx="2431415" cy="1351280"/>
              </a:xfrm>
              <a:custGeom>
                <a:rect b="b" l="l" r="r" t="t"/>
                <a:pathLst>
                  <a:path extrusionOk="0" h="1351279" w="2431415">
                    <a:moveTo>
                      <a:pt x="2431339" y="0"/>
                    </a:moveTo>
                    <a:lnTo>
                      <a:pt x="0" y="0"/>
                    </a:lnTo>
                    <a:lnTo>
                      <a:pt x="0" y="1350744"/>
                    </a:lnTo>
                    <a:lnTo>
                      <a:pt x="2431339" y="1350744"/>
                    </a:lnTo>
                    <a:lnTo>
                      <a:pt x="243133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35" name="Google Shape;435;p37"/>
              <p:cNvSpPr/>
              <p:nvPr/>
            </p:nvSpPr>
            <p:spPr>
              <a:xfrm>
                <a:off x="11685508" y="8594502"/>
                <a:ext cx="2463165" cy="1351280"/>
              </a:xfrm>
              <a:custGeom>
                <a:rect b="b" l="l" r="r" t="t"/>
                <a:pathLst>
                  <a:path extrusionOk="0" h="1351279" w="2463165">
                    <a:moveTo>
                      <a:pt x="2462752" y="0"/>
                    </a:moveTo>
                    <a:lnTo>
                      <a:pt x="0" y="0"/>
                    </a:lnTo>
                    <a:lnTo>
                      <a:pt x="0" y="1350744"/>
                    </a:lnTo>
                    <a:lnTo>
                      <a:pt x="2462752" y="1350744"/>
                    </a:lnTo>
                    <a:lnTo>
                      <a:pt x="2462752"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36" name="Google Shape;436;p37"/>
              <p:cNvSpPr/>
              <p:nvPr/>
            </p:nvSpPr>
            <p:spPr>
              <a:xfrm>
                <a:off x="9084539" y="427221"/>
                <a:ext cx="2431415" cy="1351280"/>
              </a:xfrm>
              <a:custGeom>
                <a:rect b="b" l="l" r="r" t="t"/>
                <a:pathLst>
                  <a:path extrusionOk="0" h="1351280" w="2431415">
                    <a:moveTo>
                      <a:pt x="2431338" y="0"/>
                    </a:moveTo>
                    <a:lnTo>
                      <a:pt x="0" y="0"/>
                    </a:lnTo>
                    <a:lnTo>
                      <a:pt x="0" y="1350746"/>
                    </a:lnTo>
                    <a:lnTo>
                      <a:pt x="2431338" y="1350746"/>
                    </a:lnTo>
                    <a:lnTo>
                      <a:pt x="2431338" y="1269072"/>
                    </a:lnTo>
                    <a:lnTo>
                      <a:pt x="2431338" y="81673"/>
                    </a:lnTo>
                    <a:lnTo>
                      <a:pt x="2431338"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37" name="Google Shape;437;p37"/>
              <p:cNvSpPr/>
              <p:nvPr/>
            </p:nvSpPr>
            <p:spPr>
              <a:xfrm>
                <a:off x="16925139" y="427221"/>
                <a:ext cx="2444115" cy="1351280"/>
              </a:xfrm>
              <a:custGeom>
                <a:rect b="b" l="l" r="r" t="t"/>
                <a:pathLst>
                  <a:path extrusionOk="0" h="1351280" w="2444115">
                    <a:moveTo>
                      <a:pt x="2443899" y="0"/>
                    </a:moveTo>
                    <a:lnTo>
                      <a:pt x="0" y="0"/>
                    </a:lnTo>
                    <a:lnTo>
                      <a:pt x="0" y="81673"/>
                    </a:lnTo>
                    <a:lnTo>
                      <a:pt x="0" y="1269466"/>
                    </a:lnTo>
                    <a:lnTo>
                      <a:pt x="0" y="1350746"/>
                    </a:lnTo>
                    <a:lnTo>
                      <a:pt x="2443899" y="1350746"/>
                    </a:lnTo>
                    <a:lnTo>
                      <a:pt x="2443899"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38" name="Google Shape;438;p37"/>
              <p:cNvSpPr/>
              <p:nvPr/>
            </p:nvSpPr>
            <p:spPr>
              <a:xfrm>
                <a:off x="9084540" y="2079517"/>
                <a:ext cx="2431415" cy="1351280"/>
              </a:xfrm>
              <a:custGeom>
                <a:rect b="b" l="l" r="r" t="t"/>
                <a:pathLst>
                  <a:path extrusionOk="0" h="1351279" w="2431415">
                    <a:moveTo>
                      <a:pt x="2431339" y="0"/>
                    </a:moveTo>
                    <a:lnTo>
                      <a:pt x="0" y="0"/>
                    </a:lnTo>
                    <a:lnTo>
                      <a:pt x="0" y="1350744"/>
                    </a:lnTo>
                    <a:lnTo>
                      <a:pt x="2431339" y="1350744"/>
                    </a:lnTo>
                    <a:lnTo>
                      <a:pt x="243133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39" name="Google Shape;439;p37"/>
              <p:cNvSpPr/>
              <p:nvPr/>
            </p:nvSpPr>
            <p:spPr>
              <a:xfrm>
                <a:off x="16925139" y="2079517"/>
                <a:ext cx="2444115" cy="1351280"/>
              </a:xfrm>
              <a:custGeom>
                <a:rect b="b" l="l" r="r" t="t"/>
                <a:pathLst>
                  <a:path extrusionOk="0" h="1351279" w="2444115">
                    <a:moveTo>
                      <a:pt x="2443904" y="0"/>
                    </a:moveTo>
                    <a:lnTo>
                      <a:pt x="0" y="0"/>
                    </a:lnTo>
                    <a:lnTo>
                      <a:pt x="0" y="1350744"/>
                    </a:lnTo>
                    <a:lnTo>
                      <a:pt x="2443904" y="1350744"/>
                    </a:lnTo>
                    <a:lnTo>
                      <a:pt x="2443904"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40" name="Google Shape;440;p37"/>
              <p:cNvSpPr/>
              <p:nvPr/>
            </p:nvSpPr>
            <p:spPr>
              <a:xfrm>
                <a:off x="9084540" y="3744388"/>
                <a:ext cx="2431415" cy="1338580"/>
              </a:xfrm>
              <a:custGeom>
                <a:rect b="b" l="l" r="r" t="t"/>
                <a:pathLst>
                  <a:path extrusionOk="0" h="1338579" w="2431415">
                    <a:moveTo>
                      <a:pt x="2431339" y="0"/>
                    </a:moveTo>
                    <a:lnTo>
                      <a:pt x="0" y="0"/>
                    </a:lnTo>
                    <a:lnTo>
                      <a:pt x="0" y="1338179"/>
                    </a:lnTo>
                    <a:lnTo>
                      <a:pt x="2431339" y="1338179"/>
                    </a:lnTo>
                    <a:lnTo>
                      <a:pt x="243133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41" name="Google Shape;441;p37"/>
              <p:cNvSpPr/>
              <p:nvPr/>
            </p:nvSpPr>
            <p:spPr>
              <a:xfrm>
                <a:off x="16925139" y="3744388"/>
                <a:ext cx="2444115" cy="1338580"/>
              </a:xfrm>
              <a:custGeom>
                <a:rect b="b" l="l" r="r" t="t"/>
                <a:pathLst>
                  <a:path extrusionOk="0" h="1338579" w="2444115">
                    <a:moveTo>
                      <a:pt x="2443904" y="0"/>
                    </a:moveTo>
                    <a:lnTo>
                      <a:pt x="0" y="0"/>
                    </a:lnTo>
                    <a:lnTo>
                      <a:pt x="0" y="1338179"/>
                    </a:lnTo>
                    <a:lnTo>
                      <a:pt x="2443904" y="1338179"/>
                    </a:lnTo>
                    <a:lnTo>
                      <a:pt x="2443904"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42" name="Google Shape;442;p37"/>
              <p:cNvSpPr/>
              <p:nvPr/>
            </p:nvSpPr>
            <p:spPr>
              <a:xfrm>
                <a:off x="9084540" y="6942197"/>
                <a:ext cx="2431415" cy="1351280"/>
              </a:xfrm>
              <a:custGeom>
                <a:rect b="b" l="l" r="r" t="t"/>
                <a:pathLst>
                  <a:path extrusionOk="0" h="1351279" w="2431415">
                    <a:moveTo>
                      <a:pt x="2431339" y="0"/>
                    </a:moveTo>
                    <a:lnTo>
                      <a:pt x="0" y="0"/>
                    </a:lnTo>
                    <a:lnTo>
                      <a:pt x="0" y="1350744"/>
                    </a:lnTo>
                    <a:lnTo>
                      <a:pt x="2431339" y="1350744"/>
                    </a:lnTo>
                    <a:lnTo>
                      <a:pt x="243133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43" name="Google Shape;443;p37"/>
              <p:cNvSpPr/>
              <p:nvPr/>
            </p:nvSpPr>
            <p:spPr>
              <a:xfrm>
                <a:off x="16925139" y="6942197"/>
                <a:ext cx="2444115" cy="1351280"/>
              </a:xfrm>
              <a:custGeom>
                <a:rect b="b" l="l" r="r" t="t"/>
                <a:pathLst>
                  <a:path extrusionOk="0" h="1351279" w="2444115">
                    <a:moveTo>
                      <a:pt x="2443904" y="0"/>
                    </a:moveTo>
                    <a:lnTo>
                      <a:pt x="0" y="0"/>
                    </a:lnTo>
                    <a:lnTo>
                      <a:pt x="0" y="1350744"/>
                    </a:lnTo>
                    <a:lnTo>
                      <a:pt x="2443904" y="1350744"/>
                    </a:lnTo>
                    <a:lnTo>
                      <a:pt x="2443904"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44" name="Google Shape;444;p37"/>
              <p:cNvSpPr/>
              <p:nvPr/>
            </p:nvSpPr>
            <p:spPr>
              <a:xfrm>
                <a:off x="9084540" y="5396694"/>
                <a:ext cx="2431415" cy="1338580"/>
              </a:xfrm>
              <a:custGeom>
                <a:rect b="b" l="l" r="r" t="t"/>
                <a:pathLst>
                  <a:path extrusionOk="0" h="1338579" w="2431415">
                    <a:moveTo>
                      <a:pt x="2431339" y="0"/>
                    </a:moveTo>
                    <a:lnTo>
                      <a:pt x="0" y="0"/>
                    </a:lnTo>
                    <a:lnTo>
                      <a:pt x="0" y="1338179"/>
                    </a:lnTo>
                    <a:lnTo>
                      <a:pt x="2431339" y="1338179"/>
                    </a:lnTo>
                    <a:lnTo>
                      <a:pt x="243133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45" name="Google Shape;445;p37"/>
              <p:cNvSpPr/>
              <p:nvPr/>
            </p:nvSpPr>
            <p:spPr>
              <a:xfrm>
                <a:off x="16925139" y="5396694"/>
                <a:ext cx="2444115" cy="1338580"/>
              </a:xfrm>
              <a:custGeom>
                <a:rect b="b" l="l" r="r" t="t"/>
                <a:pathLst>
                  <a:path extrusionOk="0" h="1338579" w="2444115">
                    <a:moveTo>
                      <a:pt x="2443904" y="0"/>
                    </a:moveTo>
                    <a:lnTo>
                      <a:pt x="0" y="0"/>
                    </a:lnTo>
                    <a:lnTo>
                      <a:pt x="0" y="1338179"/>
                    </a:lnTo>
                    <a:lnTo>
                      <a:pt x="2443904" y="1338179"/>
                    </a:lnTo>
                    <a:lnTo>
                      <a:pt x="2443904"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46" name="Google Shape;446;p37"/>
              <p:cNvSpPr/>
              <p:nvPr/>
            </p:nvSpPr>
            <p:spPr>
              <a:xfrm>
                <a:off x="9084540" y="8594502"/>
                <a:ext cx="2431415" cy="1351280"/>
              </a:xfrm>
              <a:custGeom>
                <a:rect b="b" l="l" r="r" t="t"/>
                <a:pathLst>
                  <a:path extrusionOk="0" h="1351279" w="2431415">
                    <a:moveTo>
                      <a:pt x="2431339" y="0"/>
                    </a:moveTo>
                    <a:lnTo>
                      <a:pt x="0" y="0"/>
                    </a:lnTo>
                    <a:lnTo>
                      <a:pt x="0" y="1350744"/>
                    </a:lnTo>
                    <a:lnTo>
                      <a:pt x="2431339" y="1350744"/>
                    </a:lnTo>
                    <a:lnTo>
                      <a:pt x="2431339"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sp>
            <p:nvSpPr>
              <p:cNvPr id="447" name="Google Shape;447;p37"/>
              <p:cNvSpPr/>
              <p:nvPr/>
            </p:nvSpPr>
            <p:spPr>
              <a:xfrm>
                <a:off x="16925139" y="8594502"/>
                <a:ext cx="2444115" cy="1351280"/>
              </a:xfrm>
              <a:custGeom>
                <a:rect b="b" l="l" r="r" t="t"/>
                <a:pathLst>
                  <a:path extrusionOk="0" h="1351279" w="2444115">
                    <a:moveTo>
                      <a:pt x="2443904" y="0"/>
                    </a:moveTo>
                    <a:lnTo>
                      <a:pt x="0" y="0"/>
                    </a:lnTo>
                    <a:lnTo>
                      <a:pt x="0" y="1350744"/>
                    </a:lnTo>
                    <a:lnTo>
                      <a:pt x="2443904" y="1350744"/>
                    </a:lnTo>
                    <a:lnTo>
                      <a:pt x="2443904"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Verdana"/>
                  <a:ea typeface="Verdana"/>
                  <a:cs typeface="Verdana"/>
                  <a:sym typeface="Verdana"/>
                </a:endParaRPr>
              </a:p>
            </p:txBody>
          </p:sp>
        </p:grpSp>
        <p:sp>
          <p:nvSpPr>
            <p:cNvPr id="448" name="Google Shape;448;p37"/>
            <p:cNvSpPr txBox="1"/>
            <p:nvPr/>
          </p:nvSpPr>
          <p:spPr>
            <a:xfrm>
              <a:off x="2334810" y="318619"/>
              <a:ext cx="723275"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Political</a:t>
              </a:r>
              <a:endParaRPr b="0" i="0" sz="1100" u="none" cap="none" strike="noStrike">
                <a:solidFill>
                  <a:srgbClr val="000000"/>
                </a:solidFill>
                <a:latin typeface="Arial"/>
                <a:ea typeface="Arial"/>
                <a:cs typeface="Arial"/>
                <a:sym typeface="Arial"/>
              </a:endParaRPr>
            </a:p>
          </p:txBody>
        </p:sp>
        <p:sp>
          <p:nvSpPr>
            <p:cNvPr id="449" name="Google Shape;449;p37"/>
            <p:cNvSpPr txBox="1"/>
            <p:nvPr/>
          </p:nvSpPr>
          <p:spPr>
            <a:xfrm>
              <a:off x="3914582" y="318619"/>
              <a:ext cx="981359"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Economical</a:t>
              </a:r>
              <a:endParaRPr b="0" i="0" sz="1100" u="none" cap="none" strike="noStrike">
                <a:solidFill>
                  <a:srgbClr val="000000"/>
                </a:solidFill>
                <a:latin typeface="Arial"/>
                <a:ea typeface="Arial"/>
                <a:cs typeface="Arial"/>
                <a:sym typeface="Arial"/>
              </a:endParaRPr>
            </a:p>
          </p:txBody>
        </p:sp>
        <p:sp>
          <p:nvSpPr>
            <p:cNvPr id="450" name="Google Shape;450;p37"/>
            <p:cNvSpPr txBox="1"/>
            <p:nvPr/>
          </p:nvSpPr>
          <p:spPr>
            <a:xfrm>
              <a:off x="5532517" y="318619"/>
              <a:ext cx="601447"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Social</a:t>
              </a:r>
              <a:endParaRPr b="0" i="0" sz="1100" u="none" cap="none" strike="noStrike">
                <a:solidFill>
                  <a:srgbClr val="000000"/>
                </a:solidFill>
                <a:latin typeface="Arial"/>
                <a:ea typeface="Arial"/>
                <a:cs typeface="Arial"/>
                <a:sym typeface="Arial"/>
              </a:endParaRPr>
            </a:p>
          </p:txBody>
        </p:sp>
        <p:sp>
          <p:nvSpPr>
            <p:cNvPr id="451" name="Google Shape;451;p37"/>
            <p:cNvSpPr txBox="1"/>
            <p:nvPr/>
          </p:nvSpPr>
          <p:spPr>
            <a:xfrm>
              <a:off x="7108369" y="318619"/>
              <a:ext cx="114005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Technological</a:t>
              </a:r>
              <a:endParaRPr b="0" i="0" sz="1100" u="none" cap="none" strike="noStrike">
                <a:solidFill>
                  <a:srgbClr val="000000"/>
                </a:solidFill>
                <a:latin typeface="Arial"/>
                <a:ea typeface="Arial"/>
                <a:cs typeface="Arial"/>
                <a:sym typeface="Arial"/>
              </a:endParaRPr>
            </a:p>
          </p:txBody>
        </p:sp>
        <p:sp>
          <p:nvSpPr>
            <p:cNvPr id="452" name="Google Shape;452;p37"/>
            <p:cNvSpPr txBox="1"/>
            <p:nvPr/>
          </p:nvSpPr>
          <p:spPr>
            <a:xfrm>
              <a:off x="8714057" y="318619"/>
              <a:ext cx="1212191"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Environmental</a:t>
              </a:r>
              <a:endParaRPr b="0" i="0" sz="1100" u="none" cap="none" strike="noStrike">
                <a:solidFill>
                  <a:srgbClr val="000000"/>
                </a:solidFill>
                <a:latin typeface="Arial"/>
                <a:ea typeface="Arial"/>
                <a:cs typeface="Arial"/>
                <a:sym typeface="Arial"/>
              </a:endParaRPr>
            </a:p>
          </p:txBody>
        </p:sp>
        <p:sp>
          <p:nvSpPr>
            <p:cNvPr id="453" name="Google Shape;453;p37"/>
            <p:cNvSpPr txBox="1"/>
            <p:nvPr/>
          </p:nvSpPr>
          <p:spPr>
            <a:xfrm>
              <a:off x="10352120" y="318619"/>
              <a:ext cx="55816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Legal</a:t>
              </a:r>
              <a:endParaRPr b="0" i="0" sz="1100" u="none" cap="none" strike="noStrike">
                <a:solidFill>
                  <a:srgbClr val="000000"/>
                </a:solidFill>
                <a:latin typeface="Arial"/>
                <a:ea typeface="Arial"/>
                <a:cs typeface="Arial"/>
                <a:sym typeface="Arial"/>
              </a:endParaRPr>
            </a:p>
          </p:txBody>
        </p:sp>
        <p:sp>
          <p:nvSpPr>
            <p:cNvPr id="454" name="Google Shape;454;p37"/>
            <p:cNvSpPr txBox="1"/>
            <p:nvPr/>
          </p:nvSpPr>
          <p:spPr>
            <a:xfrm>
              <a:off x="359899" y="1350599"/>
              <a:ext cx="153557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Sourcing group 1</a:t>
              </a:r>
              <a:endParaRPr b="0" i="0" sz="1100" u="none" cap="none" strike="noStrike">
                <a:solidFill>
                  <a:srgbClr val="000000"/>
                </a:solidFill>
                <a:latin typeface="Arial"/>
                <a:ea typeface="Arial"/>
                <a:cs typeface="Arial"/>
                <a:sym typeface="Arial"/>
              </a:endParaRPr>
            </a:p>
          </p:txBody>
        </p:sp>
        <p:sp>
          <p:nvSpPr>
            <p:cNvPr id="455" name="Google Shape;455;p37"/>
            <p:cNvSpPr txBox="1"/>
            <p:nvPr/>
          </p:nvSpPr>
          <p:spPr>
            <a:xfrm>
              <a:off x="359899" y="2404158"/>
              <a:ext cx="153557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Sourcing group 2</a:t>
              </a:r>
              <a:endParaRPr b="0" i="0" sz="1100" u="none" cap="none" strike="noStrike">
                <a:solidFill>
                  <a:srgbClr val="000000"/>
                </a:solidFill>
                <a:latin typeface="Arial"/>
                <a:ea typeface="Arial"/>
                <a:cs typeface="Arial"/>
                <a:sym typeface="Arial"/>
              </a:endParaRPr>
            </a:p>
          </p:txBody>
        </p:sp>
        <p:sp>
          <p:nvSpPr>
            <p:cNvPr id="456" name="Google Shape;456;p37"/>
            <p:cNvSpPr txBox="1"/>
            <p:nvPr/>
          </p:nvSpPr>
          <p:spPr>
            <a:xfrm>
              <a:off x="359899" y="3414711"/>
              <a:ext cx="153557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Sourcing group 3</a:t>
              </a:r>
              <a:endParaRPr b="0" i="0" sz="1100" u="none" cap="none" strike="noStrike">
                <a:solidFill>
                  <a:srgbClr val="000000"/>
                </a:solidFill>
                <a:latin typeface="Arial"/>
                <a:ea typeface="Arial"/>
                <a:cs typeface="Arial"/>
                <a:sym typeface="Arial"/>
              </a:endParaRPr>
            </a:p>
          </p:txBody>
        </p:sp>
        <p:sp>
          <p:nvSpPr>
            <p:cNvPr id="457" name="Google Shape;457;p37"/>
            <p:cNvSpPr txBox="1"/>
            <p:nvPr/>
          </p:nvSpPr>
          <p:spPr>
            <a:xfrm>
              <a:off x="359899" y="4351081"/>
              <a:ext cx="153557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Sourcing group 4</a:t>
              </a:r>
              <a:endParaRPr b="0" i="0" sz="1100" u="none" cap="none" strike="noStrike">
                <a:solidFill>
                  <a:srgbClr val="000000"/>
                </a:solidFill>
                <a:latin typeface="Arial"/>
                <a:ea typeface="Arial"/>
                <a:cs typeface="Arial"/>
                <a:sym typeface="Arial"/>
              </a:endParaRPr>
            </a:p>
          </p:txBody>
        </p:sp>
        <p:sp>
          <p:nvSpPr>
            <p:cNvPr id="458" name="Google Shape;458;p37"/>
            <p:cNvSpPr txBox="1"/>
            <p:nvPr/>
          </p:nvSpPr>
          <p:spPr>
            <a:xfrm>
              <a:off x="359899" y="5392716"/>
              <a:ext cx="153557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Sourcing group 5</a:t>
              </a:r>
              <a:endParaRPr b="0" i="0" sz="1100" u="none" cap="none" strike="noStrike">
                <a:solidFill>
                  <a:srgbClr val="000000"/>
                </a:solidFill>
                <a:latin typeface="Arial"/>
                <a:ea typeface="Arial"/>
                <a:cs typeface="Arial"/>
                <a:sym typeface="Arial"/>
              </a:endParaRPr>
            </a:p>
          </p:txBody>
        </p:sp>
      </p:grpSp>
      <p:sp>
        <p:nvSpPr>
          <p:cNvPr id="459" name="Google Shape;459;p37"/>
          <p:cNvSpPr txBox="1"/>
          <p:nvPr/>
        </p:nvSpPr>
        <p:spPr>
          <a:xfrm>
            <a:off x="157483" y="238964"/>
            <a:ext cx="1448759"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F2267"/>
                </a:solidFill>
                <a:latin typeface="Verdana"/>
                <a:ea typeface="Verdana"/>
                <a:cs typeface="Verdana"/>
                <a:sym typeface="Verdana"/>
              </a:rPr>
              <a:t>Pestel Analysis</a:t>
            </a:r>
            <a:endParaRPr b="0" i="0" sz="1100" u="none" cap="none" strike="noStrike">
              <a:solidFill>
                <a:srgbClr val="000000"/>
              </a:solidFill>
              <a:latin typeface="Arial"/>
              <a:ea typeface="Arial"/>
              <a:cs typeface="Arial"/>
              <a:sym typeface="Arial"/>
            </a:endParaRPr>
          </a:p>
        </p:txBody>
      </p:sp>
      <p:cxnSp>
        <p:nvCxnSpPr>
          <p:cNvPr id="460" name="Google Shape;460;p37"/>
          <p:cNvCxnSpPr/>
          <p:nvPr/>
        </p:nvCxnSpPr>
        <p:spPr>
          <a:xfrm>
            <a:off x="251469" y="499757"/>
            <a:ext cx="1103393" cy="0"/>
          </a:xfrm>
          <a:prstGeom prst="straightConnector1">
            <a:avLst/>
          </a:prstGeom>
          <a:noFill/>
          <a:ln cap="flat" cmpd="sng" w="25400">
            <a:solidFill>
              <a:srgbClr val="01BFF0"/>
            </a:solidFill>
            <a:prstDash val="solid"/>
            <a:miter lim="800000"/>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p38"/>
          <p:cNvSpPr/>
          <p:nvPr/>
        </p:nvSpPr>
        <p:spPr>
          <a:xfrm>
            <a:off x="1143" y="0"/>
            <a:ext cx="9141714" cy="51435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466" name="Google Shape;466;p38"/>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grpSp>
        <p:nvGrpSpPr>
          <p:cNvPr id="471" name="Google Shape;471;p39"/>
          <p:cNvGrpSpPr/>
          <p:nvPr/>
        </p:nvGrpSpPr>
        <p:grpSpPr>
          <a:xfrm>
            <a:off x="1819404" y="492919"/>
            <a:ext cx="5272838" cy="3841786"/>
            <a:chOff x="4202109" y="1438699"/>
            <a:chExt cx="11341043" cy="8263075"/>
          </a:xfrm>
        </p:grpSpPr>
        <p:sp>
          <p:nvSpPr>
            <p:cNvPr id="472" name="Google Shape;472;p39"/>
            <p:cNvSpPr/>
            <p:nvPr/>
          </p:nvSpPr>
          <p:spPr>
            <a:xfrm>
              <a:off x="4385206" y="1438699"/>
              <a:ext cx="5396865" cy="3826510"/>
            </a:xfrm>
            <a:custGeom>
              <a:rect b="b" l="l" r="r" t="t"/>
              <a:pathLst>
                <a:path extrusionOk="0" h="3826510" w="5396865">
                  <a:moveTo>
                    <a:pt x="5396694" y="0"/>
                  </a:moveTo>
                  <a:lnTo>
                    <a:pt x="0" y="0"/>
                  </a:lnTo>
                  <a:lnTo>
                    <a:pt x="0" y="3826061"/>
                  </a:lnTo>
                  <a:lnTo>
                    <a:pt x="5396694" y="3826061"/>
                  </a:lnTo>
                  <a:lnTo>
                    <a:pt x="5396694" y="0"/>
                  </a:lnTo>
                  <a:close/>
                </a:path>
              </a:pathLst>
            </a:custGeom>
            <a:solidFill>
              <a:srgbClr val="01BFF0">
                <a:alpha val="2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473" name="Google Shape;473;p39"/>
            <p:cNvSpPr/>
            <p:nvPr/>
          </p:nvSpPr>
          <p:spPr>
            <a:xfrm>
              <a:off x="4385206" y="5635430"/>
              <a:ext cx="5396865" cy="3826510"/>
            </a:xfrm>
            <a:custGeom>
              <a:rect b="b" l="l" r="r" t="t"/>
              <a:pathLst>
                <a:path extrusionOk="0" h="3826509" w="5396865">
                  <a:moveTo>
                    <a:pt x="5396694" y="0"/>
                  </a:moveTo>
                  <a:lnTo>
                    <a:pt x="0" y="0"/>
                  </a:lnTo>
                  <a:lnTo>
                    <a:pt x="0" y="3826061"/>
                  </a:lnTo>
                  <a:lnTo>
                    <a:pt x="5396694" y="3826061"/>
                  </a:lnTo>
                  <a:lnTo>
                    <a:pt x="5396694" y="0"/>
                  </a:lnTo>
                  <a:close/>
                </a:path>
              </a:pathLst>
            </a:custGeom>
            <a:solidFill>
              <a:srgbClr val="01BFF0">
                <a:alpha val="2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474" name="Google Shape;474;p39"/>
            <p:cNvSpPr/>
            <p:nvPr/>
          </p:nvSpPr>
          <p:spPr>
            <a:xfrm>
              <a:off x="10146287" y="1438699"/>
              <a:ext cx="5396865" cy="3826510"/>
            </a:xfrm>
            <a:custGeom>
              <a:rect b="b" l="l" r="r" t="t"/>
              <a:pathLst>
                <a:path extrusionOk="0" h="3826510" w="5396865">
                  <a:moveTo>
                    <a:pt x="5396694" y="0"/>
                  </a:moveTo>
                  <a:lnTo>
                    <a:pt x="0" y="0"/>
                  </a:lnTo>
                  <a:lnTo>
                    <a:pt x="0" y="3826061"/>
                  </a:lnTo>
                  <a:lnTo>
                    <a:pt x="5396694" y="3826061"/>
                  </a:lnTo>
                  <a:lnTo>
                    <a:pt x="5396694" y="0"/>
                  </a:lnTo>
                  <a:close/>
                </a:path>
              </a:pathLst>
            </a:custGeom>
            <a:solidFill>
              <a:srgbClr val="01BFF0">
                <a:alpha val="2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475" name="Google Shape;475;p39"/>
            <p:cNvSpPr/>
            <p:nvPr/>
          </p:nvSpPr>
          <p:spPr>
            <a:xfrm>
              <a:off x="10146287" y="5635430"/>
              <a:ext cx="5396865" cy="3826510"/>
            </a:xfrm>
            <a:custGeom>
              <a:rect b="b" l="l" r="r" t="t"/>
              <a:pathLst>
                <a:path extrusionOk="0" h="3826509" w="5396865">
                  <a:moveTo>
                    <a:pt x="5396694" y="0"/>
                  </a:moveTo>
                  <a:lnTo>
                    <a:pt x="0" y="0"/>
                  </a:lnTo>
                  <a:lnTo>
                    <a:pt x="0" y="3826061"/>
                  </a:lnTo>
                  <a:lnTo>
                    <a:pt x="5396694" y="3826061"/>
                  </a:lnTo>
                  <a:lnTo>
                    <a:pt x="5396694" y="0"/>
                  </a:lnTo>
                  <a:close/>
                </a:path>
              </a:pathLst>
            </a:custGeom>
            <a:solidFill>
              <a:srgbClr val="01BFF0">
                <a:alpha val="2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476" name="Google Shape;476;p39"/>
            <p:cNvSpPr/>
            <p:nvPr/>
          </p:nvSpPr>
          <p:spPr>
            <a:xfrm>
              <a:off x="4202109" y="1459733"/>
              <a:ext cx="140970" cy="8002270"/>
            </a:xfrm>
            <a:custGeom>
              <a:rect b="b" l="l" r="r" t="t"/>
              <a:pathLst>
                <a:path extrusionOk="0" h="8002270" w="140970">
                  <a:moveTo>
                    <a:pt x="19" y="67116"/>
                  </a:moveTo>
                  <a:lnTo>
                    <a:pt x="0" y="73084"/>
                  </a:lnTo>
                  <a:lnTo>
                    <a:pt x="7336" y="80467"/>
                  </a:lnTo>
                  <a:lnTo>
                    <a:pt x="13303" y="80486"/>
                  </a:lnTo>
                  <a:lnTo>
                    <a:pt x="70475" y="23680"/>
                  </a:lnTo>
                  <a:lnTo>
                    <a:pt x="127281" y="80852"/>
                  </a:lnTo>
                  <a:lnTo>
                    <a:pt x="133248" y="80871"/>
                  </a:lnTo>
                  <a:lnTo>
                    <a:pt x="140632" y="73535"/>
                  </a:lnTo>
                  <a:lnTo>
                    <a:pt x="140651" y="67568"/>
                  </a:lnTo>
                  <a:lnTo>
                    <a:pt x="79954" y="6480"/>
                  </a:lnTo>
                  <a:lnTo>
                    <a:pt x="79941" y="10383"/>
                  </a:lnTo>
                  <a:lnTo>
                    <a:pt x="61094" y="10323"/>
                  </a:lnTo>
                  <a:lnTo>
                    <a:pt x="61106" y="6419"/>
                  </a:lnTo>
                  <a:lnTo>
                    <a:pt x="19" y="67116"/>
                  </a:lnTo>
                  <a:close/>
                </a:path>
                <a:path extrusionOk="0" h="8002270" w="140970">
                  <a:moveTo>
                    <a:pt x="61021" y="33074"/>
                  </a:moveTo>
                  <a:lnTo>
                    <a:pt x="35457" y="8001725"/>
                  </a:lnTo>
                  <a:lnTo>
                    <a:pt x="54305" y="8001786"/>
                  </a:lnTo>
                  <a:lnTo>
                    <a:pt x="79868" y="33134"/>
                  </a:lnTo>
                  <a:lnTo>
                    <a:pt x="70475" y="23680"/>
                  </a:lnTo>
                  <a:lnTo>
                    <a:pt x="61021" y="33074"/>
                  </a:lnTo>
                  <a:close/>
                </a:path>
                <a:path extrusionOk="0" h="8002270" w="140970">
                  <a:moveTo>
                    <a:pt x="61106" y="6419"/>
                  </a:moveTo>
                  <a:lnTo>
                    <a:pt x="61094" y="10323"/>
                  </a:lnTo>
                  <a:lnTo>
                    <a:pt x="79941" y="10383"/>
                  </a:lnTo>
                  <a:lnTo>
                    <a:pt x="79954" y="6480"/>
                  </a:lnTo>
                  <a:lnTo>
                    <a:pt x="73534" y="19"/>
                  </a:lnTo>
                  <a:lnTo>
                    <a:pt x="67568" y="0"/>
                  </a:lnTo>
                  <a:lnTo>
                    <a:pt x="61106" y="6419"/>
                  </a:lnTo>
                  <a:close/>
                </a:path>
              </a:pathLst>
            </a:custGeom>
            <a:solidFill>
              <a:srgbClr val="2F21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477" name="Google Shape;477;p39"/>
            <p:cNvSpPr/>
            <p:nvPr/>
          </p:nvSpPr>
          <p:spPr>
            <a:xfrm>
              <a:off x="4385206" y="9560804"/>
              <a:ext cx="11143615" cy="140970"/>
            </a:xfrm>
            <a:custGeom>
              <a:rect b="b" l="l" r="r" t="t"/>
              <a:pathLst>
                <a:path extrusionOk="0" h="140970" w="11143615">
                  <a:moveTo>
                    <a:pt x="11075655" y="0"/>
                  </a:moveTo>
                  <a:lnTo>
                    <a:pt x="11069687" y="0"/>
                  </a:lnTo>
                  <a:lnTo>
                    <a:pt x="11062327" y="7360"/>
                  </a:lnTo>
                  <a:lnTo>
                    <a:pt x="11062327" y="13327"/>
                  </a:lnTo>
                  <a:lnTo>
                    <a:pt x="11119316" y="70316"/>
                  </a:lnTo>
                  <a:lnTo>
                    <a:pt x="11062327" y="127305"/>
                  </a:lnTo>
                  <a:lnTo>
                    <a:pt x="11062327" y="133272"/>
                  </a:lnTo>
                  <a:lnTo>
                    <a:pt x="11069687" y="140633"/>
                  </a:lnTo>
                  <a:lnTo>
                    <a:pt x="11075655" y="140633"/>
                  </a:lnTo>
                  <a:lnTo>
                    <a:pt x="11136547" y="79740"/>
                  </a:lnTo>
                  <a:lnTo>
                    <a:pt x="11132644" y="79740"/>
                  </a:lnTo>
                  <a:lnTo>
                    <a:pt x="11132644" y="60892"/>
                  </a:lnTo>
                  <a:lnTo>
                    <a:pt x="11136548" y="60892"/>
                  </a:lnTo>
                  <a:lnTo>
                    <a:pt x="11075655" y="0"/>
                  </a:lnTo>
                  <a:close/>
                </a:path>
                <a:path extrusionOk="0" h="140970" w="11143615">
                  <a:moveTo>
                    <a:pt x="11109893" y="60892"/>
                  </a:moveTo>
                  <a:lnTo>
                    <a:pt x="0" y="60892"/>
                  </a:lnTo>
                  <a:lnTo>
                    <a:pt x="0" y="79740"/>
                  </a:lnTo>
                  <a:lnTo>
                    <a:pt x="11109893" y="79740"/>
                  </a:lnTo>
                  <a:lnTo>
                    <a:pt x="11119316" y="70316"/>
                  </a:lnTo>
                  <a:lnTo>
                    <a:pt x="11109893" y="60892"/>
                  </a:lnTo>
                  <a:close/>
                </a:path>
                <a:path extrusionOk="0" h="140970" w="11143615">
                  <a:moveTo>
                    <a:pt x="11136548" y="60892"/>
                  </a:moveTo>
                  <a:lnTo>
                    <a:pt x="11132644" y="60892"/>
                  </a:lnTo>
                  <a:lnTo>
                    <a:pt x="11132644" y="79740"/>
                  </a:lnTo>
                  <a:lnTo>
                    <a:pt x="11136547" y="79740"/>
                  </a:lnTo>
                  <a:lnTo>
                    <a:pt x="11142988" y="73299"/>
                  </a:lnTo>
                  <a:lnTo>
                    <a:pt x="11142988" y="67333"/>
                  </a:lnTo>
                  <a:lnTo>
                    <a:pt x="11136548" y="60892"/>
                  </a:lnTo>
                  <a:close/>
                </a:path>
              </a:pathLst>
            </a:custGeom>
            <a:solidFill>
              <a:srgbClr val="2F21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grpSp>
      <p:pic>
        <p:nvPicPr>
          <p:cNvPr id="478" name="Google Shape;478;p39"/>
          <p:cNvPicPr preferRelativeResize="0"/>
          <p:nvPr/>
        </p:nvPicPr>
        <p:blipFill rotWithShape="1">
          <a:blip r:embed="rId3">
            <a:alphaModFix/>
          </a:blip>
          <a:srcRect b="0" l="0" r="0" t="0"/>
          <a:stretch/>
        </p:blipFill>
        <p:spPr>
          <a:xfrm>
            <a:off x="8183579" y="4718051"/>
            <a:ext cx="838863" cy="336867"/>
          </a:xfrm>
          <a:prstGeom prst="rect">
            <a:avLst/>
          </a:prstGeom>
          <a:noFill/>
          <a:ln>
            <a:noFill/>
          </a:ln>
        </p:spPr>
      </p:pic>
      <p:sp>
        <p:nvSpPr>
          <p:cNvPr id="479" name="Google Shape;479;p39"/>
          <p:cNvSpPr txBox="1"/>
          <p:nvPr/>
        </p:nvSpPr>
        <p:spPr>
          <a:xfrm>
            <a:off x="1966279" y="626212"/>
            <a:ext cx="1441310"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1100"/>
              <a:buFont typeface="Verdana"/>
              <a:buNone/>
            </a:pPr>
            <a:r>
              <a:rPr b="1" i="0" lang="en" sz="1100" u="none" cap="none" strike="noStrike">
                <a:solidFill>
                  <a:srgbClr val="2F2267"/>
                </a:solidFill>
                <a:latin typeface="Verdana"/>
                <a:ea typeface="Verdana"/>
                <a:cs typeface="Verdana"/>
                <a:sym typeface="Verdana"/>
              </a:rPr>
              <a:t>Leverage</a:t>
            </a:r>
            <a:endParaRPr b="0" i="0" sz="1100" u="none" cap="none" strike="noStrike">
              <a:solidFill>
                <a:srgbClr val="000000"/>
              </a:solidFill>
              <a:latin typeface="Arial"/>
              <a:ea typeface="Arial"/>
              <a:cs typeface="Arial"/>
              <a:sym typeface="Arial"/>
            </a:endParaRPr>
          </a:p>
        </p:txBody>
      </p:sp>
      <p:sp>
        <p:nvSpPr>
          <p:cNvPr id="480" name="Google Shape;480;p39"/>
          <p:cNvSpPr txBox="1"/>
          <p:nvPr/>
        </p:nvSpPr>
        <p:spPr>
          <a:xfrm>
            <a:off x="4705398" y="626212"/>
            <a:ext cx="1441310"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1100"/>
              <a:buFont typeface="Verdana"/>
              <a:buNone/>
            </a:pPr>
            <a:r>
              <a:rPr b="1" i="0" lang="en" sz="1100" u="none" cap="none" strike="noStrike">
                <a:solidFill>
                  <a:srgbClr val="2F2267"/>
                </a:solidFill>
                <a:latin typeface="Verdana"/>
                <a:ea typeface="Verdana"/>
                <a:cs typeface="Verdana"/>
                <a:sym typeface="Verdana"/>
              </a:rPr>
              <a:t>Strategic</a:t>
            </a:r>
            <a:endParaRPr b="0" i="0" sz="1100" u="none" cap="none" strike="noStrike">
              <a:solidFill>
                <a:srgbClr val="000000"/>
              </a:solidFill>
              <a:latin typeface="Arial"/>
              <a:ea typeface="Arial"/>
              <a:cs typeface="Arial"/>
              <a:sym typeface="Arial"/>
            </a:endParaRPr>
          </a:p>
        </p:txBody>
      </p:sp>
      <p:sp>
        <p:nvSpPr>
          <p:cNvPr id="481" name="Google Shape;481;p39"/>
          <p:cNvSpPr txBox="1"/>
          <p:nvPr/>
        </p:nvSpPr>
        <p:spPr>
          <a:xfrm>
            <a:off x="1966279" y="2603048"/>
            <a:ext cx="1441310"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1100"/>
              <a:buFont typeface="Verdana"/>
              <a:buNone/>
            </a:pPr>
            <a:r>
              <a:rPr b="1" i="0" lang="en" sz="1100" u="none" cap="none" strike="noStrike">
                <a:solidFill>
                  <a:srgbClr val="2F2267"/>
                </a:solidFill>
                <a:latin typeface="Verdana"/>
                <a:ea typeface="Verdana"/>
                <a:cs typeface="Verdana"/>
                <a:sym typeface="Verdana"/>
              </a:rPr>
              <a:t>Non - critical </a:t>
            </a:r>
            <a:endParaRPr b="0" i="0" sz="1100" u="none" cap="none" strike="noStrike">
              <a:solidFill>
                <a:srgbClr val="000000"/>
              </a:solidFill>
              <a:latin typeface="Arial"/>
              <a:ea typeface="Arial"/>
              <a:cs typeface="Arial"/>
              <a:sym typeface="Arial"/>
            </a:endParaRPr>
          </a:p>
        </p:txBody>
      </p:sp>
      <p:sp>
        <p:nvSpPr>
          <p:cNvPr id="482" name="Google Shape;482;p39"/>
          <p:cNvSpPr txBox="1"/>
          <p:nvPr/>
        </p:nvSpPr>
        <p:spPr>
          <a:xfrm>
            <a:off x="4705398" y="2603048"/>
            <a:ext cx="1441310"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1100"/>
              <a:buFont typeface="Verdana"/>
              <a:buNone/>
            </a:pPr>
            <a:r>
              <a:rPr b="1" i="0" lang="en" sz="1100" u="none" cap="none" strike="noStrike">
                <a:solidFill>
                  <a:srgbClr val="2F2267"/>
                </a:solidFill>
                <a:latin typeface="Verdana"/>
                <a:ea typeface="Verdana"/>
                <a:cs typeface="Verdana"/>
                <a:sym typeface="Verdana"/>
              </a:rPr>
              <a:t>Bottleneck</a:t>
            </a:r>
            <a:endParaRPr b="0" i="0" sz="1100" u="none" cap="none" strike="noStrike">
              <a:solidFill>
                <a:srgbClr val="000000"/>
              </a:solidFill>
              <a:latin typeface="Arial"/>
              <a:ea typeface="Arial"/>
              <a:cs typeface="Arial"/>
              <a:sym typeface="Arial"/>
            </a:endParaRPr>
          </a:p>
        </p:txBody>
      </p:sp>
      <p:sp>
        <p:nvSpPr>
          <p:cNvPr id="483" name="Google Shape;483;p39"/>
          <p:cNvSpPr txBox="1"/>
          <p:nvPr/>
        </p:nvSpPr>
        <p:spPr>
          <a:xfrm rot="-5400000">
            <a:off x="940918" y="2328706"/>
            <a:ext cx="1441310" cy="23083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F2267"/>
              </a:buClr>
              <a:buSzPts val="1100"/>
              <a:buFont typeface="Verdana"/>
              <a:buNone/>
            </a:pPr>
            <a:r>
              <a:rPr b="0" i="0" lang="en" sz="1100" u="none" cap="none" strike="noStrike">
                <a:solidFill>
                  <a:srgbClr val="2F2267"/>
                </a:solidFill>
                <a:latin typeface="Verdana"/>
                <a:ea typeface="Verdana"/>
                <a:cs typeface="Verdana"/>
                <a:sym typeface="Verdana"/>
              </a:rPr>
              <a:t>Profit impact</a:t>
            </a:r>
            <a:endParaRPr b="0" i="0" sz="1100" u="none" cap="none" strike="noStrike">
              <a:solidFill>
                <a:srgbClr val="000000"/>
              </a:solidFill>
              <a:latin typeface="Arial"/>
              <a:ea typeface="Arial"/>
              <a:cs typeface="Arial"/>
              <a:sym typeface="Arial"/>
            </a:endParaRPr>
          </a:p>
        </p:txBody>
      </p:sp>
      <p:sp>
        <p:nvSpPr>
          <p:cNvPr id="484" name="Google Shape;484;p39"/>
          <p:cNvSpPr txBox="1"/>
          <p:nvPr/>
        </p:nvSpPr>
        <p:spPr>
          <a:xfrm rot="-5400000">
            <a:off x="1194834" y="626323"/>
            <a:ext cx="933479" cy="23083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F2267"/>
              </a:buClr>
              <a:buSzPts val="1100"/>
              <a:buFont typeface="Verdana"/>
              <a:buNone/>
            </a:pPr>
            <a:r>
              <a:rPr b="0" i="0" lang="en" sz="1100" u="none" cap="none" strike="noStrike">
                <a:solidFill>
                  <a:srgbClr val="2F2267"/>
                </a:solidFill>
                <a:latin typeface="Verdana"/>
                <a:ea typeface="Verdana"/>
                <a:cs typeface="Verdana"/>
                <a:sym typeface="Verdana"/>
              </a:rPr>
              <a:t>High</a:t>
            </a:r>
            <a:endParaRPr b="0" i="0" sz="1100" u="none" cap="none" strike="noStrike">
              <a:solidFill>
                <a:srgbClr val="000000"/>
              </a:solidFill>
              <a:latin typeface="Arial"/>
              <a:ea typeface="Arial"/>
              <a:cs typeface="Arial"/>
              <a:sym typeface="Arial"/>
            </a:endParaRPr>
          </a:p>
        </p:txBody>
      </p:sp>
      <p:sp>
        <p:nvSpPr>
          <p:cNvPr id="485" name="Google Shape;485;p39"/>
          <p:cNvSpPr txBox="1"/>
          <p:nvPr/>
        </p:nvSpPr>
        <p:spPr>
          <a:xfrm rot="-5400000">
            <a:off x="1194834" y="3906933"/>
            <a:ext cx="933479" cy="23083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F2267"/>
              </a:buClr>
              <a:buSzPts val="1100"/>
              <a:buFont typeface="Verdana"/>
              <a:buNone/>
            </a:pPr>
            <a:r>
              <a:rPr b="0" i="0" lang="en" sz="1100" u="none" cap="none" strike="noStrike">
                <a:solidFill>
                  <a:srgbClr val="2F2267"/>
                </a:solidFill>
                <a:latin typeface="Verdana"/>
                <a:ea typeface="Verdana"/>
                <a:cs typeface="Verdana"/>
                <a:sym typeface="Verdana"/>
              </a:rPr>
              <a:t>Low</a:t>
            </a:r>
            <a:endParaRPr b="0" i="0" sz="1100" u="none" cap="none" strike="noStrike">
              <a:solidFill>
                <a:srgbClr val="000000"/>
              </a:solidFill>
              <a:latin typeface="Arial"/>
              <a:ea typeface="Arial"/>
              <a:cs typeface="Arial"/>
              <a:sym typeface="Arial"/>
            </a:endParaRPr>
          </a:p>
        </p:txBody>
      </p:sp>
      <p:sp>
        <p:nvSpPr>
          <p:cNvPr id="486" name="Google Shape;486;p39"/>
          <p:cNvSpPr txBox="1"/>
          <p:nvPr/>
        </p:nvSpPr>
        <p:spPr>
          <a:xfrm>
            <a:off x="1598456" y="4422401"/>
            <a:ext cx="933479" cy="23083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F2267"/>
              </a:buClr>
              <a:buSzPts val="1100"/>
              <a:buFont typeface="Verdana"/>
              <a:buNone/>
            </a:pPr>
            <a:r>
              <a:rPr b="0" i="0" lang="en" sz="1100" u="none" cap="none" strike="noStrike">
                <a:solidFill>
                  <a:srgbClr val="2F2267"/>
                </a:solidFill>
                <a:latin typeface="Verdana"/>
                <a:ea typeface="Verdana"/>
                <a:cs typeface="Verdana"/>
                <a:sym typeface="Verdana"/>
              </a:rPr>
              <a:t>Low</a:t>
            </a:r>
            <a:endParaRPr b="0" i="0" sz="1100" u="none" cap="none" strike="noStrike">
              <a:solidFill>
                <a:srgbClr val="000000"/>
              </a:solidFill>
              <a:latin typeface="Arial"/>
              <a:ea typeface="Arial"/>
              <a:cs typeface="Arial"/>
              <a:sym typeface="Arial"/>
            </a:endParaRPr>
          </a:p>
        </p:txBody>
      </p:sp>
      <p:sp>
        <p:nvSpPr>
          <p:cNvPr id="487" name="Google Shape;487;p39"/>
          <p:cNvSpPr txBox="1"/>
          <p:nvPr/>
        </p:nvSpPr>
        <p:spPr>
          <a:xfrm>
            <a:off x="3614555" y="4422401"/>
            <a:ext cx="1914889" cy="23083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F2267"/>
              </a:buClr>
              <a:buSzPts val="1100"/>
              <a:buFont typeface="Verdana"/>
              <a:buNone/>
            </a:pPr>
            <a:r>
              <a:rPr b="0" i="0" lang="en" sz="1100" u="none" cap="none" strike="noStrike">
                <a:solidFill>
                  <a:srgbClr val="2F2267"/>
                </a:solidFill>
                <a:latin typeface="Verdana"/>
                <a:ea typeface="Verdana"/>
                <a:cs typeface="Verdana"/>
                <a:sym typeface="Verdana"/>
              </a:rPr>
              <a:t>Risk / Complexity</a:t>
            </a:r>
            <a:endParaRPr b="0" i="0" sz="1100" u="none" cap="none" strike="noStrike">
              <a:solidFill>
                <a:srgbClr val="000000"/>
              </a:solidFill>
              <a:latin typeface="Arial"/>
              <a:ea typeface="Arial"/>
              <a:cs typeface="Arial"/>
              <a:sym typeface="Arial"/>
            </a:endParaRPr>
          </a:p>
        </p:txBody>
      </p:sp>
      <p:sp>
        <p:nvSpPr>
          <p:cNvPr id="488" name="Google Shape;488;p39"/>
          <p:cNvSpPr txBox="1"/>
          <p:nvPr/>
        </p:nvSpPr>
        <p:spPr>
          <a:xfrm>
            <a:off x="6387625" y="4422401"/>
            <a:ext cx="933478" cy="23083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F2267"/>
              </a:buClr>
              <a:buSzPts val="1100"/>
              <a:buFont typeface="Verdana"/>
              <a:buNone/>
            </a:pPr>
            <a:r>
              <a:rPr b="0" i="0" lang="en" sz="1100" u="none" cap="none" strike="noStrike">
                <a:solidFill>
                  <a:srgbClr val="2F2267"/>
                </a:solidFill>
                <a:latin typeface="Verdana"/>
                <a:ea typeface="Verdana"/>
                <a:cs typeface="Verdana"/>
                <a:sym typeface="Verdana"/>
              </a:rPr>
              <a:t>High</a:t>
            </a:r>
            <a:endParaRPr b="0" i="0" sz="1100" u="none" cap="none" strike="noStrike">
              <a:solidFill>
                <a:srgbClr val="000000"/>
              </a:solidFill>
              <a:latin typeface="Arial"/>
              <a:ea typeface="Arial"/>
              <a:cs typeface="Arial"/>
              <a:sym typeface="Arial"/>
            </a:endParaRPr>
          </a:p>
        </p:txBody>
      </p:sp>
      <p:cxnSp>
        <p:nvCxnSpPr>
          <p:cNvPr id="489" name="Google Shape;489;p39"/>
          <p:cNvCxnSpPr/>
          <p:nvPr/>
        </p:nvCxnSpPr>
        <p:spPr>
          <a:xfrm>
            <a:off x="317480" y="361822"/>
            <a:ext cx="3228975" cy="0"/>
          </a:xfrm>
          <a:prstGeom prst="straightConnector1">
            <a:avLst/>
          </a:prstGeom>
          <a:noFill/>
          <a:ln cap="flat" cmpd="sng" w="25400">
            <a:solidFill>
              <a:srgbClr val="01BFF0"/>
            </a:solidFill>
            <a:prstDash val="solid"/>
            <a:miter lim="800000"/>
            <a:headEnd len="sm" w="sm" type="none"/>
            <a:tailEnd len="sm" w="sm" type="none"/>
          </a:ln>
        </p:spPr>
      </p:cxnSp>
      <p:sp>
        <p:nvSpPr>
          <p:cNvPr id="490" name="Google Shape;490;p39"/>
          <p:cNvSpPr txBox="1"/>
          <p:nvPr/>
        </p:nvSpPr>
        <p:spPr>
          <a:xfrm>
            <a:off x="267809" y="97942"/>
            <a:ext cx="5756098"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1100"/>
              <a:buFont typeface="Verdana"/>
              <a:buNone/>
            </a:pPr>
            <a:r>
              <a:rPr b="1" i="0" lang="en" sz="1100" u="none" cap="none" strike="noStrike">
                <a:solidFill>
                  <a:srgbClr val="2F2267"/>
                </a:solidFill>
                <a:latin typeface="Verdana"/>
                <a:ea typeface="Verdana"/>
                <a:cs typeface="Verdana"/>
                <a:sym typeface="Verdana"/>
              </a:rPr>
              <a:t>Plotting suppliers: current situation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40"/>
          <p:cNvPicPr preferRelativeResize="0"/>
          <p:nvPr/>
        </p:nvPicPr>
        <p:blipFill rotWithShape="1">
          <a:blip r:embed="rId3">
            <a:alphaModFix/>
          </a:blip>
          <a:srcRect b="0" l="0" r="0" t="0"/>
          <a:stretch/>
        </p:blipFill>
        <p:spPr>
          <a:xfrm>
            <a:off x="8183579" y="4718051"/>
            <a:ext cx="838863" cy="336867"/>
          </a:xfrm>
          <a:prstGeom prst="rect">
            <a:avLst/>
          </a:prstGeom>
          <a:noFill/>
          <a:ln>
            <a:noFill/>
          </a:ln>
        </p:spPr>
      </p:pic>
      <p:cxnSp>
        <p:nvCxnSpPr>
          <p:cNvPr id="496" name="Google Shape;496;p40"/>
          <p:cNvCxnSpPr/>
          <p:nvPr/>
        </p:nvCxnSpPr>
        <p:spPr>
          <a:xfrm>
            <a:off x="317480" y="361822"/>
            <a:ext cx="3228975" cy="0"/>
          </a:xfrm>
          <a:prstGeom prst="straightConnector1">
            <a:avLst/>
          </a:prstGeom>
          <a:noFill/>
          <a:ln cap="flat" cmpd="sng" w="25400">
            <a:solidFill>
              <a:srgbClr val="01BFF0"/>
            </a:solidFill>
            <a:prstDash val="solid"/>
            <a:miter lim="800000"/>
            <a:headEnd len="sm" w="sm" type="none"/>
            <a:tailEnd len="sm" w="sm" type="none"/>
          </a:ln>
        </p:spPr>
      </p:cxnSp>
      <p:sp>
        <p:nvSpPr>
          <p:cNvPr id="497" name="Google Shape;497;p40"/>
          <p:cNvSpPr txBox="1"/>
          <p:nvPr/>
        </p:nvSpPr>
        <p:spPr>
          <a:xfrm>
            <a:off x="267809" y="97942"/>
            <a:ext cx="5756098"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1100"/>
              <a:buFont typeface="Verdana"/>
              <a:buNone/>
            </a:pPr>
            <a:r>
              <a:rPr b="1" i="0" lang="en" sz="1100" u="none" cap="none" strike="noStrike">
                <a:solidFill>
                  <a:srgbClr val="2F2267"/>
                </a:solidFill>
                <a:latin typeface="Verdana"/>
                <a:ea typeface="Verdana"/>
                <a:cs typeface="Verdana"/>
                <a:sym typeface="Verdana"/>
              </a:rPr>
              <a:t>Plotting suppliers: desired outcome</a:t>
            </a:r>
            <a:endParaRPr b="0" i="0" sz="1100" u="none" cap="none" strike="noStrike">
              <a:solidFill>
                <a:srgbClr val="000000"/>
              </a:solidFill>
              <a:latin typeface="Arial"/>
              <a:ea typeface="Arial"/>
              <a:cs typeface="Arial"/>
              <a:sym typeface="Arial"/>
            </a:endParaRPr>
          </a:p>
        </p:txBody>
      </p:sp>
      <p:pic>
        <p:nvPicPr>
          <p:cNvPr id="498" name="Google Shape;498;p40"/>
          <p:cNvPicPr preferRelativeResize="0"/>
          <p:nvPr/>
        </p:nvPicPr>
        <p:blipFill rotWithShape="1">
          <a:blip r:embed="rId4">
            <a:alphaModFix/>
          </a:blip>
          <a:srcRect b="2873" l="5394" r="8536" t="8564"/>
          <a:stretch/>
        </p:blipFill>
        <p:spPr>
          <a:xfrm>
            <a:off x="591424" y="490336"/>
            <a:ext cx="7497096" cy="455522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grpSp>
        <p:nvGrpSpPr>
          <p:cNvPr id="503" name="Google Shape;503;p41"/>
          <p:cNvGrpSpPr/>
          <p:nvPr/>
        </p:nvGrpSpPr>
        <p:grpSpPr>
          <a:xfrm>
            <a:off x="1819404" y="492919"/>
            <a:ext cx="5272838" cy="3841786"/>
            <a:chOff x="4202109" y="1438699"/>
            <a:chExt cx="11341043" cy="8263075"/>
          </a:xfrm>
        </p:grpSpPr>
        <p:sp>
          <p:nvSpPr>
            <p:cNvPr id="504" name="Google Shape;504;p41"/>
            <p:cNvSpPr/>
            <p:nvPr/>
          </p:nvSpPr>
          <p:spPr>
            <a:xfrm>
              <a:off x="4385206" y="1438699"/>
              <a:ext cx="5396865" cy="3826510"/>
            </a:xfrm>
            <a:custGeom>
              <a:rect b="b" l="l" r="r" t="t"/>
              <a:pathLst>
                <a:path extrusionOk="0" h="3826510" w="5396865">
                  <a:moveTo>
                    <a:pt x="5396694" y="0"/>
                  </a:moveTo>
                  <a:lnTo>
                    <a:pt x="0" y="0"/>
                  </a:lnTo>
                  <a:lnTo>
                    <a:pt x="0" y="3826061"/>
                  </a:lnTo>
                  <a:lnTo>
                    <a:pt x="5396694" y="3826061"/>
                  </a:lnTo>
                  <a:lnTo>
                    <a:pt x="5396694" y="0"/>
                  </a:lnTo>
                  <a:close/>
                </a:path>
              </a:pathLst>
            </a:custGeom>
            <a:solidFill>
              <a:srgbClr val="01BFF0">
                <a:alpha val="2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505" name="Google Shape;505;p41"/>
            <p:cNvSpPr/>
            <p:nvPr/>
          </p:nvSpPr>
          <p:spPr>
            <a:xfrm>
              <a:off x="4385206" y="5635430"/>
              <a:ext cx="5396865" cy="3826510"/>
            </a:xfrm>
            <a:custGeom>
              <a:rect b="b" l="l" r="r" t="t"/>
              <a:pathLst>
                <a:path extrusionOk="0" h="3826509" w="5396865">
                  <a:moveTo>
                    <a:pt x="5396694" y="0"/>
                  </a:moveTo>
                  <a:lnTo>
                    <a:pt x="0" y="0"/>
                  </a:lnTo>
                  <a:lnTo>
                    <a:pt x="0" y="3826061"/>
                  </a:lnTo>
                  <a:lnTo>
                    <a:pt x="5396694" y="3826061"/>
                  </a:lnTo>
                  <a:lnTo>
                    <a:pt x="5396694" y="0"/>
                  </a:lnTo>
                  <a:close/>
                </a:path>
              </a:pathLst>
            </a:custGeom>
            <a:solidFill>
              <a:srgbClr val="01BFF0">
                <a:alpha val="2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506" name="Google Shape;506;p41"/>
            <p:cNvSpPr/>
            <p:nvPr/>
          </p:nvSpPr>
          <p:spPr>
            <a:xfrm>
              <a:off x="10146287" y="1438699"/>
              <a:ext cx="5396865" cy="3826510"/>
            </a:xfrm>
            <a:custGeom>
              <a:rect b="b" l="l" r="r" t="t"/>
              <a:pathLst>
                <a:path extrusionOk="0" h="3826510" w="5396865">
                  <a:moveTo>
                    <a:pt x="5396694" y="0"/>
                  </a:moveTo>
                  <a:lnTo>
                    <a:pt x="0" y="0"/>
                  </a:lnTo>
                  <a:lnTo>
                    <a:pt x="0" y="3826061"/>
                  </a:lnTo>
                  <a:lnTo>
                    <a:pt x="5396694" y="3826061"/>
                  </a:lnTo>
                  <a:lnTo>
                    <a:pt x="5396694" y="0"/>
                  </a:lnTo>
                  <a:close/>
                </a:path>
              </a:pathLst>
            </a:custGeom>
            <a:solidFill>
              <a:srgbClr val="01BFF0">
                <a:alpha val="2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507" name="Google Shape;507;p41"/>
            <p:cNvSpPr/>
            <p:nvPr/>
          </p:nvSpPr>
          <p:spPr>
            <a:xfrm>
              <a:off x="10146287" y="5635430"/>
              <a:ext cx="5396865" cy="3826510"/>
            </a:xfrm>
            <a:custGeom>
              <a:rect b="b" l="l" r="r" t="t"/>
              <a:pathLst>
                <a:path extrusionOk="0" h="3826509" w="5396865">
                  <a:moveTo>
                    <a:pt x="5396694" y="0"/>
                  </a:moveTo>
                  <a:lnTo>
                    <a:pt x="0" y="0"/>
                  </a:lnTo>
                  <a:lnTo>
                    <a:pt x="0" y="3826061"/>
                  </a:lnTo>
                  <a:lnTo>
                    <a:pt x="5396694" y="3826061"/>
                  </a:lnTo>
                  <a:lnTo>
                    <a:pt x="5396694" y="0"/>
                  </a:lnTo>
                  <a:close/>
                </a:path>
              </a:pathLst>
            </a:custGeom>
            <a:solidFill>
              <a:srgbClr val="01BFF0">
                <a:alpha val="2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508" name="Google Shape;508;p41"/>
            <p:cNvSpPr/>
            <p:nvPr/>
          </p:nvSpPr>
          <p:spPr>
            <a:xfrm>
              <a:off x="4202109" y="1459733"/>
              <a:ext cx="140970" cy="8002270"/>
            </a:xfrm>
            <a:custGeom>
              <a:rect b="b" l="l" r="r" t="t"/>
              <a:pathLst>
                <a:path extrusionOk="0" h="8002270" w="140970">
                  <a:moveTo>
                    <a:pt x="19" y="67116"/>
                  </a:moveTo>
                  <a:lnTo>
                    <a:pt x="0" y="73084"/>
                  </a:lnTo>
                  <a:lnTo>
                    <a:pt x="7336" y="80467"/>
                  </a:lnTo>
                  <a:lnTo>
                    <a:pt x="13303" y="80486"/>
                  </a:lnTo>
                  <a:lnTo>
                    <a:pt x="70475" y="23680"/>
                  </a:lnTo>
                  <a:lnTo>
                    <a:pt x="127281" y="80852"/>
                  </a:lnTo>
                  <a:lnTo>
                    <a:pt x="133248" y="80871"/>
                  </a:lnTo>
                  <a:lnTo>
                    <a:pt x="140632" y="73535"/>
                  </a:lnTo>
                  <a:lnTo>
                    <a:pt x="140651" y="67568"/>
                  </a:lnTo>
                  <a:lnTo>
                    <a:pt x="79954" y="6480"/>
                  </a:lnTo>
                  <a:lnTo>
                    <a:pt x="79941" y="10383"/>
                  </a:lnTo>
                  <a:lnTo>
                    <a:pt x="61094" y="10323"/>
                  </a:lnTo>
                  <a:lnTo>
                    <a:pt x="61106" y="6419"/>
                  </a:lnTo>
                  <a:lnTo>
                    <a:pt x="19" y="67116"/>
                  </a:lnTo>
                  <a:close/>
                </a:path>
                <a:path extrusionOk="0" h="8002270" w="140970">
                  <a:moveTo>
                    <a:pt x="61021" y="33074"/>
                  </a:moveTo>
                  <a:lnTo>
                    <a:pt x="35457" y="8001725"/>
                  </a:lnTo>
                  <a:lnTo>
                    <a:pt x="54305" y="8001786"/>
                  </a:lnTo>
                  <a:lnTo>
                    <a:pt x="79868" y="33134"/>
                  </a:lnTo>
                  <a:lnTo>
                    <a:pt x="70475" y="23680"/>
                  </a:lnTo>
                  <a:lnTo>
                    <a:pt x="61021" y="33074"/>
                  </a:lnTo>
                  <a:close/>
                </a:path>
                <a:path extrusionOk="0" h="8002270" w="140970">
                  <a:moveTo>
                    <a:pt x="61106" y="6419"/>
                  </a:moveTo>
                  <a:lnTo>
                    <a:pt x="61094" y="10323"/>
                  </a:lnTo>
                  <a:lnTo>
                    <a:pt x="79941" y="10383"/>
                  </a:lnTo>
                  <a:lnTo>
                    <a:pt x="79954" y="6480"/>
                  </a:lnTo>
                  <a:lnTo>
                    <a:pt x="73534" y="19"/>
                  </a:lnTo>
                  <a:lnTo>
                    <a:pt x="67568" y="0"/>
                  </a:lnTo>
                  <a:lnTo>
                    <a:pt x="61106" y="6419"/>
                  </a:lnTo>
                  <a:close/>
                </a:path>
              </a:pathLst>
            </a:custGeom>
            <a:solidFill>
              <a:srgbClr val="2F21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509" name="Google Shape;509;p41"/>
            <p:cNvSpPr/>
            <p:nvPr/>
          </p:nvSpPr>
          <p:spPr>
            <a:xfrm>
              <a:off x="4385206" y="9560804"/>
              <a:ext cx="11143615" cy="140970"/>
            </a:xfrm>
            <a:custGeom>
              <a:rect b="b" l="l" r="r" t="t"/>
              <a:pathLst>
                <a:path extrusionOk="0" h="140970" w="11143615">
                  <a:moveTo>
                    <a:pt x="11075655" y="0"/>
                  </a:moveTo>
                  <a:lnTo>
                    <a:pt x="11069687" y="0"/>
                  </a:lnTo>
                  <a:lnTo>
                    <a:pt x="11062327" y="7360"/>
                  </a:lnTo>
                  <a:lnTo>
                    <a:pt x="11062327" y="13327"/>
                  </a:lnTo>
                  <a:lnTo>
                    <a:pt x="11119316" y="70316"/>
                  </a:lnTo>
                  <a:lnTo>
                    <a:pt x="11062327" y="127305"/>
                  </a:lnTo>
                  <a:lnTo>
                    <a:pt x="11062327" y="133272"/>
                  </a:lnTo>
                  <a:lnTo>
                    <a:pt x="11069687" y="140633"/>
                  </a:lnTo>
                  <a:lnTo>
                    <a:pt x="11075655" y="140633"/>
                  </a:lnTo>
                  <a:lnTo>
                    <a:pt x="11136547" y="79740"/>
                  </a:lnTo>
                  <a:lnTo>
                    <a:pt x="11132644" y="79740"/>
                  </a:lnTo>
                  <a:lnTo>
                    <a:pt x="11132644" y="60892"/>
                  </a:lnTo>
                  <a:lnTo>
                    <a:pt x="11136548" y="60892"/>
                  </a:lnTo>
                  <a:lnTo>
                    <a:pt x="11075655" y="0"/>
                  </a:lnTo>
                  <a:close/>
                </a:path>
                <a:path extrusionOk="0" h="140970" w="11143615">
                  <a:moveTo>
                    <a:pt x="11109893" y="60892"/>
                  </a:moveTo>
                  <a:lnTo>
                    <a:pt x="0" y="60892"/>
                  </a:lnTo>
                  <a:lnTo>
                    <a:pt x="0" y="79740"/>
                  </a:lnTo>
                  <a:lnTo>
                    <a:pt x="11109893" y="79740"/>
                  </a:lnTo>
                  <a:lnTo>
                    <a:pt x="11119316" y="70316"/>
                  </a:lnTo>
                  <a:lnTo>
                    <a:pt x="11109893" y="60892"/>
                  </a:lnTo>
                  <a:close/>
                </a:path>
                <a:path extrusionOk="0" h="140970" w="11143615">
                  <a:moveTo>
                    <a:pt x="11136548" y="60892"/>
                  </a:moveTo>
                  <a:lnTo>
                    <a:pt x="11132644" y="60892"/>
                  </a:lnTo>
                  <a:lnTo>
                    <a:pt x="11132644" y="79740"/>
                  </a:lnTo>
                  <a:lnTo>
                    <a:pt x="11136547" y="79740"/>
                  </a:lnTo>
                  <a:lnTo>
                    <a:pt x="11142988" y="73299"/>
                  </a:lnTo>
                  <a:lnTo>
                    <a:pt x="11142988" y="67333"/>
                  </a:lnTo>
                  <a:lnTo>
                    <a:pt x="11136548" y="60892"/>
                  </a:lnTo>
                  <a:close/>
                </a:path>
              </a:pathLst>
            </a:custGeom>
            <a:solidFill>
              <a:srgbClr val="2F21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grpSp>
      <p:pic>
        <p:nvPicPr>
          <p:cNvPr id="510" name="Google Shape;510;p41"/>
          <p:cNvPicPr preferRelativeResize="0"/>
          <p:nvPr/>
        </p:nvPicPr>
        <p:blipFill rotWithShape="1">
          <a:blip r:embed="rId3">
            <a:alphaModFix/>
          </a:blip>
          <a:srcRect b="0" l="0" r="0" t="0"/>
          <a:stretch/>
        </p:blipFill>
        <p:spPr>
          <a:xfrm>
            <a:off x="8183579" y="4718051"/>
            <a:ext cx="838863" cy="336867"/>
          </a:xfrm>
          <a:prstGeom prst="rect">
            <a:avLst/>
          </a:prstGeom>
          <a:noFill/>
          <a:ln>
            <a:noFill/>
          </a:ln>
        </p:spPr>
      </p:pic>
      <p:sp>
        <p:nvSpPr>
          <p:cNvPr id="511" name="Google Shape;511;p41"/>
          <p:cNvSpPr txBox="1"/>
          <p:nvPr/>
        </p:nvSpPr>
        <p:spPr>
          <a:xfrm>
            <a:off x="1966279" y="626212"/>
            <a:ext cx="1441310"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1100"/>
              <a:buFont typeface="Verdana"/>
              <a:buNone/>
            </a:pPr>
            <a:r>
              <a:rPr b="1" i="0" lang="en" sz="1100" u="none" cap="none" strike="noStrike">
                <a:solidFill>
                  <a:srgbClr val="2F2267"/>
                </a:solidFill>
                <a:latin typeface="Verdana"/>
                <a:ea typeface="Verdana"/>
                <a:cs typeface="Verdana"/>
                <a:sym typeface="Verdana"/>
              </a:rPr>
              <a:t>Leverage</a:t>
            </a:r>
            <a:endParaRPr b="0" i="0" sz="1100" u="none" cap="none" strike="noStrike">
              <a:solidFill>
                <a:srgbClr val="000000"/>
              </a:solidFill>
              <a:latin typeface="Arial"/>
              <a:ea typeface="Arial"/>
              <a:cs typeface="Arial"/>
              <a:sym typeface="Arial"/>
            </a:endParaRPr>
          </a:p>
        </p:txBody>
      </p:sp>
      <p:sp>
        <p:nvSpPr>
          <p:cNvPr id="512" name="Google Shape;512;p41"/>
          <p:cNvSpPr txBox="1"/>
          <p:nvPr/>
        </p:nvSpPr>
        <p:spPr>
          <a:xfrm>
            <a:off x="4705398" y="626212"/>
            <a:ext cx="1441310"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1100"/>
              <a:buFont typeface="Verdana"/>
              <a:buNone/>
            </a:pPr>
            <a:r>
              <a:rPr b="1" i="0" lang="en" sz="1100" u="none" cap="none" strike="noStrike">
                <a:solidFill>
                  <a:srgbClr val="2F2267"/>
                </a:solidFill>
                <a:latin typeface="Verdana"/>
                <a:ea typeface="Verdana"/>
                <a:cs typeface="Verdana"/>
                <a:sym typeface="Verdana"/>
              </a:rPr>
              <a:t>Strategic</a:t>
            </a:r>
            <a:endParaRPr b="0" i="0" sz="1100" u="none" cap="none" strike="noStrike">
              <a:solidFill>
                <a:srgbClr val="000000"/>
              </a:solidFill>
              <a:latin typeface="Arial"/>
              <a:ea typeface="Arial"/>
              <a:cs typeface="Arial"/>
              <a:sym typeface="Arial"/>
            </a:endParaRPr>
          </a:p>
        </p:txBody>
      </p:sp>
      <p:sp>
        <p:nvSpPr>
          <p:cNvPr id="513" name="Google Shape;513;p41"/>
          <p:cNvSpPr txBox="1"/>
          <p:nvPr/>
        </p:nvSpPr>
        <p:spPr>
          <a:xfrm>
            <a:off x="1966279" y="2603048"/>
            <a:ext cx="1441310"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1100"/>
              <a:buFont typeface="Verdana"/>
              <a:buNone/>
            </a:pPr>
            <a:r>
              <a:rPr b="1" i="0" lang="en" sz="1100" u="none" cap="none" strike="noStrike">
                <a:solidFill>
                  <a:srgbClr val="2F2267"/>
                </a:solidFill>
                <a:latin typeface="Verdana"/>
                <a:ea typeface="Verdana"/>
                <a:cs typeface="Verdana"/>
                <a:sym typeface="Verdana"/>
              </a:rPr>
              <a:t>Non - critical </a:t>
            </a:r>
            <a:endParaRPr b="0" i="0" sz="1100" u="none" cap="none" strike="noStrike">
              <a:solidFill>
                <a:srgbClr val="000000"/>
              </a:solidFill>
              <a:latin typeface="Arial"/>
              <a:ea typeface="Arial"/>
              <a:cs typeface="Arial"/>
              <a:sym typeface="Arial"/>
            </a:endParaRPr>
          </a:p>
        </p:txBody>
      </p:sp>
      <p:sp>
        <p:nvSpPr>
          <p:cNvPr id="514" name="Google Shape;514;p41"/>
          <p:cNvSpPr txBox="1"/>
          <p:nvPr/>
        </p:nvSpPr>
        <p:spPr>
          <a:xfrm>
            <a:off x="4705398" y="2603048"/>
            <a:ext cx="1441310"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1100"/>
              <a:buFont typeface="Verdana"/>
              <a:buNone/>
            </a:pPr>
            <a:r>
              <a:rPr b="1" i="0" lang="en" sz="1100" u="none" cap="none" strike="noStrike">
                <a:solidFill>
                  <a:srgbClr val="2F2267"/>
                </a:solidFill>
                <a:latin typeface="Verdana"/>
                <a:ea typeface="Verdana"/>
                <a:cs typeface="Verdana"/>
                <a:sym typeface="Verdana"/>
              </a:rPr>
              <a:t>Bottleneck</a:t>
            </a:r>
            <a:endParaRPr b="0" i="0" sz="1100" u="none" cap="none" strike="noStrike">
              <a:solidFill>
                <a:srgbClr val="000000"/>
              </a:solidFill>
              <a:latin typeface="Arial"/>
              <a:ea typeface="Arial"/>
              <a:cs typeface="Arial"/>
              <a:sym typeface="Arial"/>
            </a:endParaRPr>
          </a:p>
        </p:txBody>
      </p:sp>
      <p:sp>
        <p:nvSpPr>
          <p:cNvPr id="515" name="Google Shape;515;p41"/>
          <p:cNvSpPr txBox="1"/>
          <p:nvPr/>
        </p:nvSpPr>
        <p:spPr>
          <a:xfrm rot="-5400000">
            <a:off x="940918" y="2328706"/>
            <a:ext cx="1441310" cy="23083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F2267"/>
              </a:buClr>
              <a:buSzPts val="1100"/>
              <a:buFont typeface="Verdana"/>
              <a:buNone/>
            </a:pPr>
            <a:r>
              <a:rPr b="0" i="0" lang="en" sz="1100" u="none" cap="none" strike="noStrike">
                <a:solidFill>
                  <a:srgbClr val="2F2267"/>
                </a:solidFill>
                <a:latin typeface="Verdana"/>
                <a:ea typeface="Verdana"/>
                <a:cs typeface="Verdana"/>
                <a:sym typeface="Verdana"/>
              </a:rPr>
              <a:t>Profit impact</a:t>
            </a:r>
            <a:endParaRPr b="0" i="0" sz="1100" u="none" cap="none" strike="noStrike">
              <a:solidFill>
                <a:srgbClr val="000000"/>
              </a:solidFill>
              <a:latin typeface="Arial"/>
              <a:ea typeface="Arial"/>
              <a:cs typeface="Arial"/>
              <a:sym typeface="Arial"/>
            </a:endParaRPr>
          </a:p>
        </p:txBody>
      </p:sp>
      <p:sp>
        <p:nvSpPr>
          <p:cNvPr id="516" name="Google Shape;516;p41"/>
          <p:cNvSpPr txBox="1"/>
          <p:nvPr/>
        </p:nvSpPr>
        <p:spPr>
          <a:xfrm rot="-5400000">
            <a:off x="1194834" y="626323"/>
            <a:ext cx="933479" cy="23083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F2267"/>
              </a:buClr>
              <a:buSzPts val="1100"/>
              <a:buFont typeface="Verdana"/>
              <a:buNone/>
            </a:pPr>
            <a:r>
              <a:rPr b="0" i="0" lang="en" sz="1100" u="none" cap="none" strike="noStrike">
                <a:solidFill>
                  <a:srgbClr val="2F2267"/>
                </a:solidFill>
                <a:latin typeface="Verdana"/>
                <a:ea typeface="Verdana"/>
                <a:cs typeface="Verdana"/>
                <a:sym typeface="Verdana"/>
              </a:rPr>
              <a:t>High</a:t>
            </a:r>
            <a:endParaRPr b="0" i="0" sz="1100" u="none" cap="none" strike="noStrike">
              <a:solidFill>
                <a:srgbClr val="000000"/>
              </a:solidFill>
              <a:latin typeface="Arial"/>
              <a:ea typeface="Arial"/>
              <a:cs typeface="Arial"/>
              <a:sym typeface="Arial"/>
            </a:endParaRPr>
          </a:p>
        </p:txBody>
      </p:sp>
      <p:sp>
        <p:nvSpPr>
          <p:cNvPr id="517" name="Google Shape;517;p41"/>
          <p:cNvSpPr txBox="1"/>
          <p:nvPr/>
        </p:nvSpPr>
        <p:spPr>
          <a:xfrm rot="-5400000">
            <a:off x="1194834" y="3906933"/>
            <a:ext cx="933479" cy="23083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F2267"/>
              </a:buClr>
              <a:buSzPts val="1100"/>
              <a:buFont typeface="Verdana"/>
              <a:buNone/>
            </a:pPr>
            <a:r>
              <a:rPr b="0" i="0" lang="en" sz="1100" u="none" cap="none" strike="noStrike">
                <a:solidFill>
                  <a:srgbClr val="2F2267"/>
                </a:solidFill>
                <a:latin typeface="Verdana"/>
                <a:ea typeface="Verdana"/>
                <a:cs typeface="Verdana"/>
                <a:sym typeface="Verdana"/>
              </a:rPr>
              <a:t>Low</a:t>
            </a:r>
            <a:endParaRPr b="0" i="0" sz="1100" u="none" cap="none" strike="noStrike">
              <a:solidFill>
                <a:srgbClr val="000000"/>
              </a:solidFill>
              <a:latin typeface="Arial"/>
              <a:ea typeface="Arial"/>
              <a:cs typeface="Arial"/>
              <a:sym typeface="Arial"/>
            </a:endParaRPr>
          </a:p>
        </p:txBody>
      </p:sp>
      <p:sp>
        <p:nvSpPr>
          <p:cNvPr id="518" name="Google Shape;518;p41"/>
          <p:cNvSpPr txBox="1"/>
          <p:nvPr/>
        </p:nvSpPr>
        <p:spPr>
          <a:xfrm>
            <a:off x="1598456" y="4422401"/>
            <a:ext cx="933479" cy="23083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F2267"/>
              </a:buClr>
              <a:buSzPts val="1100"/>
              <a:buFont typeface="Verdana"/>
              <a:buNone/>
            </a:pPr>
            <a:r>
              <a:rPr b="0" i="0" lang="en" sz="1100" u="none" cap="none" strike="noStrike">
                <a:solidFill>
                  <a:srgbClr val="2F2267"/>
                </a:solidFill>
                <a:latin typeface="Verdana"/>
                <a:ea typeface="Verdana"/>
                <a:cs typeface="Verdana"/>
                <a:sym typeface="Verdana"/>
              </a:rPr>
              <a:t>Low</a:t>
            </a:r>
            <a:endParaRPr b="0" i="0" sz="1100" u="none" cap="none" strike="noStrike">
              <a:solidFill>
                <a:srgbClr val="000000"/>
              </a:solidFill>
              <a:latin typeface="Arial"/>
              <a:ea typeface="Arial"/>
              <a:cs typeface="Arial"/>
              <a:sym typeface="Arial"/>
            </a:endParaRPr>
          </a:p>
        </p:txBody>
      </p:sp>
      <p:sp>
        <p:nvSpPr>
          <p:cNvPr id="519" name="Google Shape;519;p41"/>
          <p:cNvSpPr txBox="1"/>
          <p:nvPr/>
        </p:nvSpPr>
        <p:spPr>
          <a:xfrm>
            <a:off x="3614555" y="4422401"/>
            <a:ext cx="1914889" cy="23083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F2267"/>
              </a:buClr>
              <a:buSzPts val="1100"/>
              <a:buFont typeface="Verdana"/>
              <a:buNone/>
            </a:pPr>
            <a:r>
              <a:rPr b="0" i="0" lang="en" sz="1100" u="none" cap="none" strike="noStrike">
                <a:solidFill>
                  <a:srgbClr val="2F2267"/>
                </a:solidFill>
                <a:latin typeface="Verdana"/>
                <a:ea typeface="Verdana"/>
                <a:cs typeface="Verdana"/>
                <a:sym typeface="Verdana"/>
              </a:rPr>
              <a:t>Risk / Complexity</a:t>
            </a:r>
            <a:endParaRPr b="0" i="0" sz="1100" u="none" cap="none" strike="noStrike">
              <a:solidFill>
                <a:srgbClr val="000000"/>
              </a:solidFill>
              <a:latin typeface="Arial"/>
              <a:ea typeface="Arial"/>
              <a:cs typeface="Arial"/>
              <a:sym typeface="Arial"/>
            </a:endParaRPr>
          </a:p>
        </p:txBody>
      </p:sp>
      <p:sp>
        <p:nvSpPr>
          <p:cNvPr id="520" name="Google Shape;520;p41"/>
          <p:cNvSpPr txBox="1"/>
          <p:nvPr/>
        </p:nvSpPr>
        <p:spPr>
          <a:xfrm>
            <a:off x="6387625" y="4422401"/>
            <a:ext cx="933478" cy="23083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2F2267"/>
              </a:buClr>
              <a:buSzPts val="1100"/>
              <a:buFont typeface="Verdana"/>
              <a:buNone/>
            </a:pPr>
            <a:r>
              <a:rPr b="0" i="0" lang="en" sz="1100" u="none" cap="none" strike="noStrike">
                <a:solidFill>
                  <a:srgbClr val="2F2267"/>
                </a:solidFill>
                <a:latin typeface="Verdana"/>
                <a:ea typeface="Verdana"/>
                <a:cs typeface="Verdana"/>
                <a:sym typeface="Verdana"/>
              </a:rPr>
              <a:t>High</a:t>
            </a:r>
            <a:endParaRPr b="0" i="0" sz="1100" u="none" cap="none" strike="noStrike">
              <a:solidFill>
                <a:srgbClr val="000000"/>
              </a:solidFill>
              <a:latin typeface="Arial"/>
              <a:ea typeface="Arial"/>
              <a:cs typeface="Arial"/>
              <a:sym typeface="Arial"/>
            </a:endParaRPr>
          </a:p>
        </p:txBody>
      </p:sp>
      <p:sp>
        <p:nvSpPr>
          <p:cNvPr id="521" name="Google Shape;521;p41"/>
          <p:cNvSpPr/>
          <p:nvPr/>
        </p:nvSpPr>
        <p:spPr>
          <a:xfrm>
            <a:off x="5426117" y="1135394"/>
            <a:ext cx="514988" cy="359833"/>
          </a:xfrm>
          <a:custGeom>
            <a:rect b="b" l="l" r="r" t="t"/>
            <a:pathLst>
              <a:path extrusionOk="0" h="728979" w="1043304">
                <a:moveTo>
                  <a:pt x="1042900" y="0"/>
                </a:moveTo>
                <a:lnTo>
                  <a:pt x="0" y="0"/>
                </a:lnTo>
                <a:lnTo>
                  <a:pt x="0" y="728773"/>
                </a:lnTo>
                <a:lnTo>
                  <a:pt x="1042900" y="728773"/>
                </a:lnTo>
                <a:lnTo>
                  <a:pt x="1042900" y="0"/>
                </a:lnTo>
                <a:close/>
              </a:path>
            </a:pathLst>
          </a:custGeom>
          <a:solidFill>
            <a:srgbClr val="2F22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522" name="Google Shape;522;p41"/>
          <p:cNvSpPr/>
          <p:nvPr/>
        </p:nvSpPr>
        <p:spPr>
          <a:xfrm>
            <a:off x="5426117" y="3393017"/>
            <a:ext cx="514988" cy="359833"/>
          </a:xfrm>
          <a:custGeom>
            <a:rect b="b" l="l" r="r" t="t"/>
            <a:pathLst>
              <a:path extrusionOk="0" h="728979" w="1043304">
                <a:moveTo>
                  <a:pt x="1042900" y="0"/>
                </a:moveTo>
                <a:lnTo>
                  <a:pt x="0" y="0"/>
                </a:lnTo>
                <a:lnTo>
                  <a:pt x="0" y="728773"/>
                </a:lnTo>
                <a:lnTo>
                  <a:pt x="1042900" y="728773"/>
                </a:lnTo>
                <a:lnTo>
                  <a:pt x="1042900" y="0"/>
                </a:lnTo>
                <a:close/>
              </a:path>
            </a:pathLst>
          </a:custGeom>
          <a:solidFill>
            <a:srgbClr val="2F22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523" name="Google Shape;523;p41"/>
          <p:cNvSpPr/>
          <p:nvPr/>
        </p:nvSpPr>
        <p:spPr>
          <a:xfrm>
            <a:off x="2235053" y="1730811"/>
            <a:ext cx="514988" cy="359833"/>
          </a:xfrm>
          <a:custGeom>
            <a:rect b="b" l="l" r="r" t="t"/>
            <a:pathLst>
              <a:path extrusionOk="0" h="728979" w="1043304">
                <a:moveTo>
                  <a:pt x="1042900" y="0"/>
                </a:moveTo>
                <a:lnTo>
                  <a:pt x="0" y="0"/>
                </a:lnTo>
                <a:lnTo>
                  <a:pt x="0" y="728773"/>
                </a:lnTo>
                <a:lnTo>
                  <a:pt x="1042900" y="728773"/>
                </a:lnTo>
                <a:lnTo>
                  <a:pt x="1042900" y="0"/>
                </a:lnTo>
                <a:close/>
              </a:path>
            </a:pathLst>
          </a:custGeom>
          <a:solidFill>
            <a:srgbClr val="2F22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524" name="Google Shape;524;p41"/>
          <p:cNvSpPr/>
          <p:nvPr/>
        </p:nvSpPr>
        <p:spPr>
          <a:xfrm>
            <a:off x="3624359" y="2834813"/>
            <a:ext cx="514988" cy="359833"/>
          </a:xfrm>
          <a:custGeom>
            <a:rect b="b" l="l" r="r" t="t"/>
            <a:pathLst>
              <a:path extrusionOk="0" h="728979" w="1043304">
                <a:moveTo>
                  <a:pt x="1042900" y="0"/>
                </a:moveTo>
                <a:lnTo>
                  <a:pt x="0" y="0"/>
                </a:lnTo>
                <a:lnTo>
                  <a:pt x="0" y="728773"/>
                </a:lnTo>
                <a:lnTo>
                  <a:pt x="1042900" y="728773"/>
                </a:lnTo>
                <a:lnTo>
                  <a:pt x="1042900" y="0"/>
                </a:lnTo>
                <a:close/>
              </a:path>
            </a:pathLst>
          </a:custGeom>
          <a:solidFill>
            <a:srgbClr val="2F22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525" name="Google Shape;525;p41"/>
          <p:cNvSpPr/>
          <p:nvPr/>
        </p:nvSpPr>
        <p:spPr>
          <a:xfrm>
            <a:off x="3479391" y="1251374"/>
            <a:ext cx="1773149" cy="115974"/>
          </a:xfrm>
          <a:custGeom>
            <a:rect b="b" l="l" r="r" t="t"/>
            <a:pathLst>
              <a:path extrusionOk="0" h="234950" w="3592195">
                <a:moveTo>
                  <a:pt x="111826" y="234387"/>
                </a:moveTo>
                <a:lnTo>
                  <a:pt x="121771" y="234421"/>
                </a:lnTo>
                <a:lnTo>
                  <a:pt x="134081" y="222197"/>
                </a:lnTo>
                <a:lnTo>
                  <a:pt x="134116" y="212253"/>
                </a:lnTo>
                <a:lnTo>
                  <a:pt x="39469" y="116937"/>
                </a:lnTo>
                <a:lnTo>
                  <a:pt x="134784" y="22290"/>
                </a:lnTo>
                <a:lnTo>
                  <a:pt x="134819" y="12345"/>
                </a:lnTo>
                <a:lnTo>
                  <a:pt x="122595" y="34"/>
                </a:lnTo>
                <a:lnTo>
                  <a:pt x="112650" y="0"/>
                </a:lnTo>
                <a:lnTo>
                  <a:pt x="10806" y="101130"/>
                </a:lnTo>
                <a:lnTo>
                  <a:pt x="17312" y="101153"/>
                </a:lnTo>
                <a:lnTo>
                  <a:pt x="17201" y="132565"/>
                </a:lnTo>
                <a:lnTo>
                  <a:pt x="10696" y="132543"/>
                </a:lnTo>
                <a:lnTo>
                  <a:pt x="111826" y="234387"/>
                </a:lnTo>
                <a:close/>
              </a:path>
              <a:path extrusionOk="0" h="234950" w="3592195">
                <a:moveTo>
                  <a:pt x="55120" y="132699"/>
                </a:moveTo>
                <a:lnTo>
                  <a:pt x="3591962" y="145131"/>
                </a:lnTo>
                <a:lnTo>
                  <a:pt x="3592073" y="113718"/>
                </a:lnTo>
                <a:lnTo>
                  <a:pt x="55230" y="101286"/>
                </a:lnTo>
                <a:lnTo>
                  <a:pt x="39469" y="116937"/>
                </a:lnTo>
                <a:lnTo>
                  <a:pt x="55120" y="132699"/>
                </a:lnTo>
                <a:close/>
              </a:path>
              <a:path extrusionOk="0" h="234950" w="3592195">
                <a:moveTo>
                  <a:pt x="10696" y="132543"/>
                </a:moveTo>
                <a:lnTo>
                  <a:pt x="17201" y="132565"/>
                </a:lnTo>
                <a:lnTo>
                  <a:pt x="17312" y="101153"/>
                </a:lnTo>
                <a:lnTo>
                  <a:pt x="10806" y="101130"/>
                </a:lnTo>
                <a:lnTo>
                  <a:pt x="34" y="111826"/>
                </a:lnTo>
                <a:lnTo>
                  <a:pt x="0" y="121771"/>
                </a:lnTo>
                <a:lnTo>
                  <a:pt x="10696" y="132543"/>
                </a:lnTo>
                <a:close/>
              </a:path>
            </a:pathLst>
          </a:custGeom>
          <a:solidFill>
            <a:srgbClr val="2F21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526" name="Google Shape;526;p41"/>
          <p:cNvSpPr/>
          <p:nvPr/>
        </p:nvSpPr>
        <p:spPr>
          <a:xfrm>
            <a:off x="3479391" y="3515199"/>
            <a:ext cx="1773149" cy="115974"/>
          </a:xfrm>
          <a:custGeom>
            <a:rect b="b" l="l" r="r" t="t"/>
            <a:pathLst>
              <a:path extrusionOk="0" h="234950" w="3592195">
                <a:moveTo>
                  <a:pt x="111826" y="234387"/>
                </a:moveTo>
                <a:lnTo>
                  <a:pt x="121771" y="234421"/>
                </a:lnTo>
                <a:lnTo>
                  <a:pt x="134081" y="222197"/>
                </a:lnTo>
                <a:lnTo>
                  <a:pt x="134116" y="212253"/>
                </a:lnTo>
                <a:lnTo>
                  <a:pt x="39469" y="116937"/>
                </a:lnTo>
                <a:lnTo>
                  <a:pt x="134784" y="22290"/>
                </a:lnTo>
                <a:lnTo>
                  <a:pt x="134819" y="12345"/>
                </a:lnTo>
                <a:lnTo>
                  <a:pt x="122595" y="34"/>
                </a:lnTo>
                <a:lnTo>
                  <a:pt x="112650" y="0"/>
                </a:lnTo>
                <a:lnTo>
                  <a:pt x="10806" y="101130"/>
                </a:lnTo>
                <a:lnTo>
                  <a:pt x="17312" y="101153"/>
                </a:lnTo>
                <a:lnTo>
                  <a:pt x="17201" y="132565"/>
                </a:lnTo>
                <a:lnTo>
                  <a:pt x="10696" y="132543"/>
                </a:lnTo>
                <a:lnTo>
                  <a:pt x="111826" y="234387"/>
                </a:lnTo>
                <a:close/>
              </a:path>
              <a:path extrusionOk="0" h="234950" w="3592195">
                <a:moveTo>
                  <a:pt x="55120" y="132699"/>
                </a:moveTo>
                <a:lnTo>
                  <a:pt x="3591962" y="145131"/>
                </a:lnTo>
                <a:lnTo>
                  <a:pt x="3592073" y="113718"/>
                </a:lnTo>
                <a:lnTo>
                  <a:pt x="55230" y="101286"/>
                </a:lnTo>
                <a:lnTo>
                  <a:pt x="39469" y="116937"/>
                </a:lnTo>
                <a:lnTo>
                  <a:pt x="55120" y="132699"/>
                </a:lnTo>
                <a:close/>
              </a:path>
              <a:path extrusionOk="0" h="234950" w="3592195">
                <a:moveTo>
                  <a:pt x="10696" y="132543"/>
                </a:moveTo>
                <a:lnTo>
                  <a:pt x="17201" y="132565"/>
                </a:lnTo>
                <a:lnTo>
                  <a:pt x="17312" y="101153"/>
                </a:lnTo>
                <a:lnTo>
                  <a:pt x="10806" y="101130"/>
                </a:lnTo>
                <a:lnTo>
                  <a:pt x="34" y="111826"/>
                </a:lnTo>
                <a:lnTo>
                  <a:pt x="0" y="121771"/>
                </a:lnTo>
                <a:lnTo>
                  <a:pt x="10696" y="132543"/>
                </a:lnTo>
                <a:close/>
              </a:path>
            </a:pathLst>
          </a:custGeom>
          <a:solidFill>
            <a:srgbClr val="2F21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527" name="Google Shape;527;p41"/>
          <p:cNvSpPr txBox="1"/>
          <p:nvPr/>
        </p:nvSpPr>
        <p:spPr>
          <a:xfrm>
            <a:off x="5565669" y="1199894"/>
            <a:ext cx="219051"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Verdana"/>
              <a:buNone/>
            </a:pPr>
            <a:r>
              <a:rPr b="0" i="0" lang="en" sz="900" u="none" cap="none" strike="noStrike">
                <a:solidFill>
                  <a:srgbClr val="FFFFFF"/>
                </a:solidFill>
                <a:latin typeface="Verdana"/>
                <a:ea typeface="Verdana"/>
                <a:cs typeface="Verdana"/>
                <a:sym typeface="Verdana"/>
              </a:rPr>
              <a:t>C</a:t>
            </a:r>
            <a:endParaRPr b="0" i="0" sz="1100" u="none" cap="none" strike="noStrike">
              <a:solidFill>
                <a:srgbClr val="000000"/>
              </a:solidFill>
              <a:latin typeface="Arial"/>
              <a:ea typeface="Arial"/>
              <a:cs typeface="Arial"/>
              <a:sym typeface="Arial"/>
            </a:endParaRPr>
          </a:p>
        </p:txBody>
      </p:sp>
      <p:sp>
        <p:nvSpPr>
          <p:cNvPr id="528" name="Google Shape;528;p41"/>
          <p:cNvSpPr txBox="1"/>
          <p:nvPr/>
        </p:nvSpPr>
        <p:spPr>
          <a:xfrm>
            <a:off x="2374605" y="1795312"/>
            <a:ext cx="227466"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Verdana"/>
              <a:buNone/>
            </a:pPr>
            <a:r>
              <a:rPr b="0" i="0" lang="en" sz="900" u="none" cap="none" strike="noStrike">
                <a:solidFill>
                  <a:srgbClr val="FFFFFF"/>
                </a:solidFill>
                <a:latin typeface="Verdana"/>
                <a:ea typeface="Verdana"/>
                <a:cs typeface="Verdana"/>
                <a:sym typeface="Verdana"/>
              </a:rPr>
              <a:t>D</a:t>
            </a:r>
            <a:endParaRPr b="0" i="0" sz="1100" u="none" cap="none" strike="noStrike">
              <a:solidFill>
                <a:srgbClr val="000000"/>
              </a:solidFill>
              <a:latin typeface="Arial"/>
              <a:ea typeface="Arial"/>
              <a:cs typeface="Arial"/>
              <a:sym typeface="Arial"/>
            </a:endParaRPr>
          </a:p>
        </p:txBody>
      </p:sp>
      <p:sp>
        <p:nvSpPr>
          <p:cNvPr id="529" name="Google Shape;529;p41"/>
          <p:cNvSpPr txBox="1"/>
          <p:nvPr/>
        </p:nvSpPr>
        <p:spPr>
          <a:xfrm>
            <a:off x="3772929" y="2899314"/>
            <a:ext cx="217848"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Verdana"/>
              <a:buNone/>
            </a:pPr>
            <a:r>
              <a:rPr b="0" i="0" lang="en" sz="900" u="none" cap="none" strike="noStrike">
                <a:solidFill>
                  <a:srgbClr val="FFFFFF"/>
                </a:solidFill>
                <a:latin typeface="Verdana"/>
                <a:ea typeface="Verdana"/>
                <a:cs typeface="Verdana"/>
                <a:sym typeface="Verdana"/>
              </a:rPr>
              <a:t>B</a:t>
            </a:r>
            <a:endParaRPr b="0" i="0" sz="1100" u="none" cap="none" strike="noStrike">
              <a:solidFill>
                <a:srgbClr val="000000"/>
              </a:solidFill>
              <a:latin typeface="Arial"/>
              <a:ea typeface="Arial"/>
              <a:cs typeface="Arial"/>
              <a:sym typeface="Arial"/>
            </a:endParaRPr>
          </a:p>
        </p:txBody>
      </p:sp>
      <p:sp>
        <p:nvSpPr>
          <p:cNvPr id="530" name="Google Shape;530;p41"/>
          <p:cNvSpPr txBox="1"/>
          <p:nvPr/>
        </p:nvSpPr>
        <p:spPr>
          <a:xfrm>
            <a:off x="5568675" y="3457517"/>
            <a:ext cx="217848" cy="20774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Verdana"/>
              <a:buNone/>
            </a:pPr>
            <a:r>
              <a:rPr b="0" i="0" lang="en" sz="900" u="none" cap="none" strike="noStrike">
                <a:solidFill>
                  <a:srgbClr val="FFFFFF"/>
                </a:solidFill>
                <a:latin typeface="Verdana"/>
                <a:ea typeface="Verdana"/>
                <a:cs typeface="Verdana"/>
                <a:sym typeface="Verdana"/>
              </a:rPr>
              <a:t>A</a:t>
            </a:r>
            <a:endParaRPr b="0" i="0" sz="1100" u="none" cap="none" strike="noStrike">
              <a:solidFill>
                <a:srgbClr val="000000"/>
              </a:solidFill>
              <a:latin typeface="Arial"/>
              <a:ea typeface="Arial"/>
              <a:cs typeface="Arial"/>
              <a:sym typeface="Arial"/>
            </a:endParaRPr>
          </a:p>
        </p:txBody>
      </p:sp>
      <p:cxnSp>
        <p:nvCxnSpPr>
          <p:cNvPr id="531" name="Google Shape;531;p41"/>
          <p:cNvCxnSpPr/>
          <p:nvPr/>
        </p:nvCxnSpPr>
        <p:spPr>
          <a:xfrm>
            <a:off x="317480" y="361822"/>
            <a:ext cx="3228975" cy="0"/>
          </a:xfrm>
          <a:prstGeom prst="straightConnector1">
            <a:avLst/>
          </a:prstGeom>
          <a:noFill/>
          <a:ln cap="flat" cmpd="sng" w="25400">
            <a:solidFill>
              <a:srgbClr val="01BFF0"/>
            </a:solidFill>
            <a:prstDash val="solid"/>
            <a:miter lim="800000"/>
            <a:headEnd len="sm" w="sm" type="none"/>
            <a:tailEnd len="sm" w="sm" type="none"/>
          </a:ln>
        </p:spPr>
      </p:cxnSp>
      <p:sp>
        <p:nvSpPr>
          <p:cNvPr id="532" name="Google Shape;532;p41"/>
          <p:cNvSpPr txBox="1"/>
          <p:nvPr/>
        </p:nvSpPr>
        <p:spPr>
          <a:xfrm>
            <a:off x="267809" y="97942"/>
            <a:ext cx="5756098"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1100"/>
              <a:buFont typeface="Verdana"/>
              <a:buNone/>
            </a:pPr>
            <a:r>
              <a:rPr b="1" i="0" lang="en" sz="1100" u="none" cap="none" strike="noStrike">
                <a:solidFill>
                  <a:srgbClr val="2F2267"/>
                </a:solidFill>
                <a:latin typeface="Verdana"/>
                <a:ea typeface="Verdana"/>
                <a:cs typeface="Verdana"/>
                <a:sym typeface="Verdana"/>
              </a:rPr>
              <a:t>Plotting suppliers: desired outcome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6" name="Shape 536"/>
        <p:cNvGrpSpPr/>
        <p:nvPr/>
      </p:nvGrpSpPr>
      <p:grpSpPr>
        <a:xfrm>
          <a:off x="0" y="0"/>
          <a:ext cx="0" cy="0"/>
          <a:chOff x="0" y="0"/>
          <a:chExt cx="0" cy="0"/>
        </a:xfrm>
      </p:grpSpPr>
      <p:sp>
        <p:nvSpPr>
          <p:cNvPr id="537" name="Google Shape;537;p42"/>
          <p:cNvSpPr/>
          <p:nvPr/>
        </p:nvSpPr>
        <p:spPr>
          <a:xfrm>
            <a:off x="1143" y="0"/>
            <a:ext cx="9141714" cy="51435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538" name="Google Shape;538;p42"/>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grpSp>
        <p:nvGrpSpPr>
          <p:cNvPr id="543" name="Google Shape;543;p43"/>
          <p:cNvGrpSpPr/>
          <p:nvPr/>
        </p:nvGrpSpPr>
        <p:grpSpPr>
          <a:xfrm>
            <a:off x="223767" y="159293"/>
            <a:ext cx="7288663" cy="4223695"/>
            <a:chOff x="342910" y="131632"/>
            <a:chExt cx="9718218" cy="5631593"/>
          </a:xfrm>
        </p:grpSpPr>
        <p:pic>
          <p:nvPicPr>
            <p:cNvPr id="544" name="Google Shape;544;p43"/>
            <p:cNvPicPr preferRelativeResize="0"/>
            <p:nvPr/>
          </p:nvPicPr>
          <p:blipFill rotWithShape="1">
            <a:blip r:embed="rId3">
              <a:alphaModFix/>
            </a:blip>
            <a:srcRect b="0" l="0" r="0" t="0"/>
            <a:stretch/>
          </p:blipFill>
          <p:spPr>
            <a:xfrm>
              <a:off x="2273384" y="4397749"/>
              <a:ext cx="504314" cy="576682"/>
            </a:xfrm>
            <a:prstGeom prst="rect">
              <a:avLst/>
            </a:prstGeom>
            <a:noFill/>
            <a:ln>
              <a:noFill/>
            </a:ln>
          </p:spPr>
        </p:pic>
        <p:pic>
          <p:nvPicPr>
            <p:cNvPr id="545" name="Google Shape;545;p43"/>
            <p:cNvPicPr preferRelativeResize="0"/>
            <p:nvPr/>
          </p:nvPicPr>
          <p:blipFill rotWithShape="1">
            <a:blip r:embed="rId4">
              <a:alphaModFix/>
            </a:blip>
            <a:srcRect b="0" l="0" r="0" t="0"/>
            <a:stretch/>
          </p:blipFill>
          <p:spPr>
            <a:xfrm>
              <a:off x="2434835" y="2256633"/>
              <a:ext cx="197632" cy="642934"/>
            </a:xfrm>
            <a:prstGeom prst="rect">
              <a:avLst/>
            </a:prstGeom>
            <a:noFill/>
            <a:ln>
              <a:noFill/>
            </a:ln>
          </p:spPr>
        </p:pic>
        <p:cxnSp>
          <p:nvCxnSpPr>
            <p:cNvPr id="546" name="Google Shape;546;p43"/>
            <p:cNvCxnSpPr/>
            <p:nvPr/>
          </p:nvCxnSpPr>
          <p:spPr>
            <a:xfrm>
              <a:off x="409138" y="483472"/>
              <a:ext cx="4305300" cy="0"/>
            </a:xfrm>
            <a:prstGeom prst="straightConnector1">
              <a:avLst/>
            </a:prstGeom>
            <a:noFill/>
            <a:ln cap="flat" cmpd="sng" w="25400">
              <a:solidFill>
                <a:srgbClr val="01BFF0"/>
              </a:solidFill>
              <a:prstDash val="solid"/>
              <a:miter lim="800000"/>
              <a:headEnd len="sm" w="sm" type="none"/>
              <a:tailEnd len="sm" w="sm" type="none"/>
            </a:ln>
          </p:spPr>
        </p:cxnSp>
        <p:sp>
          <p:nvSpPr>
            <p:cNvPr id="547" name="Google Shape;547;p43"/>
            <p:cNvSpPr/>
            <p:nvPr/>
          </p:nvSpPr>
          <p:spPr>
            <a:xfrm>
              <a:off x="2119313" y="1700214"/>
              <a:ext cx="809625" cy="1966718"/>
            </a:xfrm>
            <a:prstGeom prst="rect">
              <a:avLst/>
            </a:prstGeom>
            <a:noFill/>
            <a:ln cap="flat" cmpd="sng" w="12700">
              <a:solidFill>
                <a:srgbClr val="2F226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Verdana"/>
                <a:ea typeface="Verdana"/>
                <a:cs typeface="Verdana"/>
                <a:sym typeface="Verdana"/>
              </a:endParaRPr>
            </a:p>
          </p:txBody>
        </p:sp>
        <p:sp>
          <p:nvSpPr>
            <p:cNvPr id="548" name="Google Shape;548;p43"/>
            <p:cNvSpPr/>
            <p:nvPr/>
          </p:nvSpPr>
          <p:spPr>
            <a:xfrm>
              <a:off x="2119313" y="3796507"/>
              <a:ext cx="809625" cy="1966718"/>
            </a:xfrm>
            <a:prstGeom prst="rect">
              <a:avLst/>
            </a:prstGeom>
            <a:noFill/>
            <a:ln cap="flat" cmpd="sng" w="12700">
              <a:solidFill>
                <a:srgbClr val="2F226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Verdana"/>
                <a:ea typeface="Verdana"/>
                <a:cs typeface="Verdana"/>
                <a:sym typeface="Verdana"/>
              </a:endParaRPr>
            </a:p>
          </p:txBody>
        </p:sp>
        <p:sp>
          <p:nvSpPr>
            <p:cNvPr id="549" name="Google Shape;549;p43"/>
            <p:cNvSpPr/>
            <p:nvPr/>
          </p:nvSpPr>
          <p:spPr>
            <a:xfrm>
              <a:off x="3038475" y="1727200"/>
              <a:ext cx="1527175" cy="393700"/>
            </a:xfrm>
            <a:prstGeom prst="rect">
              <a:avLst/>
            </a:prstGeom>
            <a:solidFill>
              <a:srgbClr val="01BFF0"/>
            </a:solidFill>
            <a:ln cap="flat" cmpd="sng" w="12700">
              <a:solidFill>
                <a:srgbClr val="2F226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Verdana"/>
                <a:ea typeface="Verdana"/>
                <a:cs typeface="Verdana"/>
                <a:sym typeface="Verdana"/>
              </a:endParaRPr>
            </a:p>
          </p:txBody>
        </p:sp>
        <p:sp>
          <p:nvSpPr>
            <p:cNvPr id="550" name="Google Shape;550;p43"/>
            <p:cNvSpPr/>
            <p:nvPr/>
          </p:nvSpPr>
          <p:spPr>
            <a:xfrm>
              <a:off x="3038475" y="2184400"/>
              <a:ext cx="1527175" cy="393700"/>
            </a:xfrm>
            <a:prstGeom prst="rect">
              <a:avLst/>
            </a:prstGeom>
            <a:solidFill>
              <a:srgbClr val="01BFF0"/>
            </a:solidFill>
            <a:ln cap="flat" cmpd="sng" w="12700">
              <a:solidFill>
                <a:srgbClr val="2F226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Verdana"/>
                <a:ea typeface="Verdana"/>
                <a:cs typeface="Verdana"/>
                <a:sym typeface="Verdana"/>
              </a:endParaRPr>
            </a:p>
          </p:txBody>
        </p:sp>
        <p:sp>
          <p:nvSpPr>
            <p:cNvPr id="551" name="Google Shape;551;p43"/>
            <p:cNvSpPr/>
            <p:nvPr/>
          </p:nvSpPr>
          <p:spPr>
            <a:xfrm>
              <a:off x="3038475" y="2674938"/>
              <a:ext cx="1527175" cy="393700"/>
            </a:xfrm>
            <a:prstGeom prst="rect">
              <a:avLst/>
            </a:prstGeom>
            <a:solidFill>
              <a:srgbClr val="01BFF0"/>
            </a:solidFill>
            <a:ln cap="flat" cmpd="sng" w="12700">
              <a:solidFill>
                <a:srgbClr val="2F226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Verdana"/>
                <a:ea typeface="Verdana"/>
                <a:cs typeface="Verdana"/>
                <a:sym typeface="Verdana"/>
              </a:endParaRPr>
            </a:p>
          </p:txBody>
        </p:sp>
        <p:sp>
          <p:nvSpPr>
            <p:cNvPr id="552" name="Google Shape;552;p43"/>
            <p:cNvSpPr/>
            <p:nvPr/>
          </p:nvSpPr>
          <p:spPr>
            <a:xfrm>
              <a:off x="3038475" y="3165476"/>
              <a:ext cx="1527175" cy="393700"/>
            </a:xfrm>
            <a:prstGeom prst="rect">
              <a:avLst/>
            </a:prstGeom>
            <a:solidFill>
              <a:srgbClr val="01BFF0"/>
            </a:solidFill>
            <a:ln cap="flat" cmpd="sng" w="12700">
              <a:solidFill>
                <a:srgbClr val="2F226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Verdana"/>
                <a:ea typeface="Verdana"/>
                <a:cs typeface="Verdana"/>
                <a:sym typeface="Verdana"/>
              </a:endParaRPr>
            </a:p>
          </p:txBody>
        </p:sp>
        <p:sp>
          <p:nvSpPr>
            <p:cNvPr id="553" name="Google Shape;553;p43"/>
            <p:cNvSpPr/>
            <p:nvPr/>
          </p:nvSpPr>
          <p:spPr>
            <a:xfrm>
              <a:off x="3038475" y="3796507"/>
              <a:ext cx="1527175" cy="393700"/>
            </a:xfrm>
            <a:prstGeom prst="rect">
              <a:avLst/>
            </a:prstGeom>
            <a:solidFill>
              <a:srgbClr val="01BFF0"/>
            </a:solidFill>
            <a:ln cap="flat" cmpd="sng" w="12700">
              <a:solidFill>
                <a:srgbClr val="2F226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Verdana"/>
                <a:ea typeface="Verdana"/>
                <a:cs typeface="Verdana"/>
                <a:sym typeface="Verdana"/>
              </a:endParaRPr>
            </a:p>
          </p:txBody>
        </p:sp>
        <p:sp>
          <p:nvSpPr>
            <p:cNvPr id="554" name="Google Shape;554;p43"/>
            <p:cNvSpPr/>
            <p:nvPr/>
          </p:nvSpPr>
          <p:spPr>
            <a:xfrm>
              <a:off x="3038475" y="4247355"/>
              <a:ext cx="1527175" cy="393700"/>
            </a:xfrm>
            <a:prstGeom prst="rect">
              <a:avLst/>
            </a:prstGeom>
            <a:solidFill>
              <a:srgbClr val="01BFF0"/>
            </a:solidFill>
            <a:ln cap="flat" cmpd="sng" w="12700">
              <a:solidFill>
                <a:srgbClr val="2F226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Verdana"/>
                <a:ea typeface="Verdana"/>
                <a:cs typeface="Verdana"/>
                <a:sym typeface="Verdana"/>
              </a:endParaRPr>
            </a:p>
          </p:txBody>
        </p:sp>
        <p:sp>
          <p:nvSpPr>
            <p:cNvPr id="555" name="Google Shape;555;p43"/>
            <p:cNvSpPr/>
            <p:nvPr/>
          </p:nvSpPr>
          <p:spPr>
            <a:xfrm>
              <a:off x="3038475" y="4730749"/>
              <a:ext cx="1527175" cy="393700"/>
            </a:xfrm>
            <a:prstGeom prst="rect">
              <a:avLst/>
            </a:prstGeom>
            <a:solidFill>
              <a:srgbClr val="01BFF0"/>
            </a:solidFill>
            <a:ln cap="flat" cmpd="sng" w="12700">
              <a:solidFill>
                <a:srgbClr val="2F226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Verdana"/>
                <a:ea typeface="Verdana"/>
                <a:cs typeface="Verdana"/>
                <a:sym typeface="Verdana"/>
              </a:endParaRPr>
            </a:p>
          </p:txBody>
        </p:sp>
        <p:sp>
          <p:nvSpPr>
            <p:cNvPr id="556" name="Google Shape;556;p43"/>
            <p:cNvSpPr/>
            <p:nvPr/>
          </p:nvSpPr>
          <p:spPr>
            <a:xfrm>
              <a:off x="3038475" y="5237956"/>
              <a:ext cx="1527175" cy="393700"/>
            </a:xfrm>
            <a:prstGeom prst="rect">
              <a:avLst/>
            </a:prstGeom>
            <a:solidFill>
              <a:srgbClr val="01BFF0"/>
            </a:solidFill>
            <a:ln cap="flat" cmpd="sng" w="12700">
              <a:solidFill>
                <a:srgbClr val="2F226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Verdana"/>
                <a:ea typeface="Verdana"/>
                <a:cs typeface="Verdana"/>
                <a:sym typeface="Verdana"/>
              </a:endParaRPr>
            </a:p>
          </p:txBody>
        </p:sp>
        <p:cxnSp>
          <p:nvCxnSpPr>
            <p:cNvPr id="557" name="Google Shape;557;p43"/>
            <p:cNvCxnSpPr/>
            <p:nvPr/>
          </p:nvCxnSpPr>
          <p:spPr>
            <a:xfrm>
              <a:off x="4695872" y="1727200"/>
              <a:ext cx="0" cy="4036025"/>
            </a:xfrm>
            <a:prstGeom prst="straightConnector1">
              <a:avLst/>
            </a:prstGeom>
            <a:noFill/>
            <a:ln cap="flat" cmpd="sng" w="19050">
              <a:solidFill>
                <a:srgbClr val="01BFF0"/>
              </a:solidFill>
              <a:prstDash val="solid"/>
              <a:miter lim="800000"/>
              <a:headEnd len="sm" w="sm" type="none"/>
              <a:tailEnd len="sm" w="sm" type="none"/>
            </a:ln>
          </p:spPr>
        </p:cxnSp>
        <p:cxnSp>
          <p:nvCxnSpPr>
            <p:cNvPr id="558" name="Google Shape;558;p43"/>
            <p:cNvCxnSpPr/>
            <p:nvPr/>
          </p:nvCxnSpPr>
          <p:spPr>
            <a:xfrm>
              <a:off x="4819650" y="1764506"/>
              <a:ext cx="5093970" cy="0"/>
            </a:xfrm>
            <a:prstGeom prst="straightConnector1">
              <a:avLst/>
            </a:prstGeom>
            <a:noFill/>
            <a:ln cap="flat" cmpd="sng" w="12700">
              <a:solidFill>
                <a:srgbClr val="01BFF0"/>
              </a:solidFill>
              <a:prstDash val="dash"/>
              <a:miter lim="800000"/>
              <a:headEnd len="sm" w="sm" type="none"/>
              <a:tailEnd len="sm" w="sm" type="none"/>
            </a:ln>
          </p:spPr>
        </p:cxnSp>
        <p:cxnSp>
          <p:nvCxnSpPr>
            <p:cNvPr id="559" name="Google Shape;559;p43"/>
            <p:cNvCxnSpPr/>
            <p:nvPr/>
          </p:nvCxnSpPr>
          <p:spPr>
            <a:xfrm>
              <a:off x="4819650" y="3666932"/>
              <a:ext cx="5093970" cy="0"/>
            </a:xfrm>
            <a:prstGeom prst="straightConnector1">
              <a:avLst/>
            </a:prstGeom>
            <a:noFill/>
            <a:ln cap="flat" cmpd="sng" w="12700">
              <a:solidFill>
                <a:srgbClr val="01BFF0"/>
              </a:solidFill>
              <a:prstDash val="dash"/>
              <a:miter lim="800000"/>
              <a:headEnd len="sm" w="sm" type="none"/>
              <a:tailEnd len="sm" w="sm" type="none"/>
            </a:ln>
          </p:spPr>
        </p:cxnSp>
        <p:cxnSp>
          <p:nvCxnSpPr>
            <p:cNvPr id="560" name="Google Shape;560;p43"/>
            <p:cNvCxnSpPr/>
            <p:nvPr/>
          </p:nvCxnSpPr>
          <p:spPr>
            <a:xfrm>
              <a:off x="7658100" y="1371600"/>
              <a:ext cx="0" cy="4391625"/>
            </a:xfrm>
            <a:prstGeom prst="straightConnector1">
              <a:avLst/>
            </a:prstGeom>
            <a:noFill/>
            <a:ln cap="flat" cmpd="sng" w="12700">
              <a:solidFill>
                <a:srgbClr val="01BFF0"/>
              </a:solidFill>
              <a:prstDash val="dash"/>
              <a:miter lim="800000"/>
              <a:headEnd len="sm" w="sm" type="none"/>
              <a:tailEnd len="sm" w="sm" type="none"/>
            </a:ln>
          </p:spPr>
        </p:cxnSp>
        <p:cxnSp>
          <p:nvCxnSpPr>
            <p:cNvPr id="561" name="Google Shape;561;p43"/>
            <p:cNvCxnSpPr/>
            <p:nvPr/>
          </p:nvCxnSpPr>
          <p:spPr>
            <a:xfrm>
              <a:off x="8667750" y="1371600"/>
              <a:ext cx="0" cy="4391625"/>
            </a:xfrm>
            <a:prstGeom prst="straightConnector1">
              <a:avLst/>
            </a:prstGeom>
            <a:noFill/>
            <a:ln cap="flat" cmpd="sng" w="12700">
              <a:solidFill>
                <a:srgbClr val="01BFF0"/>
              </a:solidFill>
              <a:prstDash val="dash"/>
              <a:miter lim="800000"/>
              <a:headEnd len="sm" w="sm" type="none"/>
              <a:tailEnd len="sm" w="sm" type="none"/>
            </a:ln>
          </p:spPr>
        </p:cxnSp>
        <p:sp>
          <p:nvSpPr>
            <p:cNvPr id="562" name="Google Shape;562;p43"/>
            <p:cNvSpPr txBox="1"/>
            <p:nvPr/>
          </p:nvSpPr>
          <p:spPr>
            <a:xfrm>
              <a:off x="3015444" y="1802626"/>
              <a:ext cx="153557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Tactic 1</a:t>
              </a:r>
              <a:endParaRPr b="0" i="0" sz="1100" u="none" cap="none" strike="noStrike">
                <a:solidFill>
                  <a:srgbClr val="000000"/>
                </a:solidFill>
                <a:latin typeface="Arial"/>
                <a:ea typeface="Arial"/>
                <a:cs typeface="Arial"/>
                <a:sym typeface="Arial"/>
              </a:endParaRPr>
            </a:p>
          </p:txBody>
        </p:sp>
        <p:sp>
          <p:nvSpPr>
            <p:cNvPr id="563" name="Google Shape;563;p43"/>
            <p:cNvSpPr txBox="1"/>
            <p:nvPr/>
          </p:nvSpPr>
          <p:spPr>
            <a:xfrm>
              <a:off x="3015444" y="2254251"/>
              <a:ext cx="153557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Tactic 2</a:t>
              </a:r>
              <a:endParaRPr b="0" i="0" sz="1100" u="none" cap="none" strike="noStrike">
                <a:solidFill>
                  <a:srgbClr val="000000"/>
                </a:solidFill>
                <a:latin typeface="Arial"/>
                <a:ea typeface="Arial"/>
                <a:cs typeface="Arial"/>
                <a:sym typeface="Arial"/>
              </a:endParaRPr>
            </a:p>
          </p:txBody>
        </p:sp>
        <p:sp>
          <p:nvSpPr>
            <p:cNvPr id="564" name="Google Shape;564;p43"/>
            <p:cNvSpPr txBox="1"/>
            <p:nvPr/>
          </p:nvSpPr>
          <p:spPr>
            <a:xfrm>
              <a:off x="3015444" y="2733288"/>
              <a:ext cx="153557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Tactic 3</a:t>
              </a:r>
              <a:endParaRPr b="0" i="0" sz="1100" u="none" cap="none" strike="noStrike">
                <a:solidFill>
                  <a:srgbClr val="000000"/>
                </a:solidFill>
                <a:latin typeface="Arial"/>
                <a:ea typeface="Arial"/>
                <a:cs typeface="Arial"/>
                <a:sym typeface="Arial"/>
              </a:endParaRPr>
            </a:p>
          </p:txBody>
        </p:sp>
        <p:sp>
          <p:nvSpPr>
            <p:cNvPr id="565" name="Google Shape;565;p43"/>
            <p:cNvSpPr txBox="1"/>
            <p:nvPr/>
          </p:nvSpPr>
          <p:spPr>
            <a:xfrm>
              <a:off x="3015444" y="3238046"/>
              <a:ext cx="153557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Tactic 4</a:t>
              </a:r>
              <a:endParaRPr b="0" i="0" sz="1100" u="none" cap="none" strike="noStrike">
                <a:solidFill>
                  <a:srgbClr val="000000"/>
                </a:solidFill>
                <a:latin typeface="Arial"/>
                <a:ea typeface="Arial"/>
                <a:cs typeface="Arial"/>
                <a:sym typeface="Arial"/>
              </a:endParaRPr>
            </a:p>
          </p:txBody>
        </p:sp>
        <p:sp>
          <p:nvSpPr>
            <p:cNvPr id="566" name="Google Shape;566;p43"/>
            <p:cNvSpPr txBox="1"/>
            <p:nvPr/>
          </p:nvSpPr>
          <p:spPr>
            <a:xfrm>
              <a:off x="3015444" y="3866690"/>
              <a:ext cx="153557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Tactic 1</a:t>
              </a:r>
              <a:endParaRPr b="0" i="0" sz="1100" u="none" cap="none" strike="noStrike">
                <a:solidFill>
                  <a:srgbClr val="000000"/>
                </a:solidFill>
                <a:latin typeface="Arial"/>
                <a:ea typeface="Arial"/>
                <a:cs typeface="Arial"/>
                <a:sym typeface="Arial"/>
              </a:endParaRPr>
            </a:p>
          </p:txBody>
        </p:sp>
        <p:sp>
          <p:nvSpPr>
            <p:cNvPr id="567" name="Google Shape;567;p43"/>
            <p:cNvSpPr txBox="1"/>
            <p:nvPr/>
          </p:nvSpPr>
          <p:spPr>
            <a:xfrm>
              <a:off x="3015444" y="4318315"/>
              <a:ext cx="153557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Tactic 2</a:t>
              </a:r>
              <a:endParaRPr b="0" i="0" sz="1100" u="none" cap="none" strike="noStrike">
                <a:solidFill>
                  <a:srgbClr val="000000"/>
                </a:solidFill>
                <a:latin typeface="Arial"/>
                <a:ea typeface="Arial"/>
                <a:cs typeface="Arial"/>
                <a:sym typeface="Arial"/>
              </a:endParaRPr>
            </a:p>
          </p:txBody>
        </p:sp>
        <p:sp>
          <p:nvSpPr>
            <p:cNvPr id="568" name="Google Shape;568;p43"/>
            <p:cNvSpPr txBox="1"/>
            <p:nvPr/>
          </p:nvSpPr>
          <p:spPr>
            <a:xfrm>
              <a:off x="3015444" y="4797352"/>
              <a:ext cx="153557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Tactic 3</a:t>
              </a:r>
              <a:endParaRPr b="0" i="0" sz="1100" u="none" cap="none" strike="noStrike">
                <a:solidFill>
                  <a:srgbClr val="000000"/>
                </a:solidFill>
                <a:latin typeface="Arial"/>
                <a:ea typeface="Arial"/>
                <a:cs typeface="Arial"/>
                <a:sym typeface="Arial"/>
              </a:endParaRPr>
            </a:p>
          </p:txBody>
        </p:sp>
        <p:sp>
          <p:nvSpPr>
            <p:cNvPr id="569" name="Google Shape;569;p43"/>
            <p:cNvSpPr txBox="1"/>
            <p:nvPr/>
          </p:nvSpPr>
          <p:spPr>
            <a:xfrm>
              <a:off x="3015444" y="5302110"/>
              <a:ext cx="1535576"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Tactic 4</a:t>
              </a:r>
              <a:endParaRPr b="0" i="0" sz="1100" u="none" cap="none" strike="noStrike">
                <a:solidFill>
                  <a:srgbClr val="000000"/>
                </a:solidFill>
                <a:latin typeface="Arial"/>
                <a:ea typeface="Arial"/>
                <a:cs typeface="Arial"/>
                <a:sym typeface="Arial"/>
              </a:endParaRPr>
            </a:p>
          </p:txBody>
        </p:sp>
        <p:sp>
          <p:nvSpPr>
            <p:cNvPr id="570" name="Google Shape;570;p43"/>
            <p:cNvSpPr txBox="1"/>
            <p:nvPr/>
          </p:nvSpPr>
          <p:spPr>
            <a:xfrm>
              <a:off x="342910" y="131632"/>
              <a:ext cx="7674798" cy="30777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F2267"/>
                  </a:solidFill>
                  <a:latin typeface="Verdana"/>
                  <a:ea typeface="Verdana"/>
                  <a:cs typeface="Verdana"/>
                  <a:sym typeface="Verdana"/>
                </a:rPr>
                <a:t>Procurement Strategy -Action plan for buying groups</a:t>
              </a:r>
              <a:endParaRPr b="0" i="0" sz="1100" u="none" cap="none" strike="noStrike">
                <a:solidFill>
                  <a:srgbClr val="000000"/>
                </a:solidFill>
                <a:latin typeface="Arial"/>
                <a:ea typeface="Arial"/>
                <a:cs typeface="Arial"/>
                <a:sym typeface="Arial"/>
              </a:endParaRPr>
            </a:p>
          </p:txBody>
        </p:sp>
        <p:sp>
          <p:nvSpPr>
            <p:cNvPr id="571" name="Google Shape;571;p43"/>
            <p:cNvSpPr txBox="1"/>
            <p:nvPr/>
          </p:nvSpPr>
          <p:spPr>
            <a:xfrm>
              <a:off x="3356422" y="1333184"/>
              <a:ext cx="1393378" cy="30777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F2267"/>
                  </a:solidFill>
                  <a:latin typeface="Verdana"/>
                  <a:ea typeface="Verdana"/>
                  <a:cs typeface="Verdana"/>
                  <a:sym typeface="Verdana"/>
                </a:rPr>
                <a:t>Conclusion</a:t>
              </a:r>
              <a:endParaRPr b="0" i="0" sz="1100" u="none" cap="none" strike="noStrike">
                <a:solidFill>
                  <a:srgbClr val="000000"/>
                </a:solidFill>
                <a:latin typeface="Arial"/>
                <a:ea typeface="Arial"/>
                <a:cs typeface="Arial"/>
                <a:sym typeface="Arial"/>
              </a:endParaRPr>
            </a:p>
          </p:txBody>
        </p:sp>
        <p:sp>
          <p:nvSpPr>
            <p:cNvPr id="572" name="Google Shape;572;p43"/>
            <p:cNvSpPr txBox="1"/>
            <p:nvPr/>
          </p:nvSpPr>
          <p:spPr>
            <a:xfrm>
              <a:off x="4937572" y="1333184"/>
              <a:ext cx="1393378" cy="30777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F2267"/>
                  </a:solidFill>
                  <a:latin typeface="Verdana"/>
                  <a:ea typeface="Verdana"/>
                  <a:cs typeface="Verdana"/>
                  <a:sym typeface="Verdana"/>
                </a:rPr>
                <a:t>Action</a:t>
              </a:r>
              <a:endParaRPr b="0" i="0" sz="1100" u="none" cap="none" strike="noStrike">
                <a:solidFill>
                  <a:srgbClr val="000000"/>
                </a:solidFill>
                <a:latin typeface="Arial"/>
                <a:ea typeface="Arial"/>
                <a:cs typeface="Arial"/>
                <a:sym typeface="Arial"/>
              </a:endParaRPr>
            </a:p>
          </p:txBody>
        </p:sp>
        <p:sp>
          <p:nvSpPr>
            <p:cNvPr id="573" name="Google Shape;573;p43"/>
            <p:cNvSpPr txBox="1"/>
            <p:nvPr/>
          </p:nvSpPr>
          <p:spPr>
            <a:xfrm>
              <a:off x="7658100" y="1333184"/>
              <a:ext cx="1393378" cy="30777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F2267"/>
                  </a:solidFill>
                  <a:latin typeface="Verdana"/>
                  <a:ea typeface="Verdana"/>
                  <a:cs typeface="Verdana"/>
                  <a:sym typeface="Verdana"/>
                </a:rPr>
                <a:t>Deadline</a:t>
              </a:r>
              <a:endParaRPr b="0" i="0" sz="1100" u="none" cap="none" strike="noStrike">
                <a:solidFill>
                  <a:srgbClr val="000000"/>
                </a:solidFill>
                <a:latin typeface="Arial"/>
                <a:ea typeface="Arial"/>
                <a:cs typeface="Arial"/>
                <a:sym typeface="Arial"/>
              </a:endParaRPr>
            </a:p>
          </p:txBody>
        </p:sp>
        <p:sp>
          <p:nvSpPr>
            <p:cNvPr id="574" name="Google Shape;574;p43"/>
            <p:cNvSpPr txBox="1"/>
            <p:nvPr/>
          </p:nvSpPr>
          <p:spPr>
            <a:xfrm>
              <a:off x="8667750" y="1279331"/>
              <a:ext cx="1393378" cy="52322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F2267"/>
                  </a:solidFill>
                  <a:latin typeface="Verdana"/>
                  <a:ea typeface="Verdana"/>
                  <a:cs typeface="Verdana"/>
                  <a:sym typeface="Verdana"/>
                </a:rPr>
                <a:t>Saving</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F2267"/>
                  </a:solidFill>
                  <a:latin typeface="Verdana"/>
                  <a:ea typeface="Verdana"/>
                  <a:cs typeface="Verdana"/>
                  <a:sym typeface="Verdana"/>
                </a:rPr>
                <a:t>Potential</a:t>
              </a:r>
              <a:endParaRPr b="0" i="0" sz="1100" u="none" cap="none" strike="noStrike">
                <a:solidFill>
                  <a:srgbClr val="000000"/>
                </a:solidFill>
                <a:latin typeface="Arial"/>
                <a:ea typeface="Arial"/>
                <a:cs typeface="Arial"/>
                <a:sym typeface="Arial"/>
              </a:endParaRPr>
            </a:p>
          </p:txBody>
        </p:sp>
      </p:grpSp>
      <p:sp>
        <p:nvSpPr>
          <p:cNvPr id="575" name="Google Shape;575;p43"/>
          <p:cNvSpPr txBox="1"/>
          <p:nvPr/>
        </p:nvSpPr>
        <p:spPr>
          <a:xfrm>
            <a:off x="7631270" y="109837"/>
            <a:ext cx="1441310" cy="1038746"/>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F2267"/>
                </a:solidFill>
                <a:latin typeface="Verdana"/>
                <a:ea typeface="Verdana"/>
                <a:cs typeface="Verdana"/>
                <a:sym typeface="Verdana"/>
              </a:rPr>
              <a:t>Note: you could copy this slide if you want to form an action plan for more than 2 groups</a:t>
            </a:r>
            <a:endParaRPr b="0" i="0" sz="1100" u="none" cap="none" strike="noStrike">
              <a:solidFill>
                <a:srgbClr val="000000"/>
              </a:solidFill>
              <a:latin typeface="Arial"/>
              <a:ea typeface="Arial"/>
              <a:cs typeface="Arial"/>
              <a:sym typeface="Arial"/>
            </a:endParaRPr>
          </a:p>
        </p:txBody>
      </p:sp>
      <p:pic>
        <p:nvPicPr>
          <p:cNvPr id="576" name="Google Shape;576;p43"/>
          <p:cNvPicPr preferRelativeResize="0"/>
          <p:nvPr/>
        </p:nvPicPr>
        <p:blipFill rotWithShape="1">
          <a:blip r:embed="rId5">
            <a:alphaModFix/>
          </a:blip>
          <a:srcRect b="0" l="0" r="0" t="0"/>
          <a:stretch/>
        </p:blipFill>
        <p:spPr>
          <a:xfrm>
            <a:off x="8183579" y="4718051"/>
            <a:ext cx="838863" cy="3368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p18"/>
          <p:cNvSpPr/>
          <p:nvPr/>
        </p:nvSpPr>
        <p:spPr>
          <a:xfrm>
            <a:off x="1143" y="0"/>
            <a:ext cx="9141714" cy="51435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83" name="Google Shape;83;p18"/>
          <p:cNvPicPr preferRelativeResize="0"/>
          <p:nvPr/>
        </p:nvPicPr>
        <p:blipFill rotWithShape="1">
          <a:blip r:embed="rId3">
            <a:alphaModFix/>
          </a:blip>
          <a:srcRect b="0" l="0" r="0" t="0"/>
          <a:stretch/>
        </p:blipFill>
        <p:spPr>
          <a:xfrm>
            <a:off x="0" y="15298"/>
            <a:ext cx="9144000" cy="51129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9"/>
          <p:cNvSpPr/>
          <p:nvPr/>
        </p:nvSpPr>
        <p:spPr>
          <a:xfrm>
            <a:off x="1143" y="0"/>
            <a:ext cx="9141714" cy="51435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89" name="Google Shape;89;p19"/>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20"/>
          <p:cNvSpPr/>
          <p:nvPr/>
        </p:nvSpPr>
        <p:spPr>
          <a:xfrm>
            <a:off x="1143" y="0"/>
            <a:ext cx="9141714" cy="51435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95" name="Google Shape;95;p20"/>
          <p:cNvPicPr preferRelativeResize="0"/>
          <p:nvPr/>
        </p:nvPicPr>
        <p:blipFill rotWithShape="1">
          <a:blip r:embed="rId3">
            <a:alphaModFix/>
          </a:blip>
          <a:srcRect b="0" l="0" r="0" t="0"/>
          <a:stretch/>
        </p:blipFill>
        <p:spPr>
          <a:xfrm>
            <a:off x="1010" y="0"/>
            <a:ext cx="9141980" cy="5143500"/>
          </a:xfrm>
          <a:prstGeom prst="rect">
            <a:avLst/>
          </a:prstGeom>
          <a:noFill/>
          <a:ln>
            <a:noFill/>
          </a:ln>
        </p:spPr>
      </p:pic>
      <p:cxnSp>
        <p:nvCxnSpPr>
          <p:cNvPr id="96" name="Google Shape;96;p20"/>
          <p:cNvCxnSpPr/>
          <p:nvPr/>
        </p:nvCxnSpPr>
        <p:spPr>
          <a:xfrm>
            <a:off x="273438" y="423173"/>
            <a:ext cx="3228975" cy="0"/>
          </a:xfrm>
          <a:prstGeom prst="straightConnector1">
            <a:avLst/>
          </a:prstGeom>
          <a:noFill/>
          <a:ln cap="flat" cmpd="sng" w="25400">
            <a:solidFill>
              <a:srgbClr val="01BFF0"/>
            </a:solidFill>
            <a:prstDash val="solid"/>
            <a:miter lim="800000"/>
            <a:headEnd len="sm" w="sm" type="none"/>
            <a:tailEnd len="sm" w="sm" type="none"/>
          </a:ln>
        </p:spPr>
      </p:cxnSp>
      <p:sp>
        <p:nvSpPr>
          <p:cNvPr id="97" name="Google Shape;97;p20"/>
          <p:cNvSpPr txBox="1"/>
          <p:nvPr/>
        </p:nvSpPr>
        <p:spPr>
          <a:xfrm>
            <a:off x="223767" y="159293"/>
            <a:ext cx="5756098"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F2267"/>
                </a:solidFill>
                <a:latin typeface="Verdana"/>
                <a:ea typeface="Verdana"/>
                <a:cs typeface="Verdana"/>
                <a:sym typeface="Verdana"/>
              </a:rPr>
              <a:t>Aligning strategy - example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21"/>
          <p:cNvSpPr/>
          <p:nvPr/>
        </p:nvSpPr>
        <p:spPr>
          <a:xfrm>
            <a:off x="1143" y="0"/>
            <a:ext cx="9141714" cy="51435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103" name="Google Shape;103;p21"/>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22"/>
          <p:cNvSpPr/>
          <p:nvPr/>
        </p:nvSpPr>
        <p:spPr>
          <a:xfrm>
            <a:off x="1143" y="0"/>
            <a:ext cx="9141714" cy="51435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109" name="Google Shape;109;p22"/>
          <p:cNvPicPr preferRelativeResize="0"/>
          <p:nvPr/>
        </p:nvPicPr>
        <p:blipFill rotWithShape="1">
          <a:blip r:embed="rId3">
            <a:alphaModFix/>
          </a:blip>
          <a:srcRect b="0" l="0" r="0" t="0"/>
          <a:stretch/>
        </p:blipFill>
        <p:spPr>
          <a:xfrm>
            <a:off x="669" y="0"/>
            <a:ext cx="9142662" cy="5143500"/>
          </a:xfrm>
          <a:prstGeom prst="rect">
            <a:avLst/>
          </a:prstGeom>
          <a:noFill/>
          <a:ln>
            <a:noFill/>
          </a:ln>
        </p:spPr>
      </p:pic>
      <p:pic>
        <p:nvPicPr>
          <p:cNvPr id="110" name="Google Shape;110;p22"/>
          <p:cNvPicPr preferRelativeResize="0"/>
          <p:nvPr/>
        </p:nvPicPr>
        <p:blipFill rotWithShape="1">
          <a:blip r:embed="rId4">
            <a:alphaModFix/>
          </a:blip>
          <a:srcRect b="0" l="0" r="0" t="0"/>
          <a:stretch/>
        </p:blipFill>
        <p:spPr>
          <a:xfrm>
            <a:off x="8183579" y="4718051"/>
            <a:ext cx="838863" cy="3368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3"/>
          <p:cNvPicPr preferRelativeResize="0"/>
          <p:nvPr/>
        </p:nvPicPr>
        <p:blipFill rotWithShape="1">
          <a:blip r:embed="rId3">
            <a:alphaModFix/>
          </a:blip>
          <a:srcRect b="0" l="0" r="0" t="0"/>
          <a:stretch/>
        </p:blipFill>
        <p:spPr>
          <a:xfrm>
            <a:off x="8115633" y="4718051"/>
            <a:ext cx="838863" cy="336867"/>
          </a:xfrm>
          <a:prstGeom prst="rect">
            <a:avLst/>
          </a:prstGeom>
          <a:noFill/>
          <a:ln>
            <a:noFill/>
          </a:ln>
        </p:spPr>
      </p:pic>
      <p:grpSp>
        <p:nvGrpSpPr>
          <p:cNvPr id="116" name="Google Shape;116;p23"/>
          <p:cNvGrpSpPr/>
          <p:nvPr/>
        </p:nvGrpSpPr>
        <p:grpSpPr>
          <a:xfrm>
            <a:off x="189502" y="309002"/>
            <a:ext cx="8764997" cy="4064609"/>
            <a:chOff x="252669" y="412003"/>
            <a:chExt cx="11686662" cy="5419478"/>
          </a:xfrm>
        </p:grpSpPr>
        <p:grpSp>
          <p:nvGrpSpPr>
            <p:cNvPr id="117" name="Google Shape;117;p23"/>
            <p:cNvGrpSpPr/>
            <p:nvPr/>
          </p:nvGrpSpPr>
          <p:grpSpPr>
            <a:xfrm>
              <a:off x="252669" y="412003"/>
              <a:ext cx="11686662" cy="5419478"/>
              <a:chOff x="402069" y="621970"/>
              <a:chExt cx="19306723" cy="8953143"/>
            </a:xfrm>
          </p:grpSpPr>
          <p:sp>
            <p:nvSpPr>
              <p:cNvPr id="118" name="Google Shape;118;p23"/>
              <p:cNvSpPr/>
              <p:nvPr/>
            </p:nvSpPr>
            <p:spPr>
              <a:xfrm>
                <a:off x="15109488" y="3361154"/>
                <a:ext cx="4599304" cy="1351280"/>
              </a:xfrm>
              <a:custGeom>
                <a:rect b="b" l="l" r="r" t="t"/>
                <a:pathLst>
                  <a:path extrusionOk="0" h="1351279" w="4599305">
                    <a:moveTo>
                      <a:pt x="4598812" y="0"/>
                    </a:moveTo>
                    <a:lnTo>
                      <a:pt x="0" y="0"/>
                    </a:lnTo>
                    <a:lnTo>
                      <a:pt x="0" y="1350744"/>
                    </a:lnTo>
                    <a:lnTo>
                      <a:pt x="4598812" y="1350744"/>
                    </a:lnTo>
                    <a:lnTo>
                      <a:pt x="4598812"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19" name="Google Shape;119;p23"/>
              <p:cNvSpPr/>
              <p:nvPr/>
            </p:nvSpPr>
            <p:spPr>
              <a:xfrm>
                <a:off x="10158845" y="621975"/>
                <a:ext cx="4630420" cy="2437765"/>
              </a:xfrm>
              <a:custGeom>
                <a:rect b="b" l="l" r="r" t="t"/>
                <a:pathLst>
                  <a:path extrusionOk="0" h="2437765" w="4630419">
                    <a:moveTo>
                      <a:pt x="4630229" y="0"/>
                    </a:moveTo>
                    <a:lnTo>
                      <a:pt x="0" y="0"/>
                    </a:lnTo>
                    <a:lnTo>
                      <a:pt x="0" y="81673"/>
                    </a:lnTo>
                    <a:lnTo>
                      <a:pt x="0" y="2356345"/>
                    </a:lnTo>
                    <a:lnTo>
                      <a:pt x="0" y="2437625"/>
                    </a:lnTo>
                    <a:lnTo>
                      <a:pt x="4630229" y="2437625"/>
                    </a:lnTo>
                    <a:lnTo>
                      <a:pt x="4630229" y="0"/>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20" name="Google Shape;120;p23"/>
              <p:cNvSpPr/>
              <p:nvPr/>
            </p:nvSpPr>
            <p:spPr>
              <a:xfrm>
                <a:off x="10158852" y="3361154"/>
                <a:ext cx="4630420" cy="1351280"/>
              </a:xfrm>
              <a:custGeom>
                <a:rect b="b" l="l" r="r" t="t"/>
                <a:pathLst>
                  <a:path extrusionOk="0" h="1351279" w="4630419">
                    <a:moveTo>
                      <a:pt x="4630225" y="0"/>
                    </a:moveTo>
                    <a:lnTo>
                      <a:pt x="0" y="0"/>
                    </a:lnTo>
                    <a:lnTo>
                      <a:pt x="0" y="1350744"/>
                    </a:lnTo>
                    <a:lnTo>
                      <a:pt x="4630225" y="1350744"/>
                    </a:lnTo>
                    <a:lnTo>
                      <a:pt x="463022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21" name="Google Shape;121;p23"/>
              <p:cNvSpPr/>
              <p:nvPr/>
            </p:nvSpPr>
            <p:spPr>
              <a:xfrm>
                <a:off x="10158852" y="5026025"/>
                <a:ext cx="4630420" cy="1338580"/>
              </a:xfrm>
              <a:custGeom>
                <a:rect b="b" l="l" r="r" t="t"/>
                <a:pathLst>
                  <a:path extrusionOk="0" h="1338579" w="4630419">
                    <a:moveTo>
                      <a:pt x="4630225" y="0"/>
                    </a:moveTo>
                    <a:lnTo>
                      <a:pt x="0" y="0"/>
                    </a:lnTo>
                    <a:lnTo>
                      <a:pt x="0" y="1338179"/>
                    </a:lnTo>
                    <a:lnTo>
                      <a:pt x="4630225" y="1338179"/>
                    </a:lnTo>
                    <a:lnTo>
                      <a:pt x="463022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22" name="Google Shape;122;p23"/>
              <p:cNvSpPr/>
              <p:nvPr/>
            </p:nvSpPr>
            <p:spPr>
              <a:xfrm>
                <a:off x="10158852" y="8223833"/>
                <a:ext cx="4630420" cy="1351280"/>
              </a:xfrm>
              <a:custGeom>
                <a:rect b="b" l="l" r="r" t="t"/>
                <a:pathLst>
                  <a:path extrusionOk="0" h="1351279" w="4630419">
                    <a:moveTo>
                      <a:pt x="4630225" y="0"/>
                    </a:moveTo>
                    <a:lnTo>
                      <a:pt x="0" y="0"/>
                    </a:lnTo>
                    <a:lnTo>
                      <a:pt x="0" y="1350744"/>
                    </a:lnTo>
                    <a:lnTo>
                      <a:pt x="4630225" y="1350744"/>
                    </a:lnTo>
                    <a:lnTo>
                      <a:pt x="463022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23" name="Google Shape;123;p23"/>
              <p:cNvSpPr/>
              <p:nvPr/>
            </p:nvSpPr>
            <p:spPr>
              <a:xfrm>
                <a:off x="10158852" y="6678330"/>
                <a:ext cx="4630420" cy="1338580"/>
              </a:xfrm>
              <a:custGeom>
                <a:rect b="b" l="l" r="r" t="t"/>
                <a:pathLst>
                  <a:path extrusionOk="0" h="1338579" w="4630419">
                    <a:moveTo>
                      <a:pt x="4630225" y="0"/>
                    </a:moveTo>
                    <a:lnTo>
                      <a:pt x="0" y="0"/>
                    </a:lnTo>
                    <a:lnTo>
                      <a:pt x="0" y="1338179"/>
                    </a:lnTo>
                    <a:lnTo>
                      <a:pt x="4630225" y="1338179"/>
                    </a:lnTo>
                    <a:lnTo>
                      <a:pt x="4630225"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24" name="Google Shape;124;p23"/>
              <p:cNvSpPr/>
              <p:nvPr/>
            </p:nvSpPr>
            <p:spPr>
              <a:xfrm>
                <a:off x="5283608" y="2978312"/>
                <a:ext cx="0" cy="81280"/>
              </a:xfrm>
              <a:custGeom>
                <a:rect b="b" l="l" r="r" t="t"/>
                <a:pathLst>
                  <a:path extrusionOk="0" h="81280" w="120000">
                    <a:moveTo>
                      <a:pt x="0" y="81279"/>
                    </a:moveTo>
                    <a:lnTo>
                      <a:pt x="0" y="0"/>
                    </a:lnTo>
                    <a:lnTo>
                      <a:pt x="0" y="81279"/>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25" name="Google Shape;125;p23"/>
              <p:cNvSpPr/>
              <p:nvPr/>
            </p:nvSpPr>
            <p:spPr>
              <a:xfrm>
                <a:off x="5283608" y="621970"/>
                <a:ext cx="0" cy="81915"/>
              </a:xfrm>
              <a:custGeom>
                <a:rect b="b" l="l" r="r" t="t"/>
                <a:pathLst>
                  <a:path extrusionOk="0" h="81915" w="120000">
                    <a:moveTo>
                      <a:pt x="0" y="0"/>
                    </a:moveTo>
                    <a:lnTo>
                      <a:pt x="0" y="81672"/>
                    </a:lnTo>
                    <a:lnTo>
                      <a:pt x="0" y="0"/>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26" name="Google Shape;126;p23"/>
              <p:cNvSpPr/>
              <p:nvPr/>
            </p:nvSpPr>
            <p:spPr>
              <a:xfrm>
                <a:off x="402081" y="2978312"/>
                <a:ext cx="0" cy="81280"/>
              </a:xfrm>
              <a:custGeom>
                <a:rect b="b" l="l" r="r" t="t"/>
                <a:pathLst>
                  <a:path extrusionOk="0" h="81280" w="120000">
                    <a:moveTo>
                      <a:pt x="0" y="81279"/>
                    </a:moveTo>
                    <a:lnTo>
                      <a:pt x="0" y="0"/>
                    </a:lnTo>
                    <a:lnTo>
                      <a:pt x="0" y="81279"/>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27" name="Google Shape;127;p23"/>
              <p:cNvSpPr/>
              <p:nvPr/>
            </p:nvSpPr>
            <p:spPr>
              <a:xfrm>
                <a:off x="402081" y="621970"/>
                <a:ext cx="0" cy="81915"/>
              </a:xfrm>
              <a:custGeom>
                <a:rect b="b" l="l" r="r" t="t"/>
                <a:pathLst>
                  <a:path extrusionOk="0" h="81915" w="120000">
                    <a:moveTo>
                      <a:pt x="0" y="0"/>
                    </a:moveTo>
                    <a:lnTo>
                      <a:pt x="0" y="81672"/>
                    </a:lnTo>
                    <a:lnTo>
                      <a:pt x="0" y="0"/>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28" name="Google Shape;128;p23"/>
              <p:cNvSpPr/>
              <p:nvPr/>
            </p:nvSpPr>
            <p:spPr>
              <a:xfrm>
                <a:off x="5283606" y="621975"/>
                <a:ext cx="4592955" cy="2437765"/>
              </a:xfrm>
              <a:custGeom>
                <a:rect b="b" l="l" r="r" t="t"/>
                <a:pathLst>
                  <a:path extrusionOk="0" h="2437765" w="4592955">
                    <a:moveTo>
                      <a:pt x="4592523" y="0"/>
                    </a:moveTo>
                    <a:lnTo>
                      <a:pt x="0" y="0"/>
                    </a:lnTo>
                    <a:lnTo>
                      <a:pt x="0" y="81673"/>
                    </a:lnTo>
                    <a:lnTo>
                      <a:pt x="0" y="2356345"/>
                    </a:lnTo>
                    <a:lnTo>
                      <a:pt x="0" y="2437625"/>
                    </a:lnTo>
                    <a:lnTo>
                      <a:pt x="4592523" y="2437625"/>
                    </a:lnTo>
                    <a:lnTo>
                      <a:pt x="4592523" y="0"/>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29" name="Google Shape;129;p23"/>
              <p:cNvSpPr/>
              <p:nvPr/>
            </p:nvSpPr>
            <p:spPr>
              <a:xfrm>
                <a:off x="402069" y="621975"/>
                <a:ext cx="4599305" cy="2437765"/>
              </a:xfrm>
              <a:custGeom>
                <a:rect b="b" l="l" r="r" t="t"/>
                <a:pathLst>
                  <a:path extrusionOk="0" h="2437765" w="4599305">
                    <a:moveTo>
                      <a:pt x="4598822" y="0"/>
                    </a:moveTo>
                    <a:lnTo>
                      <a:pt x="12" y="0"/>
                    </a:lnTo>
                    <a:lnTo>
                      <a:pt x="0" y="81673"/>
                    </a:lnTo>
                    <a:lnTo>
                      <a:pt x="12" y="2356345"/>
                    </a:lnTo>
                    <a:lnTo>
                      <a:pt x="0" y="2437625"/>
                    </a:lnTo>
                    <a:lnTo>
                      <a:pt x="4598822" y="2437625"/>
                    </a:lnTo>
                    <a:lnTo>
                      <a:pt x="4598822" y="0"/>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30" name="Google Shape;130;p23"/>
              <p:cNvSpPr/>
              <p:nvPr/>
            </p:nvSpPr>
            <p:spPr>
              <a:xfrm>
                <a:off x="5283608" y="3361154"/>
                <a:ext cx="4592955" cy="1351280"/>
              </a:xfrm>
              <a:custGeom>
                <a:rect b="b" l="l" r="r" t="t"/>
                <a:pathLst>
                  <a:path extrusionOk="0" h="1351279" w="4592955">
                    <a:moveTo>
                      <a:pt x="4592530" y="0"/>
                    </a:moveTo>
                    <a:lnTo>
                      <a:pt x="0" y="0"/>
                    </a:lnTo>
                    <a:lnTo>
                      <a:pt x="0" y="1350744"/>
                    </a:lnTo>
                    <a:lnTo>
                      <a:pt x="4592530" y="1350744"/>
                    </a:lnTo>
                    <a:lnTo>
                      <a:pt x="459253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31" name="Google Shape;131;p23"/>
              <p:cNvSpPr/>
              <p:nvPr/>
            </p:nvSpPr>
            <p:spPr>
              <a:xfrm>
                <a:off x="402081" y="3361154"/>
                <a:ext cx="4599305" cy="1351280"/>
              </a:xfrm>
              <a:custGeom>
                <a:rect b="b" l="l" r="r" t="t"/>
                <a:pathLst>
                  <a:path extrusionOk="0" h="1351279" w="4599305">
                    <a:moveTo>
                      <a:pt x="4598812" y="0"/>
                    </a:moveTo>
                    <a:lnTo>
                      <a:pt x="0" y="0"/>
                    </a:lnTo>
                    <a:lnTo>
                      <a:pt x="0" y="1350744"/>
                    </a:lnTo>
                    <a:lnTo>
                      <a:pt x="4598812" y="1350744"/>
                    </a:lnTo>
                    <a:lnTo>
                      <a:pt x="4598812"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32" name="Google Shape;132;p23"/>
              <p:cNvSpPr/>
              <p:nvPr/>
            </p:nvSpPr>
            <p:spPr>
              <a:xfrm>
                <a:off x="5283608" y="5026025"/>
                <a:ext cx="4592955" cy="1338580"/>
              </a:xfrm>
              <a:custGeom>
                <a:rect b="b" l="l" r="r" t="t"/>
                <a:pathLst>
                  <a:path extrusionOk="0" h="1338579" w="4592955">
                    <a:moveTo>
                      <a:pt x="4592530" y="0"/>
                    </a:moveTo>
                    <a:lnTo>
                      <a:pt x="0" y="0"/>
                    </a:lnTo>
                    <a:lnTo>
                      <a:pt x="0" y="1338179"/>
                    </a:lnTo>
                    <a:lnTo>
                      <a:pt x="4592530" y="1338179"/>
                    </a:lnTo>
                    <a:lnTo>
                      <a:pt x="459253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33" name="Google Shape;133;p23"/>
              <p:cNvSpPr/>
              <p:nvPr/>
            </p:nvSpPr>
            <p:spPr>
              <a:xfrm>
                <a:off x="402081" y="5026025"/>
                <a:ext cx="4599305" cy="1338580"/>
              </a:xfrm>
              <a:custGeom>
                <a:rect b="b" l="l" r="r" t="t"/>
                <a:pathLst>
                  <a:path extrusionOk="0" h="1338579" w="4599305">
                    <a:moveTo>
                      <a:pt x="4598812" y="0"/>
                    </a:moveTo>
                    <a:lnTo>
                      <a:pt x="0" y="0"/>
                    </a:lnTo>
                    <a:lnTo>
                      <a:pt x="0" y="1338179"/>
                    </a:lnTo>
                    <a:lnTo>
                      <a:pt x="4598812" y="1338179"/>
                    </a:lnTo>
                    <a:lnTo>
                      <a:pt x="4598812"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34" name="Google Shape;134;p23"/>
              <p:cNvSpPr/>
              <p:nvPr/>
            </p:nvSpPr>
            <p:spPr>
              <a:xfrm>
                <a:off x="5283608" y="8223833"/>
                <a:ext cx="4592955" cy="1351280"/>
              </a:xfrm>
              <a:custGeom>
                <a:rect b="b" l="l" r="r" t="t"/>
                <a:pathLst>
                  <a:path extrusionOk="0" h="1351279" w="4592955">
                    <a:moveTo>
                      <a:pt x="4592530" y="0"/>
                    </a:moveTo>
                    <a:lnTo>
                      <a:pt x="0" y="0"/>
                    </a:lnTo>
                    <a:lnTo>
                      <a:pt x="0" y="1350744"/>
                    </a:lnTo>
                    <a:lnTo>
                      <a:pt x="4592530" y="1350744"/>
                    </a:lnTo>
                    <a:lnTo>
                      <a:pt x="459253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35" name="Google Shape;135;p23"/>
              <p:cNvSpPr/>
              <p:nvPr/>
            </p:nvSpPr>
            <p:spPr>
              <a:xfrm>
                <a:off x="402081" y="8223833"/>
                <a:ext cx="4599305" cy="1351280"/>
              </a:xfrm>
              <a:custGeom>
                <a:rect b="b" l="l" r="r" t="t"/>
                <a:pathLst>
                  <a:path extrusionOk="0" h="1351279" w="4599305">
                    <a:moveTo>
                      <a:pt x="4598812" y="0"/>
                    </a:moveTo>
                    <a:lnTo>
                      <a:pt x="0" y="0"/>
                    </a:lnTo>
                    <a:lnTo>
                      <a:pt x="0" y="1350744"/>
                    </a:lnTo>
                    <a:lnTo>
                      <a:pt x="4598812" y="1350744"/>
                    </a:lnTo>
                    <a:lnTo>
                      <a:pt x="4598812"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36" name="Google Shape;136;p23"/>
              <p:cNvSpPr/>
              <p:nvPr/>
            </p:nvSpPr>
            <p:spPr>
              <a:xfrm>
                <a:off x="5283608" y="6678330"/>
                <a:ext cx="4592955" cy="1338580"/>
              </a:xfrm>
              <a:custGeom>
                <a:rect b="b" l="l" r="r" t="t"/>
                <a:pathLst>
                  <a:path extrusionOk="0" h="1338579" w="4592955">
                    <a:moveTo>
                      <a:pt x="4592530" y="0"/>
                    </a:moveTo>
                    <a:lnTo>
                      <a:pt x="0" y="0"/>
                    </a:lnTo>
                    <a:lnTo>
                      <a:pt x="0" y="1338179"/>
                    </a:lnTo>
                    <a:lnTo>
                      <a:pt x="4592530" y="1338179"/>
                    </a:lnTo>
                    <a:lnTo>
                      <a:pt x="4592530"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37" name="Google Shape;137;p23"/>
              <p:cNvSpPr/>
              <p:nvPr/>
            </p:nvSpPr>
            <p:spPr>
              <a:xfrm>
                <a:off x="402081" y="6678330"/>
                <a:ext cx="4599305" cy="1338580"/>
              </a:xfrm>
              <a:custGeom>
                <a:rect b="b" l="l" r="r" t="t"/>
                <a:pathLst>
                  <a:path extrusionOk="0" h="1338579" w="4599305">
                    <a:moveTo>
                      <a:pt x="4598812" y="0"/>
                    </a:moveTo>
                    <a:lnTo>
                      <a:pt x="0" y="0"/>
                    </a:lnTo>
                    <a:lnTo>
                      <a:pt x="0" y="1338179"/>
                    </a:lnTo>
                    <a:lnTo>
                      <a:pt x="4598812" y="1338179"/>
                    </a:lnTo>
                    <a:lnTo>
                      <a:pt x="4598812"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38" name="Google Shape;138;p23"/>
              <p:cNvSpPr/>
              <p:nvPr/>
            </p:nvSpPr>
            <p:spPr>
              <a:xfrm>
                <a:off x="15109482" y="621975"/>
                <a:ext cx="4599305" cy="2437765"/>
              </a:xfrm>
              <a:custGeom>
                <a:rect b="b" l="l" r="r" t="t"/>
                <a:pathLst>
                  <a:path extrusionOk="0" h="2437765" w="4599305">
                    <a:moveTo>
                      <a:pt x="4598809" y="0"/>
                    </a:moveTo>
                    <a:lnTo>
                      <a:pt x="0" y="0"/>
                    </a:lnTo>
                    <a:lnTo>
                      <a:pt x="0" y="2437625"/>
                    </a:lnTo>
                    <a:lnTo>
                      <a:pt x="4598809" y="2437625"/>
                    </a:lnTo>
                    <a:lnTo>
                      <a:pt x="4598809" y="2355951"/>
                    </a:lnTo>
                    <a:lnTo>
                      <a:pt x="4598809" y="81673"/>
                    </a:lnTo>
                    <a:lnTo>
                      <a:pt x="4598809" y="0"/>
                    </a:lnTo>
                    <a:close/>
                  </a:path>
                </a:pathLst>
              </a:custGeom>
              <a:solidFill>
                <a:srgbClr val="01B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39" name="Google Shape;139;p23"/>
              <p:cNvSpPr/>
              <p:nvPr/>
            </p:nvSpPr>
            <p:spPr>
              <a:xfrm>
                <a:off x="15109487" y="5026025"/>
                <a:ext cx="4599305" cy="1338580"/>
              </a:xfrm>
              <a:custGeom>
                <a:rect b="b" l="l" r="r" t="t"/>
                <a:pathLst>
                  <a:path extrusionOk="0" h="1338579" w="4599305">
                    <a:moveTo>
                      <a:pt x="4598812" y="0"/>
                    </a:moveTo>
                    <a:lnTo>
                      <a:pt x="0" y="0"/>
                    </a:lnTo>
                    <a:lnTo>
                      <a:pt x="0" y="1338179"/>
                    </a:lnTo>
                    <a:lnTo>
                      <a:pt x="4598812" y="1338179"/>
                    </a:lnTo>
                    <a:lnTo>
                      <a:pt x="4598812"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40" name="Google Shape;140;p23"/>
              <p:cNvSpPr/>
              <p:nvPr/>
            </p:nvSpPr>
            <p:spPr>
              <a:xfrm>
                <a:off x="15109487" y="8223833"/>
                <a:ext cx="4599305" cy="1351280"/>
              </a:xfrm>
              <a:custGeom>
                <a:rect b="b" l="l" r="r" t="t"/>
                <a:pathLst>
                  <a:path extrusionOk="0" h="1351279" w="4599305">
                    <a:moveTo>
                      <a:pt x="4598812" y="0"/>
                    </a:moveTo>
                    <a:lnTo>
                      <a:pt x="0" y="0"/>
                    </a:lnTo>
                    <a:lnTo>
                      <a:pt x="0" y="1350744"/>
                    </a:lnTo>
                    <a:lnTo>
                      <a:pt x="4598812" y="1350744"/>
                    </a:lnTo>
                    <a:lnTo>
                      <a:pt x="4598812"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sp>
            <p:nvSpPr>
              <p:cNvPr id="141" name="Google Shape;141;p23"/>
              <p:cNvSpPr/>
              <p:nvPr/>
            </p:nvSpPr>
            <p:spPr>
              <a:xfrm>
                <a:off x="15109487" y="6678330"/>
                <a:ext cx="4599305" cy="1338580"/>
              </a:xfrm>
              <a:custGeom>
                <a:rect b="b" l="l" r="r" t="t"/>
                <a:pathLst>
                  <a:path extrusionOk="0" h="1338579" w="4599305">
                    <a:moveTo>
                      <a:pt x="4598812" y="0"/>
                    </a:moveTo>
                    <a:lnTo>
                      <a:pt x="0" y="0"/>
                    </a:lnTo>
                    <a:lnTo>
                      <a:pt x="0" y="1338179"/>
                    </a:lnTo>
                    <a:lnTo>
                      <a:pt x="4598812" y="1338179"/>
                    </a:lnTo>
                    <a:lnTo>
                      <a:pt x="4598812" y="0"/>
                    </a:lnTo>
                    <a:close/>
                  </a:path>
                </a:pathLst>
              </a:custGeom>
              <a:solidFill>
                <a:srgbClr val="01BFEF">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Verdana"/>
                  <a:ea typeface="Verdana"/>
                  <a:cs typeface="Verdana"/>
                  <a:sym typeface="Verdana"/>
                </a:endParaRPr>
              </a:p>
            </p:txBody>
          </p:sp>
        </p:grpSp>
        <p:sp>
          <p:nvSpPr>
            <p:cNvPr id="142" name="Google Shape;142;p23"/>
            <p:cNvSpPr txBox="1"/>
            <p:nvPr/>
          </p:nvSpPr>
          <p:spPr>
            <a:xfrm>
              <a:off x="382273" y="527086"/>
              <a:ext cx="1088760"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800"/>
                <a:buFont typeface="Verdana"/>
                <a:buNone/>
              </a:pPr>
              <a:r>
                <a:rPr b="1" i="0" lang="en" sz="800" u="none" cap="none" strike="noStrike">
                  <a:solidFill>
                    <a:srgbClr val="FFFFFF"/>
                  </a:solidFill>
                  <a:latin typeface="Verdana"/>
                  <a:ea typeface="Verdana"/>
                  <a:cs typeface="Verdana"/>
                  <a:sym typeface="Verdana"/>
                </a:rPr>
                <a:t>Description</a:t>
              </a:r>
              <a:endParaRPr b="0" i="0" sz="1100" u="none" cap="none" strike="noStrike">
                <a:solidFill>
                  <a:srgbClr val="000000"/>
                </a:solidFill>
                <a:latin typeface="Arial"/>
                <a:ea typeface="Arial"/>
                <a:cs typeface="Arial"/>
                <a:sym typeface="Arial"/>
              </a:endParaRPr>
            </a:p>
          </p:txBody>
        </p:sp>
        <p:sp>
          <p:nvSpPr>
            <p:cNvPr id="143" name="Google Shape;143;p23"/>
            <p:cNvSpPr txBox="1"/>
            <p:nvPr/>
          </p:nvSpPr>
          <p:spPr>
            <a:xfrm>
              <a:off x="382275" y="2152400"/>
              <a:ext cx="929700" cy="26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800"/>
                <a:buFont typeface="Verdana"/>
                <a:buNone/>
              </a:pPr>
              <a:r>
                <a:rPr b="0" i="0" lang="en" sz="800" u="none" cap="none" strike="noStrike">
                  <a:solidFill>
                    <a:srgbClr val="2F2267"/>
                  </a:solidFill>
                  <a:latin typeface="Verdana"/>
                  <a:ea typeface="Verdana"/>
                  <a:cs typeface="Verdana"/>
                  <a:sym typeface="Verdana"/>
                </a:rPr>
                <a:t>Example</a:t>
              </a:r>
              <a:endParaRPr b="0" i="0" sz="1100" u="none" cap="none" strike="noStrike">
                <a:solidFill>
                  <a:srgbClr val="000000"/>
                </a:solidFill>
                <a:latin typeface="Arial"/>
                <a:ea typeface="Arial"/>
                <a:cs typeface="Arial"/>
                <a:sym typeface="Arial"/>
              </a:endParaRPr>
            </a:p>
          </p:txBody>
        </p:sp>
        <p:sp>
          <p:nvSpPr>
            <p:cNvPr id="144" name="Google Shape;144;p23"/>
            <p:cNvSpPr txBox="1"/>
            <p:nvPr/>
          </p:nvSpPr>
          <p:spPr>
            <a:xfrm>
              <a:off x="3211545" y="527086"/>
              <a:ext cx="1223412"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800"/>
                <a:buFont typeface="Verdana"/>
                <a:buNone/>
              </a:pPr>
              <a:r>
                <a:rPr b="1" i="0" lang="en" sz="800" u="none" cap="none" strike="noStrike">
                  <a:solidFill>
                    <a:srgbClr val="FFFFFF"/>
                  </a:solidFill>
                  <a:latin typeface="Verdana"/>
                  <a:ea typeface="Verdana"/>
                  <a:cs typeface="Verdana"/>
                  <a:sym typeface="Verdana"/>
                </a:rPr>
                <a:t>Stakeholders</a:t>
              </a:r>
              <a:endParaRPr b="0" i="0" sz="1100" u="none" cap="none" strike="noStrike">
                <a:solidFill>
                  <a:srgbClr val="000000"/>
                </a:solidFill>
                <a:latin typeface="Arial"/>
                <a:ea typeface="Arial"/>
                <a:cs typeface="Arial"/>
                <a:sym typeface="Arial"/>
              </a:endParaRPr>
            </a:p>
          </p:txBody>
        </p:sp>
        <p:sp>
          <p:nvSpPr>
            <p:cNvPr id="145" name="Google Shape;145;p23"/>
            <p:cNvSpPr txBox="1"/>
            <p:nvPr/>
          </p:nvSpPr>
          <p:spPr>
            <a:xfrm>
              <a:off x="3211545" y="2152392"/>
              <a:ext cx="1624163"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800"/>
                <a:buFont typeface="Verdana"/>
                <a:buNone/>
              </a:pPr>
              <a:r>
                <a:rPr b="0" i="0" lang="en" sz="800" u="none" cap="none" strike="noStrike">
                  <a:solidFill>
                    <a:srgbClr val="2F2267"/>
                  </a:solidFill>
                  <a:latin typeface="Verdana"/>
                  <a:ea typeface="Verdana"/>
                  <a:cs typeface="Verdana"/>
                  <a:sym typeface="Verdana"/>
                </a:rPr>
                <a:t>Senior management</a:t>
              </a:r>
              <a:endParaRPr b="0" i="0" sz="1100" u="none" cap="none" strike="noStrike">
                <a:solidFill>
                  <a:srgbClr val="000000"/>
                </a:solidFill>
                <a:latin typeface="Arial"/>
                <a:ea typeface="Arial"/>
                <a:cs typeface="Arial"/>
                <a:sym typeface="Arial"/>
              </a:endParaRPr>
            </a:p>
          </p:txBody>
        </p:sp>
        <p:sp>
          <p:nvSpPr>
            <p:cNvPr id="146" name="Google Shape;146;p23"/>
            <p:cNvSpPr txBox="1"/>
            <p:nvPr/>
          </p:nvSpPr>
          <p:spPr>
            <a:xfrm>
              <a:off x="6263252" y="527086"/>
              <a:ext cx="1693092"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800"/>
                <a:buFont typeface="Verdana"/>
                <a:buNone/>
              </a:pPr>
              <a:r>
                <a:rPr b="1" i="0" lang="en" sz="800" u="none" cap="none" strike="noStrike">
                  <a:solidFill>
                    <a:srgbClr val="FFFFFF"/>
                  </a:solidFill>
                  <a:latin typeface="Verdana"/>
                  <a:ea typeface="Verdana"/>
                  <a:cs typeface="Verdana"/>
                  <a:sym typeface="Verdana"/>
                </a:rPr>
                <a:t>Role in the process</a:t>
              </a:r>
              <a:endParaRPr b="0" i="0" sz="1100" u="none" cap="none" strike="noStrike">
                <a:solidFill>
                  <a:srgbClr val="000000"/>
                </a:solidFill>
                <a:latin typeface="Arial"/>
                <a:ea typeface="Arial"/>
                <a:cs typeface="Arial"/>
                <a:sym typeface="Arial"/>
              </a:endParaRPr>
            </a:p>
          </p:txBody>
        </p:sp>
        <p:sp>
          <p:nvSpPr>
            <p:cNvPr id="147" name="Google Shape;147;p23"/>
            <p:cNvSpPr txBox="1"/>
            <p:nvPr/>
          </p:nvSpPr>
          <p:spPr>
            <a:xfrm>
              <a:off x="6263249" y="2152400"/>
              <a:ext cx="1088700" cy="26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800"/>
                <a:buFont typeface="Verdana"/>
                <a:buNone/>
              </a:pPr>
              <a:r>
                <a:rPr b="0" i="0" lang="en" sz="800" u="none" cap="none" strike="noStrike">
                  <a:solidFill>
                    <a:srgbClr val="2F2267"/>
                  </a:solidFill>
                  <a:latin typeface="Verdana"/>
                  <a:ea typeface="Verdana"/>
                  <a:cs typeface="Verdana"/>
                  <a:sym typeface="Verdana"/>
                </a:rPr>
                <a:t>Review</a:t>
              </a:r>
              <a:endParaRPr b="0" i="0" sz="1100" u="none" cap="none" strike="noStrike">
                <a:solidFill>
                  <a:srgbClr val="000000"/>
                </a:solidFill>
                <a:latin typeface="Arial"/>
                <a:ea typeface="Arial"/>
                <a:cs typeface="Arial"/>
                <a:sym typeface="Arial"/>
              </a:endParaRPr>
            </a:p>
          </p:txBody>
        </p:sp>
        <p:sp>
          <p:nvSpPr>
            <p:cNvPr id="148" name="Google Shape;148;p23"/>
            <p:cNvSpPr txBox="1"/>
            <p:nvPr/>
          </p:nvSpPr>
          <p:spPr>
            <a:xfrm>
              <a:off x="3211545" y="719263"/>
              <a:ext cx="2819178" cy="76944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800"/>
                <a:buFont typeface="Verdana"/>
                <a:buNone/>
              </a:pPr>
              <a:r>
                <a:rPr b="0" i="0" lang="en" sz="800" u="none" cap="none" strike="noStrike">
                  <a:solidFill>
                    <a:srgbClr val="FFFFFF"/>
                  </a:solidFill>
                  <a:latin typeface="Verdana"/>
                  <a:ea typeface="Verdana"/>
                  <a:cs typeface="Verdana"/>
                  <a:sym typeface="Verdana"/>
                </a:rPr>
                <a:t>Who are the stakeholders that should be involved in designing and implementing your procurement Strategy ? </a:t>
              </a:r>
              <a:endParaRPr b="0" i="0" sz="1100" u="none" cap="none" strike="noStrike">
                <a:solidFill>
                  <a:srgbClr val="000000"/>
                </a:solidFill>
                <a:latin typeface="Arial"/>
                <a:ea typeface="Arial"/>
                <a:cs typeface="Arial"/>
                <a:sym typeface="Arial"/>
              </a:endParaRPr>
            </a:p>
          </p:txBody>
        </p:sp>
        <p:sp>
          <p:nvSpPr>
            <p:cNvPr id="149" name="Google Shape;149;p23"/>
            <p:cNvSpPr txBox="1"/>
            <p:nvPr/>
          </p:nvSpPr>
          <p:spPr>
            <a:xfrm>
              <a:off x="6224556" y="719263"/>
              <a:ext cx="2819178" cy="60016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800"/>
                <a:buFont typeface="Verdana"/>
                <a:buNone/>
              </a:pPr>
              <a:r>
                <a:rPr b="0" i="0" lang="en" sz="800" u="none" cap="none" strike="noStrike">
                  <a:solidFill>
                    <a:srgbClr val="FFFFFF"/>
                  </a:solidFill>
                  <a:latin typeface="Verdana"/>
                  <a:ea typeface="Verdana"/>
                  <a:cs typeface="Verdana"/>
                  <a:sym typeface="Verdana"/>
                </a:rPr>
                <a:t>What is their role in the process?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800"/>
                <a:buFont typeface="Verdana"/>
                <a:buNone/>
              </a:pPr>
              <a:r>
                <a:rPr b="0" i="0" lang="en" sz="800" u="none" cap="none" strike="noStrike">
                  <a:solidFill>
                    <a:srgbClr val="FFFFFF"/>
                  </a:solidFill>
                  <a:latin typeface="Verdana"/>
                  <a:ea typeface="Verdana"/>
                  <a:cs typeface="Verdana"/>
                  <a:sym typeface="Verdana"/>
                </a:rPr>
                <a:t>(Preparation/  Review/  Approval  Implementation)</a:t>
              </a:r>
              <a:endParaRPr b="0" i="0" sz="1100" u="none" cap="none" strike="noStrike">
                <a:solidFill>
                  <a:srgbClr val="000000"/>
                </a:solidFill>
                <a:latin typeface="Arial"/>
                <a:ea typeface="Arial"/>
                <a:cs typeface="Arial"/>
                <a:sym typeface="Arial"/>
              </a:endParaRPr>
            </a:p>
          </p:txBody>
        </p:sp>
        <p:sp>
          <p:nvSpPr>
            <p:cNvPr id="150" name="Google Shape;150;p23"/>
            <p:cNvSpPr txBox="1"/>
            <p:nvPr/>
          </p:nvSpPr>
          <p:spPr>
            <a:xfrm>
              <a:off x="9218948" y="2077445"/>
              <a:ext cx="2590780" cy="76944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267"/>
                </a:buClr>
                <a:buSzPts val="800"/>
                <a:buFont typeface="Verdana"/>
                <a:buNone/>
              </a:pPr>
              <a:r>
                <a:rPr b="0" i="0" lang="en" sz="800" u="none" cap="none" strike="noStrike">
                  <a:solidFill>
                    <a:srgbClr val="2F2267"/>
                  </a:solidFill>
                  <a:latin typeface="Verdana"/>
                  <a:ea typeface="Verdana"/>
                  <a:cs typeface="Verdana"/>
                  <a:sym typeface="Verdana"/>
                </a:rPr>
                <a:t>Senior management : input on company’s strategy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F2267"/>
                </a:buClr>
                <a:buSzPts val="800"/>
                <a:buFont typeface="Verdana"/>
                <a:buNone/>
              </a:pPr>
              <a:r>
                <a:rPr b="0" i="0" lang="en" sz="800" u="none" cap="none" strike="noStrike">
                  <a:solidFill>
                    <a:srgbClr val="2F2267"/>
                  </a:solidFill>
                  <a:latin typeface="Verdana"/>
                  <a:ea typeface="Verdana"/>
                  <a:cs typeface="Verdana"/>
                  <a:sym typeface="Verdana"/>
                </a:rPr>
                <a:t>Senior management : approval on focus in action plan </a:t>
              </a:r>
              <a:endParaRPr b="0" i="0" sz="1100" u="none" cap="none" strike="noStrike">
                <a:solidFill>
                  <a:srgbClr val="000000"/>
                </a:solidFill>
                <a:latin typeface="Arial"/>
                <a:ea typeface="Arial"/>
                <a:cs typeface="Arial"/>
                <a:sym typeface="Arial"/>
              </a:endParaRPr>
            </a:p>
          </p:txBody>
        </p:sp>
        <p:sp>
          <p:nvSpPr>
            <p:cNvPr id="151" name="Google Shape;151;p23"/>
            <p:cNvSpPr txBox="1"/>
            <p:nvPr/>
          </p:nvSpPr>
          <p:spPr>
            <a:xfrm>
              <a:off x="9218947" y="719263"/>
              <a:ext cx="2590780" cy="76944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800"/>
                <a:buFont typeface="Verdana"/>
                <a:buNone/>
              </a:pPr>
              <a:r>
                <a:rPr b="0" i="0" lang="en" sz="800" u="none" cap="none" strike="noStrike">
                  <a:solidFill>
                    <a:srgbClr val="FFFFFF"/>
                  </a:solidFill>
                  <a:latin typeface="Verdana"/>
                  <a:ea typeface="Verdana"/>
                  <a:cs typeface="Verdana"/>
                  <a:sym typeface="Verdana"/>
                </a:rPr>
                <a:t>At what stage of the process should they be involved ?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800"/>
                <a:buFont typeface="Verdana"/>
                <a:buNone/>
              </a:pPr>
              <a:r>
                <a:rPr b="0" i="0" lang="en" sz="800" u="none" cap="none" strike="noStrike">
                  <a:solidFill>
                    <a:srgbClr val="FFFFFF"/>
                  </a:solidFill>
                  <a:latin typeface="Verdana"/>
                  <a:ea typeface="Verdana"/>
                  <a:cs typeface="Verdana"/>
                  <a:sym typeface="Verdana"/>
                </a:rPr>
                <a:t>(Prioritization / Design/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800"/>
                <a:buFont typeface="Verdana"/>
                <a:buNone/>
              </a:pPr>
              <a:r>
                <a:rPr b="0" i="0" lang="en" sz="800" u="none" cap="none" strike="noStrike">
                  <a:solidFill>
                    <a:srgbClr val="FFFFFF"/>
                  </a:solidFill>
                  <a:latin typeface="Verdana"/>
                  <a:ea typeface="Verdana"/>
                  <a:cs typeface="Verdana"/>
                  <a:sym typeface="Verdana"/>
                </a:rPr>
                <a:t>Implementation)</a:t>
              </a:r>
              <a:endParaRPr b="0" i="0" sz="1100" u="none" cap="none" strike="noStrike">
                <a:solidFill>
                  <a:srgbClr val="000000"/>
                </a:solidFill>
                <a:latin typeface="Arial"/>
                <a:ea typeface="Arial"/>
                <a:cs typeface="Arial"/>
                <a:sym typeface="Arial"/>
              </a:endParaRPr>
            </a:p>
          </p:txBody>
        </p:sp>
        <p:sp>
          <p:nvSpPr>
            <p:cNvPr id="152" name="Google Shape;152;p23"/>
            <p:cNvSpPr txBox="1"/>
            <p:nvPr/>
          </p:nvSpPr>
          <p:spPr>
            <a:xfrm>
              <a:off x="9218947" y="527086"/>
              <a:ext cx="1797287" cy="2616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800"/>
                <a:buFont typeface="Verdana"/>
                <a:buNone/>
              </a:pPr>
              <a:r>
                <a:rPr b="1" i="0" lang="en" sz="800" u="none" cap="none" strike="noStrike">
                  <a:solidFill>
                    <a:srgbClr val="FFFFFF"/>
                  </a:solidFill>
                  <a:latin typeface="Verdana"/>
                  <a:ea typeface="Verdana"/>
                  <a:cs typeface="Verdana"/>
                  <a:sym typeface="Verdana"/>
                </a:rPr>
                <a:t>Stage in the process</a:t>
              </a:r>
              <a:endParaRPr b="0" i="0" sz="11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pSp>
        <p:nvGrpSpPr>
          <p:cNvPr id="157" name="Google Shape;157;p24"/>
          <p:cNvGrpSpPr/>
          <p:nvPr/>
        </p:nvGrpSpPr>
        <p:grpSpPr>
          <a:xfrm>
            <a:off x="1299534" y="928688"/>
            <a:ext cx="6544932" cy="3286125"/>
            <a:chOff x="2224015" y="2387361"/>
            <a:chExt cx="13752696" cy="6905050"/>
          </a:xfrm>
        </p:grpSpPr>
        <p:sp>
          <p:nvSpPr>
            <p:cNvPr id="158" name="Google Shape;158;p24"/>
            <p:cNvSpPr/>
            <p:nvPr/>
          </p:nvSpPr>
          <p:spPr>
            <a:xfrm>
              <a:off x="2224015" y="4196731"/>
              <a:ext cx="3637915" cy="1470660"/>
            </a:xfrm>
            <a:custGeom>
              <a:rect b="b" l="l" r="r" t="t"/>
              <a:pathLst>
                <a:path extrusionOk="0" h="1470660" w="3637915">
                  <a:moveTo>
                    <a:pt x="3637585" y="0"/>
                  </a:moveTo>
                  <a:lnTo>
                    <a:pt x="0" y="0"/>
                  </a:lnTo>
                  <a:lnTo>
                    <a:pt x="0" y="1470112"/>
                  </a:lnTo>
                  <a:lnTo>
                    <a:pt x="3637585" y="1470112"/>
                  </a:lnTo>
                  <a:lnTo>
                    <a:pt x="3637585"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Verdana"/>
                <a:ea typeface="Verdana"/>
                <a:cs typeface="Verdana"/>
                <a:sym typeface="Verdana"/>
              </a:endParaRPr>
            </a:p>
          </p:txBody>
        </p:sp>
        <p:sp>
          <p:nvSpPr>
            <p:cNvPr id="159" name="Google Shape;159;p24"/>
            <p:cNvSpPr/>
            <p:nvPr/>
          </p:nvSpPr>
          <p:spPr>
            <a:xfrm>
              <a:off x="2224015" y="6012382"/>
              <a:ext cx="3637915" cy="1470660"/>
            </a:xfrm>
            <a:custGeom>
              <a:rect b="b" l="l" r="r" t="t"/>
              <a:pathLst>
                <a:path extrusionOk="0" h="1470659" w="3637915">
                  <a:moveTo>
                    <a:pt x="3637585" y="0"/>
                  </a:moveTo>
                  <a:lnTo>
                    <a:pt x="0" y="0"/>
                  </a:lnTo>
                  <a:lnTo>
                    <a:pt x="0" y="1470112"/>
                  </a:lnTo>
                  <a:lnTo>
                    <a:pt x="3637585" y="1470112"/>
                  </a:lnTo>
                  <a:lnTo>
                    <a:pt x="3637585"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Verdana"/>
                <a:ea typeface="Verdana"/>
                <a:cs typeface="Verdana"/>
                <a:sym typeface="Verdana"/>
              </a:endParaRPr>
            </a:p>
          </p:txBody>
        </p:sp>
        <p:sp>
          <p:nvSpPr>
            <p:cNvPr id="160" name="Google Shape;160;p24"/>
            <p:cNvSpPr/>
            <p:nvPr/>
          </p:nvSpPr>
          <p:spPr>
            <a:xfrm>
              <a:off x="2224015" y="7821751"/>
              <a:ext cx="3637915" cy="1470660"/>
            </a:xfrm>
            <a:custGeom>
              <a:rect b="b" l="l" r="r" t="t"/>
              <a:pathLst>
                <a:path extrusionOk="0" h="1470659" w="3637915">
                  <a:moveTo>
                    <a:pt x="3637585" y="0"/>
                  </a:moveTo>
                  <a:lnTo>
                    <a:pt x="0" y="0"/>
                  </a:lnTo>
                  <a:lnTo>
                    <a:pt x="0" y="1470112"/>
                  </a:lnTo>
                  <a:lnTo>
                    <a:pt x="3637585" y="1470112"/>
                  </a:lnTo>
                  <a:lnTo>
                    <a:pt x="3637585"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Verdana"/>
                <a:ea typeface="Verdana"/>
                <a:cs typeface="Verdana"/>
                <a:sym typeface="Verdana"/>
              </a:endParaRPr>
            </a:p>
          </p:txBody>
        </p:sp>
        <p:sp>
          <p:nvSpPr>
            <p:cNvPr id="161" name="Google Shape;161;p24"/>
            <p:cNvSpPr/>
            <p:nvPr/>
          </p:nvSpPr>
          <p:spPr>
            <a:xfrm>
              <a:off x="6257401" y="2387361"/>
              <a:ext cx="9719310" cy="1470660"/>
            </a:xfrm>
            <a:custGeom>
              <a:rect b="b" l="l" r="r" t="t"/>
              <a:pathLst>
                <a:path extrusionOk="0" h="1470660" w="9719310">
                  <a:moveTo>
                    <a:pt x="9719075" y="0"/>
                  </a:moveTo>
                  <a:lnTo>
                    <a:pt x="0" y="0"/>
                  </a:lnTo>
                  <a:lnTo>
                    <a:pt x="0" y="1470112"/>
                  </a:lnTo>
                  <a:lnTo>
                    <a:pt x="9719075" y="1470112"/>
                  </a:lnTo>
                  <a:lnTo>
                    <a:pt x="9719075" y="0"/>
                  </a:lnTo>
                  <a:close/>
                </a:path>
              </a:pathLst>
            </a:custGeom>
            <a:solidFill>
              <a:srgbClr val="01BF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Verdana"/>
                <a:ea typeface="Verdana"/>
                <a:cs typeface="Verdana"/>
                <a:sym typeface="Verdana"/>
              </a:endParaRPr>
            </a:p>
          </p:txBody>
        </p:sp>
        <p:sp>
          <p:nvSpPr>
            <p:cNvPr id="162" name="Google Shape;162;p24"/>
            <p:cNvSpPr/>
            <p:nvPr/>
          </p:nvSpPr>
          <p:spPr>
            <a:xfrm>
              <a:off x="6257401" y="4196731"/>
              <a:ext cx="9719310" cy="1470660"/>
            </a:xfrm>
            <a:custGeom>
              <a:rect b="b" l="l" r="r" t="t"/>
              <a:pathLst>
                <a:path extrusionOk="0" h="1470660" w="9719310">
                  <a:moveTo>
                    <a:pt x="9719075" y="0"/>
                  </a:moveTo>
                  <a:lnTo>
                    <a:pt x="0" y="0"/>
                  </a:lnTo>
                  <a:lnTo>
                    <a:pt x="0" y="1470112"/>
                  </a:lnTo>
                  <a:lnTo>
                    <a:pt x="9719075" y="1470112"/>
                  </a:lnTo>
                  <a:lnTo>
                    <a:pt x="9719075" y="0"/>
                  </a:lnTo>
                  <a:close/>
                </a:path>
              </a:pathLst>
            </a:custGeom>
            <a:solidFill>
              <a:srgbClr val="01BFF0">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Verdana"/>
                <a:ea typeface="Verdana"/>
                <a:cs typeface="Verdana"/>
                <a:sym typeface="Verdana"/>
              </a:endParaRPr>
            </a:p>
          </p:txBody>
        </p:sp>
        <p:sp>
          <p:nvSpPr>
            <p:cNvPr id="163" name="Google Shape;163;p24"/>
            <p:cNvSpPr/>
            <p:nvPr/>
          </p:nvSpPr>
          <p:spPr>
            <a:xfrm>
              <a:off x="6257401" y="6012382"/>
              <a:ext cx="9719310" cy="1470660"/>
            </a:xfrm>
            <a:custGeom>
              <a:rect b="b" l="l" r="r" t="t"/>
              <a:pathLst>
                <a:path extrusionOk="0" h="1470659" w="9719310">
                  <a:moveTo>
                    <a:pt x="9719075" y="0"/>
                  </a:moveTo>
                  <a:lnTo>
                    <a:pt x="0" y="0"/>
                  </a:lnTo>
                  <a:lnTo>
                    <a:pt x="0" y="1470112"/>
                  </a:lnTo>
                  <a:lnTo>
                    <a:pt x="9719075" y="1470112"/>
                  </a:lnTo>
                  <a:lnTo>
                    <a:pt x="9719075" y="0"/>
                  </a:lnTo>
                  <a:close/>
                </a:path>
              </a:pathLst>
            </a:custGeom>
            <a:solidFill>
              <a:srgbClr val="01BFF0">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Verdana"/>
                <a:ea typeface="Verdana"/>
                <a:cs typeface="Verdana"/>
                <a:sym typeface="Verdana"/>
              </a:endParaRPr>
            </a:p>
          </p:txBody>
        </p:sp>
        <p:sp>
          <p:nvSpPr>
            <p:cNvPr id="164" name="Google Shape;164;p24"/>
            <p:cNvSpPr/>
            <p:nvPr/>
          </p:nvSpPr>
          <p:spPr>
            <a:xfrm>
              <a:off x="6257401" y="7821751"/>
              <a:ext cx="9719310" cy="1470660"/>
            </a:xfrm>
            <a:custGeom>
              <a:rect b="b" l="l" r="r" t="t"/>
              <a:pathLst>
                <a:path extrusionOk="0" h="1470659" w="9719310">
                  <a:moveTo>
                    <a:pt x="9719075" y="0"/>
                  </a:moveTo>
                  <a:lnTo>
                    <a:pt x="0" y="0"/>
                  </a:lnTo>
                  <a:lnTo>
                    <a:pt x="0" y="1470112"/>
                  </a:lnTo>
                  <a:lnTo>
                    <a:pt x="9719075" y="1470112"/>
                  </a:lnTo>
                  <a:lnTo>
                    <a:pt x="9719075" y="0"/>
                  </a:lnTo>
                  <a:close/>
                </a:path>
              </a:pathLst>
            </a:custGeom>
            <a:solidFill>
              <a:srgbClr val="01BFF0">
                <a:alpha val="1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Verdana"/>
                <a:ea typeface="Verdana"/>
                <a:cs typeface="Verdana"/>
                <a:sym typeface="Verdana"/>
              </a:endParaRPr>
            </a:p>
          </p:txBody>
        </p:sp>
      </p:grpSp>
      <p:pic>
        <p:nvPicPr>
          <p:cNvPr id="165" name="Google Shape;165;p24"/>
          <p:cNvPicPr preferRelativeResize="0"/>
          <p:nvPr/>
        </p:nvPicPr>
        <p:blipFill rotWithShape="1">
          <a:blip r:embed="rId3">
            <a:alphaModFix/>
          </a:blip>
          <a:srcRect b="0" l="0" r="0" t="0"/>
          <a:stretch/>
        </p:blipFill>
        <p:spPr>
          <a:xfrm>
            <a:off x="8183579" y="4718051"/>
            <a:ext cx="838863" cy="336867"/>
          </a:xfrm>
          <a:prstGeom prst="rect">
            <a:avLst/>
          </a:prstGeom>
          <a:noFill/>
          <a:ln>
            <a:noFill/>
          </a:ln>
        </p:spPr>
      </p:pic>
      <p:sp>
        <p:nvSpPr>
          <p:cNvPr id="166" name="Google Shape;166;p24"/>
          <p:cNvSpPr txBox="1"/>
          <p:nvPr/>
        </p:nvSpPr>
        <p:spPr>
          <a:xfrm>
            <a:off x="3314250" y="961217"/>
            <a:ext cx="1553551" cy="19620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Enter your company name</a:t>
            </a:r>
            <a:endParaRPr b="0" i="0" sz="1100" u="none" cap="none" strike="noStrike">
              <a:solidFill>
                <a:srgbClr val="000000"/>
              </a:solidFill>
              <a:latin typeface="Arial"/>
              <a:ea typeface="Arial"/>
              <a:cs typeface="Arial"/>
              <a:sym typeface="Arial"/>
            </a:endParaRPr>
          </a:p>
        </p:txBody>
      </p:sp>
      <p:sp>
        <p:nvSpPr>
          <p:cNvPr id="167" name="Google Shape;167;p24"/>
          <p:cNvSpPr txBox="1"/>
          <p:nvPr/>
        </p:nvSpPr>
        <p:spPr>
          <a:xfrm>
            <a:off x="1324815" y="1784413"/>
            <a:ext cx="898323" cy="19620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Company goal</a:t>
            </a:r>
            <a:endParaRPr b="0" i="0" sz="1100" u="none" cap="none" strike="noStrike">
              <a:solidFill>
                <a:srgbClr val="000000"/>
              </a:solidFill>
              <a:latin typeface="Arial"/>
              <a:ea typeface="Arial"/>
              <a:cs typeface="Arial"/>
              <a:sym typeface="Arial"/>
            </a:endParaRPr>
          </a:p>
        </p:txBody>
      </p:sp>
      <p:sp>
        <p:nvSpPr>
          <p:cNvPr id="168" name="Google Shape;168;p24"/>
          <p:cNvSpPr txBox="1"/>
          <p:nvPr/>
        </p:nvSpPr>
        <p:spPr>
          <a:xfrm>
            <a:off x="1324815" y="2650852"/>
            <a:ext cx="1706009" cy="32316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Procurement department’s goal</a:t>
            </a:r>
            <a:endParaRPr b="0" i="0" sz="1100" u="none" cap="none" strike="noStrike">
              <a:solidFill>
                <a:srgbClr val="000000"/>
              </a:solidFill>
              <a:latin typeface="Arial"/>
              <a:ea typeface="Arial"/>
              <a:cs typeface="Arial"/>
              <a:sym typeface="Arial"/>
            </a:endParaRPr>
          </a:p>
        </p:txBody>
      </p:sp>
      <p:sp>
        <p:nvSpPr>
          <p:cNvPr id="169" name="Google Shape;169;p24"/>
          <p:cNvSpPr txBox="1"/>
          <p:nvPr/>
        </p:nvSpPr>
        <p:spPr>
          <a:xfrm>
            <a:off x="1324815" y="3514923"/>
            <a:ext cx="1706009" cy="19620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Verdana"/>
                <a:ea typeface="Verdana"/>
                <a:cs typeface="Verdana"/>
                <a:sym typeface="Verdana"/>
              </a:rPr>
              <a:t>Personal procurement plan</a:t>
            </a:r>
            <a:endParaRPr b="0" i="0" sz="1100" u="none" cap="none" strike="noStrike">
              <a:solidFill>
                <a:srgbClr val="000000"/>
              </a:solidFill>
              <a:latin typeface="Arial"/>
              <a:ea typeface="Arial"/>
              <a:cs typeface="Arial"/>
              <a:sym typeface="Arial"/>
            </a:endParaRPr>
          </a:p>
        </p:txBody>
      </p:sp>
      <p:cxnSp>
        <p:nvCxnSpPr>
          <p:cNvPr id="170" name="Google Shape;170;p24"/>
          <p:cNvCxnSpPr/>
          <p:nvPr/>
        </p:nvCxnSpPr>
        <p:spPr>
          <a:xfrm>
            <a:off x="317480" y="361822"/>
            <a:ext cx="3228975" cy="0"/>
          </a:xfrm>
          <a:prstGeom prst="straightConnector1">
            <a:avLst/>
          </a:prstGeom>
          <a:noFill/>
          <a:ln cap="flat" cmpd="sng" w="25400">
            <a:solidFill>
              <a:srgbClr val="01BFF0"/>
            </a:solidFill>
            <a:prstDash val="solid"/>
            <a:miter lim="800000"/>
            <a:headEnd len="sm" w="sm" type="none"/>
            <a:tailEnd len="sm" w="sm" type="none"/>
          </a:ln>
        </p:spPr>
      </p:cxnSp>
      <p:sp>
        <p:nvSpPr>
          <p:cNvPr id="171" name="Google Shape;171;p24"/>
          <p:cNvSpPr txBox="1"/>
          <p:nvPr/>
        </p:nvSpPr>
        <p:spPr>
          <a:xfrm>
            <a:off x="267809" y="97942"/>
            <a:ext cx="5756098" cy="23083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F2267"/>
                </a:solidFill>
                <a:latin typeface="Verdana"/>
                <a:ea typeface="Verdana"/>
                <a:cs typeface="Verdana"/>
                <a:sym typeface="Verdana"/>
              </a:rPr>
              <a:t>Aligning strategies</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