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4153237"/>
            <a:chOff x="0" y="0"/>
            <a:chExt cx="2709333" cy="14884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1488426"/>
            </a:xfrm>
            <a:custGeom>
              <a:avLst/>
              <a:gdLst/>
              <a:ahLst/>
              <a:cxnLst/>
              <a:rect l="l" t="t" r="r" b="b"/>
              <a:pathLst>
                <a:path w="2709333" h="1488426">
                  <a:moveTo>
                    <a:pt x="0" y="0"/>
                  </a:moveTo>
                  <a:lnTo>
                    <a:pt x="2709333" y="0"/>
                  </a:lnTo>
                  <a:lnTo>
                    <a:pt x="2709333" y="1488426"/>
                  </a:lnTo>
                  <a:lnTo>
                    <a:pt x="0" y="1488426"/>
                  </a:lnTo>
                  <a:close/>
                </a:path>
              </a:pathLst>
            </a:custGeom>
            <a:solidFill>
              <a:srgbClr val="00234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709333" cy="15074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3930754" y="2332532"/>
          <a:ext cx="3438163" cy="1540596"/>
        </p:xfrm>
        <a:graphic>
          <a:graphicData uri="http://schemas.openxmlformats.org/drawingml/2006/table">
            <a:tbl>
              <a:tblPr/>
              <a:tblGrid>
                <a:gridCol w="838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80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1222">
                <a:tc gridSpan="4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Supplier Information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Supplier Information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Supplier Information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Supplier Information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400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Supplier Name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ABC Company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ABC Company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ABC Company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961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Address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 Anywhere St., Any City ST 12345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 Anywhere St., Any City ST 12345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 Anywhere St., Any City ST 12345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Contact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Name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+123-456-7890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name@emailaddress.com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6"/>
          <p:cNvGraphicFramePr>
            <a:graphicFrameLocks noGrp="1"/>
          </p:cNvGraphicFramePr>
          <p:nvPr/>
        </p:nvGraphicFramePr>
        <p:xfrm>
          <a:off x="181558" y="4427362"/>
          <a:ext cx="7196884" cy="2317049"/>
        </p:xfrm>
        <a:graphic>
          <a:graphicData uri="http://schemas.openxmlformats.org/drawingml/2006/table">
            <a:tbl>
              <a:tblPr/>
              <a:tblGrid>
                <a:gridCol w="487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0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5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2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2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1007"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Item #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Description of Goods/Services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Quantity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Unit Price (USD)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Total (USD)</a:t>
                      </a: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Delivery Date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007"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1D2B47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07"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1D2B47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007"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1D2B47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007"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1D2B47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007"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1D2B47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07"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1D2B47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</a:t>
                      </a: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38100" marR="38100" marT="38100" marB="38100" anchor="ctr">
                    <a:lnL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3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7"/>
          <p:cNvGraphicFramePr>
            <a:graphicFrameLocks noGrp="1"/>
          </p:cNvGraphicFramePr>
          <p:nvPr/>
        </p:nvGraphicFramePr>
        <p:xfrm>
          <a:off x="4919400" y="7211135"/>
          <a:ext cx="2459042" cy="1381716"/>
        </p:xfrm>
        <a:graphic>
          <a:graphicData uri="http://schemas.openxmlformats.org/drawingml/2006/table">
            <a:tbl>
              <a:tblPr/>
              <a:tblGrid>
                <a:gridCol w="1238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0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429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Subtotal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29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Tax 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429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Shipping Fee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429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Grand Total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3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Freeform 8"/>
          <p:cNvSpPr/>
          <p:nvPr/>
        </p:nvSpPr>
        <p:spPr>
          <a:xfrm>
            <a:off x="300501" y="546917"/>
            <a:ext cx="1187688" cy="418165"/>
          </a:xfrm>
          <a:custGeom>
            <a:avLst/>
            <a:gdLst/>
            <a:ahLst/>
            <a:cxnLst/>
            <a:rect l="l" t="t" r="r" b="b"/>
            <a:pathLst>
              <a:path w="1187688" h="418165">
                <a:moveTo>
                  <a:pt x="0" y="0"/>
                </a:moveTo>
                <a:lnTo>
                  <a:pt x="1187688" y="0"/>
                </a:lnTo>
                <a:lnTo>
                  <a:pt x="1187688" y="418166"/>
                </a:lnTo>
                <a:lnTo>
                  <a:pt x="0" y="4181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3930754" y="480242"/>
            <a:ext cx="3521246" cy="1187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00"/>
              </a:lnSpc>
              <a:spcBef>
                <a:spcPct val="0"/>
              </a:spcBef>
            </a:pPr>
            <a:r>
              <a:rPr lang="en-US" sz="3428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Purchase Order Template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1558" y="7087310"/>
            <a:ext cx="4338547" cy="1268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5"/>
              </a:lnSpc>
            </a:pPr>
            <a:r>
              <a:rPr lang="en-US" sz="1204" b="1">
                <a:solidFill>
                  <a:srgbClr val="1D2B47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Special Instructions</a:t>
            </a:r>
          </a:p>
          <a:p>
            <a:pPr algn="l">
              <a:lnSpc>
                <a:spcPts val="2035"/>
              </a:lnSpc>
            </a:pPr>
            <a:r>
              <a:rPr lang="en-US" sz="1204">
                <a:solidFill>
                  <a:srgbClr val="1D2B47"/>
                </a:solidFill>
                <a:latin typeface="Open Sans"/>
                <a:ea typeface="Open Sans"/>
                <a:cs typeface="Open Sans"/>
                <a:sym typeface="Open Sans"/>
              </a:rPr>
              <a:t>1.</a:t>
            </a:r>
          </a:p>
          <a:p>
            <a:pPr algn="l">
              <a:lnSpc>
                <a:spcPts val="2035"/>
              </a:lnSpc>
            </a:pPr>
            <a:r>
              <a:rPr lang="en-US" sz="1204">
                <a:solidFill>
                  <a:srgbClr val="1D2B47"/>
                </a:solidFill>
                <a:latin typeface="Open Sans"/>
                <a:ea typeface="Open Sans"/>
                <a:cs typeface="Open Sans"/>
                <a:sym typeface="Open Sans"/>
              </a:rPr>
              <a:t>2.</a:t>
            </a:r>
          </a:p>
          <a:p>
            <a:pPr algn="l">
              <a:lnSpc>
                <a:spcPts val="2035"/>
              </a:lnSpc>
            </a:pPr>
            <a:r>
              <a:rPr lang="en-US" sz="1204">
                <a:solidFill>
                  <a:srgbClr val="1D2B47"/>
                </a:solidFill>
                <a:latin typeface="Open Sans"/>
                <a:ea typeface="Open Sans"/>
                <a:cs typeface="Open Sans"/>
                <a:sym typeface="Open Sans"/>
              </a:rPr>
              <a:t>3.</a:t>
            </a:r>
          </a:p>
          <a:p>
            <a:pPr algn="l">
              <a:lnSpc>
                <a:spcPts val="2035"/>
              </a:lnSpc>
            </a:pPr>
            <a:endParaRPr lang="en-US" sz="1204">
              <a:solidFill>
                <a:srgbClr val="1D2B4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81558" y="9124217"/>
            <a:ext cx="2364657" cy="617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199" b="1">
                <a:solidFill>
                  <a:srgbClr val="1D2B47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Approval:</a:t>
            </a:r>
          </a:p>
          <a:p>
            <a:pPr algn="l">
              <a:lnSpc>
                <a:spcPts val="1679"/>
              </a:lnSpc>
            </a:pPr>
            <a:r>
              <a:rPr lang="en-US" sz="1199">
                <a:solidFill>
                  <a:srgbClr val="1D2B47"/>
                </a:solidFill>
                <a:latin typeface="Open Sans"/>
                <a:ea typeface="Open Sans"/>
                <a:cs typeface="Open Sans"/>
                <a:sym typeface="Open Sans"/>
              </a:rPr>
              <a:t>Procurement Manager:</a:t>
            </a:r>
          </a:p>
          <a:p>
            <a:pPr algn="l">
              <a:lnSpc>
                <a:spcPts val="1679"/>
              </a:lnSpc>
            </a:pPr>
            <a:r>
              <a:rPr lang="en-US" sz="1199">
                <a:solidFill>
                  <a:srgbClr val="1D2B47"/>
                </a:solidFill>
                <a:latin typeface="Open Sans"/>
                <a:ea typeface="Open Sans"/>
                <a:cs typeface="Open Sans"/>
                <a:sym typeface="Open Sans"/>
              </a:rPr>
              <a:t>Date: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776980" y="9333261"/>
            <a:ext cx="2273992" cy="4081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52"/>
              </a:lnSpc>
            </a:pPr>
            <a:r>
              <a:rPr lang="en-US" sz="1180" dirty="0">
                <a:solidFill>
                  <a:srgbClr val="1D2B47"/>
                </a:solidFill>
                <a:latin typeface="Open Sans"/>
                <a:ea typeface="Open Sans"/>
                <a:cs typeface="Open Sans"/>
                <a:sym typeface="Open Sans"/>
              </a:rPr>
              <a:t>Supplier Confirmation:</a:t>
            </a:r>
          </a:p>
          <a:p>
            <a:pPr algn="l">
              <a:lnSpc>
                <a:spcPts val="1652"/>
              </a:lnSpc>
            </a:pPr>
            <a:r>
              <a:rPr lang="en-US" sz="1180" dirty="0">
                <a:solidFill>
                  <a:srgbClr val="1D2B47"/>
                </a:solidFill>
                <a:latin typeface="Open Sans"/>
                <a:ea typeface="Open Sans"/>
                <a:cs typeface="Open Sans"/>
                <a:sym typeface="Open Sans"/>
              </a:rPr>
              <a:t>Date:</a:t>
            </a:r>
          </a:p>
        </p:txBody>
      </p:sp>
      <p:graphicFrame>
        <p:nvGraphicFramePr>
          <p:cNvPr id="13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624255"/>
              </p:ext>
            </p:extLst>
          </p:nvPr>
        </p:nvGraphicFramePr>
        <p:xfrm>
          <a:off x="181558" y="1363291"/>
          <a:ext cx="3427596" cy="2509835"/>
        </p:xfrm>
        <a:graphic>
          <a:graphicData uri="http://schemas.openxmlformats.org/drawingml/2006/table">
            <a:tbl>
              <a:tblPr/>
              <a:tblGrid>
                <a:gridCol w="983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181">
                <a:tc gridSpan="4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Company Details</a:t>
                      </a:r>
                      <a:endParaRPr lang="en-US" sz="1100"/>
                    </a:p>
                  </a:txBody>
                  <a:tcPr marL="57150" marR="57150" marT="57150" marB="5715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Company Details</a:t>
                      </a:r>
                      <a:endParaRPr lang="en-US" sz="1100"/>
                    </a:p>
                  </a:txBody>
                  <a:tcPr marL="57150" marR="57150" marT="57150" marB="5715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Company Details</a:t>
                      </a:r>
                      <a:endParaRPr lang="en-US" sz="1100"/>
                    </a:p>
                  </a:txBody>
                  <a:tcPr marL="57150" marR="57150" marT="57150" marB="5715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Company Details</a:t>
                      </a:r>
                      <a:endParaRPr lang="en-US" sz="1100"/>
                    </a:p>
                  </a:txBody>
                  <a:tcPr marL="57150" marR="57150" marT="57150" marB="57150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379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Company Name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XYZ Corporation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379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Address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 Anywhere St., Any City ST 12345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 Anywhere St., Any City ST 12345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 Anywhere St., Any City ST 12345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0759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Contact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Name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+123-456-7890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hello@reallygreatsite.com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379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PO Number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1234567890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1234567890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1234567890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379"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Date 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Month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Day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Year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379">
                <a:tc gridSpan="4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 dirty="0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Requested by:</a:t>
                      </a:r>
                      <a:endParaRPr lang="en-US" sz="1100" dirty="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Requested by: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Requested by: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59"/>
                        </a:lnSpc>
                        <a:defRPr/>
                      </a:pPr>
                      <a:r>
                        <a:rPr lang="en-US" sz="899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Requested by:</a:t>
                      </a:r>
                      <a:endParaRPr lang="en-US" sz="1100"/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 Bold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White Bold Simple School Purchase Order A4 Document</dc:title>
  <cp:lastModifiedBy>Karen Bonifacio</cp:lastModifiedBy>
  <cp:revision>3</cp:revision>
  <dcterms:created xsi:type="dcterms:W3CDTF">2006-08-16T00:00:00Z</dcterms:created>
  <dcterms:modified xsi:type="dcterms:W3CDTF">2026-03-13T08:31:27Z</dcterms:modified>
  <dc:identifier>DAHDznqtVHo</dc:identifier>
</cp:coreProperties>
</file>