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embeddedFontLst>
    <p:embeddedFont>
      <p:font typeface="Bitter SemiBold" panose="020B0604020202020204" charset="0"/>
      <p:regular r:id="rId15"/>
      <p:bold r:id="rId16"/>
      <p:italic r:id="rId17"/>
      <p:boldItalic r:id="rId18"/>
    </p:embeddedFont>
    <p:embeddedFont>
      <p:font typeface="IBM Plex Sans" panose="020B0503050203000203" pitchFamily="34" charset="0"/>
      <p:regular r:id="rId19"/>
      <p:bold r:id="rId20"/>
    </p:embeddedFont>
    <p:embeddedFont>
      <p:font typeface="IBM Plex Sans Light" panose="020B0403050203000203" pitchFamily="34" charset="0"/>
      <p:regular r:id="rId21"/>
      <p:bold r:id="rId22"/>
      <p:italic r:id="rId23"/>
      <p:boldItalic r:id="rId24"/>
    </p:embeddedFont>
    <p:embeddedFont>
      <p:font typeface="Open Sans" panose="020B0606030504020204" pitchFamily="34" charset="0"/>
      <p:regular r:id="rId25"/>
      <p:bold r:id="rId26"/>
      <p:italic r:id="rId27"/>
      <p:boldItalic r:id="rId28"/>
    </p:embeddedFont>
    <p:embeddedFont>
      <p:font typeface="Poppins" panose="00000500000000000000" pitchFamily="2" charset="0"/>
      <p:regular r:id="rId29"/>
      <p:bold r:id="rId30"/>
      <p:italic r:id="rId31"/>
      <p:boldItalic r:id="rId32"/>
    </p:embeddedFont>
    <p:embeddedFont>
      <p:font typeface="Verdana" panose="020B060403050404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E2BD74D-FE78-45AB-8E5C-58F1FAB64C59}">
  <a:tblStyle styleId="{1E2BD74D-FE78-45AB-8E5C-58F1FAB64C5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theme" Target="theme/theme1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8" name="Google Shape;1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7" name="Google Shape;1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bg>
      <p:bgPr>
        <a:solidFill>
          <a:srgbClr val="01BFF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12" name="Google Shape;12;p2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13" name="Google Shape;13;p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 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70260" y="88992"/>
            <a:ext cx="8781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4" name="Google Shape;64;p15"/>
          <p:cNvCxnSpPr/>
          <p:nvPr/>
        </p:nvCxnSpPr>
        <p:spPr>
          <a:xfrm>
            <a:off x="170260" y="384607"/>
            <a:ext cx="8781300" cy="0"/>
          </a:xfrm>
          <a:prstGeom prst="straightConnector1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5" name="Google Shape;65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0063" y="4782787"/>
            <a:ext cx="711481" cy="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bg>
      <p:bgPr>
        <a:solidFill>
          <a:srgbClr val="01BFF0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68" name="Google Shape;68;p16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69" name="Google Shape;69;p16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70" name="Google Shape;70;p1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3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2" name="Google Shape;112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4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18" name="Google Shape;118;p24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5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6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6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7"/>
          <p:cNvSpPr txBox="1">
            <a:spLocks noGrp="1"/>
          </p:cNvSpPr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sz="4200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youtu.be/Pi4P466SJ50?si=Jgqtv8QfG8HWt86a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/>
              <a:t>Pre-RFI and Request For Information (RFI) Template</a:t>
            </a:r>
            <a:endParaRPr/>
          </a:p>
        </p:txBody>
      </p:sp>
      <p:pic>
        <p:nvPicPr>
          <p:cNvPr id="143" name="Google Shape;1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3075" y="194800"/>
            <a:ext cx="1132503" cy="39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35AD7A-DB3C-0D23-E4E0-F3485B46E42A}"/>
              </a:ext>
            </a:extLst>
          </p:cNvPr>
          <p:cNvSpPr txBox="1"/>
          <p:nvPr/>
        </p:nvSpPr>
        <p:spPr>
          <a:xfrm>
            <a:off x="74340" y="4760376"/>
            <a:ext cx="69286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 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https://youtu.be/Pi4P466SJ50?si=Jgqtv8QfG8HWt86a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 txBox="1">
            <a:spLocks noGrp="1"/>
          </p:cNvSpPr>
          <p:nvPr>
            <p:ph type="title"/>
          </p:nvPr>
        </p:nvSpPr>
        <p:spPr>
          <a:xfrm>
            <a:off x="170250" y="89003"/>
            <a:ext cx="8781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PRE-RFI TEMPLATE 7</a:t>
            </a:r>
            <a:endParaRPr/>
          </a:p>
        </p:txBody>
      </p:sp>
      <p:sp>
        <p:nvSpPr>
          <p:cNvPr id="209" name="Google Shape;209;p37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210" name="Google Shape;210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7500" y="662753"/>
            <a:ext cx="4966792" cy="4367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8"/>
          <p:cNvSpPr txBox="1">
            <a:spLocks noGrp="1"/>
          </p:cNvSpPr>
          <p:nvPr>
            <p:ph type="title"/>
          </p:nvPr>
        </p:nvSpPr>
        <p:spPr>
          <a:xfrm>
            <a:off x="170260" y="88992"/>
            <a:ext cx="8781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REQUEST FOR INFORMATION (RFI) TEMPLATE</a:t>
            </a:r>
            <a:endParaRPr/>
          </a:p>
        </p:txBody>
      </p:sp>
      <p:sp>
        <p:nvSpPr>
          <p:cNvPr id="216" name="Google Shape;216;p38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graphicFrame>
        <p:nvGraphicFramePr>
          <p:cNvPr id="217" name="Google Shape;217;p38"/>
          <p:cNvGraphicFramePr/>
          <p:nvPr/>
        </p:nvGraphicFramePr>
        <p:xfrm>
          <a:off x="747094" y="78140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{1E2BD74D-FE78-45AB-8E5C-58F1FAB64C59}</a:tableStyleId>
              </a:tblPr>
              <a:tblGrid>
                <a:gridCol w="3768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8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RFI #:</a:t>
                      </a:r>
                      <a:endParaRPr sz="8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DATE:</a:t>
                      </a:r>
                      <a:endParaRPr sz="8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NEED BY:</a:t>
                      </a:r>
                      <a:endParaRPr sz="8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PROJECT:</a:t>
                      </a:r>
                      <a:endParaRPr sz="8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PROJECT #:</a:t>
                      </a:r>
                      <a:endParaRPr sz="8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18" name="Google Shape;218;p38"/>
          <p:cNvGraphicFramePr/>
          <p:nvPr/>
        </p:nvGraphicFramePr>
        <p:xfrm>
          <a:off x="747094" y="49564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{1E2BD74D-FE78-45AB-8E5C-58F1FAB64C59}</a:tableStyleId>
              </a:tblPr>
              <a:tblGrid>
                <a:gridCol w="771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REQUEST FOR INFORMATION (RFI)</a:t>
                      </a:r>
                      <a:endParaRPr sz="900" b="1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9" name="Google Shape;219;p38"/>
          <p:cNvGraphicFramePr/>
          <p:nvPr/>
        </p:nvGraphicFramePr>
        <p:xfrm>
          <a:off x="4456763" y="78140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{1E2BD74D-FE78-45AB-8E5C-58F1FAB64C59}</a:tableStyleId>
              </a:tblPr>
              <a:tblGrid>
                <a:gridCol w="400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7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SUBMITTED TO: [Name/Title Company]</a:t>
                      </a:r>
                      <a:endParaRPr sz="8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SUBMITTED BY: [Name/Title Company]</a:t>
                      </a:r>
                      <a:endParaRPr sz="8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20" name="Google Shape;220;p38"/>
          <p:cNvGraphicFramePr/>
          <p:nvPr/>
        </p:nvGraphicFramePr>
        <p:xfrm>
          <a:off x="747094" y="21762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{1E2BD74D-FE78-45AB-8E5C-58F1FAB64C59}</a:tableStyleId>
              </a:tblPr>
              <a:tblGrid>
                <a:gridCol w="771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RFI DESCRIPTION</a:t>
                      </a:r>
                      <a:endParaRPr sz="900" b="1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b="1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ATTACHMENTS:</a:t>
                      </a:r>
                      <a:endParaRPr sz="8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strike="noStrike" cap="non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SUBMITTED BY: </a:t>
                      </a:r>
                      <a:r>
                        <a:rPr lang="en" sz="80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[Name/Title Company]</a:t>
                      </a:r>
                      <a:endParaRPr sz="8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21" name="Google Shape;221;p38"/>
          <p:cNvGraphicFramePr/>
          <p:nvPr/>
        </p:nvGraphicFramePr>
        <p:xfrm>
          <a:off x="747094" y="36137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{1E2BD74D-FE78-45AB-8E5C-58F1FAB64C59}</a:tableStyleId>
              </a:tblPr>
              <a:tblGrid>
                <a:gridCol w="771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RESPONSE TO RFI (to be filled in by supplier)</a:t>
                      </a:r>
                      <a:endParaRPr sz="900" b="1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b="1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22" name="Google Shape;222;p38"/>
          <p:cNvGraphicFramePr/>
          <p:nvPr/>
        </p:nvGraphicFramePr>
        <p:xfrm>
          <a:off x="747094" y="445685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{1E2BD74D-FE78-45AB-8E5C-58F1FAB64C59}</a:tableStyleId>
              </a:tblPr>
              <a:tblGrid>
                <a:gridCol w="382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0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3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RESPONSE BY: [Name/Title Company]</a:t>
                      </a:r>
                      <a:endParaRPr sz="11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DATE:</a:t>
                      </a:r>
                      <a:endParaRPr sz="1100" u="none" strike="noStrike" cap="non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575" marR="68575" marT="68575" marB="6857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9"/>
          <p:cNvSpPr txBox="1">
            <a:spLocks noGrp="1"/>
          </p:cNvSpPr>
          <p:nvPr>
            <p:ph type="title"/>
          </p:nvPr>
        </p:nvSpPr>
        <p:spPr>
          <a:xfrm>
            <a:off x="170250" y="89003"/>
            <a:ext cx="8781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SOURCING PROCESS - INFOGRAPHIC</a:t>
            </a:r>
            <a:endParaRPr/>
          </a:p>
        </p:txBody>
      </p:sp>
      <p:sp>
        <p:nvSpPr>
          <p:cNvPr id="149" name="Google Shape;149;p29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150" name="Google Shape;15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675" y="1145303"/>
            <a:ext cx="8839204" cy="285288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9"/>
          <p:cNvSpPr/>
          <p:nvPr/>
        </p:nvSpPr>
        <p:spPr>
          <a:xfrm>
            <a:off x="2763200" y="2294250"/>
            <a:ext cx="615900" cy="171000"/>
          </a:xfrm>
          <a:prstGeom prst="rect">
            <a:avLst/>
          </a:prstGeom>
          <a:solidFill>
            <a:srgbClr val="01BFF0"/>
          </a:solidFill>
          <a:ln w="9525" cap="flat" cmpd="sng">
            <a:solidFill>
              <a:srgbClr val="01BF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" name="Google Shape;152;p29"/>
          <p:cNvSpPr/>
          <p:nvPr/>
        </p:nvSpPr>
        <p:spPr>
          <a:xfrm>
            <a:off x="2570150" y="1773325"/>
            <a:ext cx="1002000" cy="586800"/>
          </a:xfrm>
          <a:prstGeom prst="rect">
            <a:avLst/>
          </a:prstGeom>
          <a:solidFill>
            <a:srgbClr val="01BFF0"/>
          </a:solidFill>
          <a:ln w="9525" cap="flat" cmpd="sng">
            <a:solidFill>
              <a:srgbClr val="01BF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Specifying Your Needs</a:t>
            </a:r>
            <a:endParaRPr sz="11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" name="Google Shape;153;p29"/>
          <p:cNvSpPr/>
          <p:nvPr/>
        </p:nvSpPr>
        <p:spPr>
          <a:xfrm>
            <a:off x="3715275" y="3269925"/>
            <a:ext cx="1178700" cy="382500"/>
          </a:xfrm>
          <a:prstGeom prst="rect">
            <a:avLst/>
          </a:prstGeom>
          <a:solidFill>
            <a:srgbClr val="01BFF0"/>
          </a:solidFill>
          <a:ln w="9525" cap="flat" cmpd="sng">
            <a:solidFill>
              <a:srgbClr val="01BF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" name="Google Shape;154;p29"/>
          <p:cNvSpPr/>
          <p:nvPr/>
        </p:nvSpPr>
        <p:spPr>
          <a:xfrm>
            <a:off x="3803625" y="3213425"/>
            <a:ext cx="1002000" cy="586800"/>
          </a:xfrm>
          <a:prstGeom prst="rect">
            <a:avLst/>
          </a:prstGeom>
          <a:solidFill>
            <a:srgbClr val="01BFF0"/>
          </a:solidFill>
          <a:ln w="9525" cap="flat" cmpd="sng">
            <a:solidFill>
              <a:srgbClr val="01BF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Supplier Selection Phase</a:t>
            </a:r>
            <a:endParaRPr sz="12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/>
              <a:t>Pre-RFI and Request For Information (RFI) Template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1"/>
          <p:cNvSpPr txBox="1">
            <a:spLocks noGrp="1"/>
          </p:cNvSpPr>
          <p:nvPr>
            <p:ph type="title"/>
          </p:nvPr>
        </p:nvSpPr>
        <p:spPr>
          <a:xfrm>
            <a:off x="170250" y="89003"/>
            <a:ext cx="8781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PRE-RFI TEMPLATE 1</a:t>
            </a:r>
            <a:endParaRPr/>
          </a:p>
        </p:txBody>
      </p:sp>
      <p:sp>
        <p:nvSpPr>
          <p:cNvPr id="165" name="Google Shape;165;p31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166" name="Google Shape;166;p31"/>
          <p:cNvPicPr preferRelativeResize="0"/>
          <p:nvPr/>
        </p:nvPicPr>
        <p:blipFill rotWithShape="1">
          <a:blip r:embed="rId3">
            <a:alphaModFix/>
          </a:blip>
          <a:srcRect b="46918"/>
          <a:stretch/>
        </p:blipFill>
        <p:spPr>
          <a:xfrm>
            <a:off x="136850" y="585075"/>
            <a:ext cx="4227101" cy="372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31"/>
          <p:cNvPicPr preferRelativeResize="0"/>
          <p:nvPr/>
        </p:nvPicPr>
        <p:blipFill rotWithShape="1">
          <a:blip r:embed="rId3">
            <a:alphaModFix/>
          </a:blip>
          <a:srcRect t="49879"/>
          <a:stretch/>
        </p:blipFill>
        <p:spPr>
          <a:xfrm>
            <a:off x="4441650" y="709500"/>
            <a:ext cx="4351001" cy="3654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2"/>
          <p:cNvSpPr txBox="1">
            <a:spLocks noGrp="1"/>
          </p:cNvSpPr>
          <p:nvPr>
            <p:ph type="title"/>
          </p:nvPr>
        </p:nvSpPr>
        <p:spPr>
          <a:xfrm>
            <a:off x="170250" y="89003"/>
            <a:ext cx="8781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PRE-RFI TEMPLATE 2</a:t>
            </a:r>
            <a:endParaRPr/>
          </a:p>
        </p:txBody>
      </p:sp>
      <p:sp>
        <p:nvSpPr>
          <p:cNvPr id="173" name="Google Shape;173;p32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174" name="Google Shape;174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4875" y="864900"/>
            <a:ext cx="6452050" cy="341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3"/>
          <p:cNvSpPr txBox="1">
            <a:spLocks noGrp="1"/>
          </p:cNvSpPr>
          <p:nvPr>
            <p:ph type="title"/>
          </p:nvPr>
        </p:nvSpPr>
        <p:spPr>
          <a:xfrm>
            <a:off x="170250" y="89003"/>
            <a:ext cx="8781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PRE-RFI TEMPLATE 3</a:t>
            </a:r>
            <a:endParaRPr/>
          </a:p>
        </p:txBody>
      </p:sp>
      <p:sp>
        <p:nvSpPr>
          <p:cNvPr id="180" name="Google Shape;180;p33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181" name="Google Shape;18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623903"/>
            <a:ext cx="4655517" cy="4367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60317" y="623903"/>
            <a:ext cx="4031283" cy="3825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4"/>
          <p:cNvSpPr txBox="1">
            <a:spLocks noGrp="1"/>
          </p:cNvSpPr>
          <p:nvPr>
            <p:ph type="title"/>
          </p:nvPr>
        </p:nvSpPr>
        <p:spPr>
          <a:xfrm>
            <a:off x="170250" y="89003"/>
            <a:ext cx="8781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PRE-RFI TEMPLATE 4</a:t>
            </a:r>
            <a:endParaRPr/>
          </a:p>
        </p:txBody>
      </p:sp>
      <p:sp>
        <p:nvSpPr>
          <p:cNvPr id="188" name="Google Shape;188;p34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189" name="Google Shape;189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9300" y="1000849"/>
            <a:ext cx="6545400" cy="314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5"/>
          <p:cNvSpPr txBox="1">
            <a:spLocks noGrp="1"/>
          </p:cNvSpPr>
          <p:nvPr>
            <p:ph type="title"/>
          </p:nvPr>
        </p:nvSpPr>
        <p:spPr>
          <a:xfrm>
            <a:off x="170250" y="89003"/>
            <a:ext cx="8781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PRE-RFI TEMPLATE 5</a:t>
            </a:r>
            <a:endParaRPr/>
          </a:p>
        </p:txBody>
      </p:sp>
      <p:sp>
        <p:nvSpPr>
          <p:cNvPr id="195" name="Google Shape;195;p35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96" name="Google Shape;196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3750" y="471503"/>
            <a:ext cx="4296504" cy="4367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6"/>
          <p:cNvSpPr txBox="1">
            <a:spLocks noGrp="1"/>
          </p:cNvSpPr>
          <p:nvPr>
            <p:ph type="title"/>
          </p:nvPr>
        </p:nvSpPr>
        <p:spPr>
          <a:xfrm>
            <a:off x="170250" y="89003"/>
            <a:ext cx="87813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PRE-RFI TEMPLATE 6</a:t>
            </a:r>
            <a:endParaRPr/>
          </a:p>
        </p:txBody>
      </p:sp>
      <p:sp>
        <p:nvSpPr>
          <p:cNvPr id="202" name="Google Shape;202;p36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203" name="Google Shape;203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1300" y="1159999"/>
            <a:ext cx="6941400" cy="267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</Words>
  <Application>Microsoft Office PowerPoint</Application>
  <PresentationFormat>On-screen Show (16:9)</PresentationFormat>
  <Paragraphs>37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Verdana</vt:lpstr>
      <vt:lpstr>IBM Plex Sans</vt:lpstr>
      <vt:lpstr>Calibri</vt:lpstr>
      <vt:lpstr>Arial</vt:lpstr>
      <vt:lpstr>Open Sans</vt:lpstr>
      <vt:lpstr>Poppins</vt:lpstr>
      <vt:lpstr>IBM Plex Sans Light</vt:lpstr>
      <vt:lpstr>Bitter SemiBold</vt:lpstr>
      <vt:lpstr>Simple Light</vt:lpstr>
      <vt:lpstr>Office Theme</vt:lpstr>
      <vt:lpstr>Pre-RFI and Request For Information (RFI) Template</vt:lpstr>
      <vt:lpstr>SOURCING PROCESS - INFOGRAPHIC</vt:lpstr>
      <vt:lpstr>Pre-RFI and Request For Information (RFI) Template</vt:lpstr>
      <vt:lpstr>PRE-RFI TEMPLATE 1</vt:lpstr>
      <vt:lpstr>PRE-RFI TEMPLATE 2</vt:lpstr>
      <vt:lpstr>PRE-RFI TEMPLATE 3</vt:lpstr>
      <vt:lpstr>PRE-RFI TEMPLATE 4</vt:lpstr>
      <vt:lpstr>PRE-RFI TEMPLATE 5</vt:lpstr>
      <vt:lpstr>PRE-RFI TEMPLATE 6</vt:lpstr>
      <vt:lpstr>PRE-RFI TEMPLATE 7</vt:lpstr>
      <vt:lpstr>REQUEST FOR INFORMATION (RFI) TEMPLATE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1</cp:revision>
  <dcterms:modified xsi:type="dcterms:W3CDTF">2025-09-09T14:48:25Z</dcterms:modified>
</cp:coreProperties>
</file>