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Bitter SemiBold" panose="020B0604020202020204" charset="0"/>
      <p:regular r:id="rId11"/>
      <p:bold r:id="rId12"/>
      <p:italic r:id="rId13"/>
      <p:boldItalic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Lora" pitchFamily="2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Playfair Display SemiBold" panose="020B060402020202020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Spectral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font" Target="fonts/font29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font" Target="fonts/font3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font" Target="fonts/font3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Relationship Id="rId46" Type="http://schemas.openxmlformats.org/officeDocument/2006/relationships/tableStyles" Target="tableStyles.xml"/><Relationship Id="rId20" Type="http://schemas.openxmlformats.org/officeDocument/2006/relationships/font" Target="fonts/font10.fntdata"/><Relationship Id="rId41" Type="http://schemas.openxmlformats.org/officeDocument/2006/relationships/font" Target="fonts/font3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4bb952b39d1abf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4bb952b39d1abf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485fb32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8485fb32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485fb32c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8485fb32c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4c66cf9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84c66cf9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4c66cf9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84c66cf9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d8cd1719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d8cd1719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507da62d2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8507da62d2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84" name="Google Shape;84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85" name="Google Shape;85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26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134" name="Google Shape;134;p26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135" name="Google Shape;135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youtu.be/iapr2wEIDxg?si=1I5Lqkhqdk9iu6d0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C9FB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/>
          <p:nvPr/>
        </p:nvSpPr>
        <p:spPr>
          <a:xfrm>
            <a:off x="4633697" y="1531496"/>
            <a:ext cx="2297700" cy="21207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259232" marR="0" lvl="0" indent="-1555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33" b="1" i="1" u="none" strike="noStrike" cap="none">
              <a:solidFill>
                <a:srgbClr val="00000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5343" y="1531499"/>
            <a:ext cx="2790630" cy="257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938025" y="1036505"/>
            <a:ext cx="3889500" cy="2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1216B"/>
              </a:buClr>
              <a:buSzPts val="7600"/>
              <a:buFont typeface="Calibri"/>
              <a:buNone/>
            </a:pPr>
            <a:r>
              <a:rPr lang="en-GB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Spend Analysis Template</a:t>
            </a:r>
            <a:endParaRPr sz="4800" b="1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049" y="90219"/>
            <a:ext cx="999700" cy="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3B79C5-CFDE-6708-9254-AF5624270899}"/>
              </a:ext>
            </a:extLst>
          </p:cNvPr>
          <p:cNvSpPr txBox="1"/>
          <p:nvPr/>
        </p:nvSpPr>
        <p:spPr>
          <a:xfrm>
            <a:off x="66906" y="4782678"/>
            <a:ext cx="7040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https://youtu.be/iapr2wEIDxg?si=1I5Lqkhqdk9iu6d0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170275" y="245825"/>
            <a:ext cx="70473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Let me introduce myself</a:t>
            </a:r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250" y="1924325"/>
            <a:ext cx="2362200" cy="236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292825" y="1834200"/>
            <a:ext cx="46710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Spend analysis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170275" y="2190325"/>
            <a:ext cx="49161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>
          <a:xfrm>
            <a:off x="10350" y="-1035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-16440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2692" y="4487388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10350" y="-1035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2692" y="4487388"/>
            <a:ext cx="838863" cy="3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31"/>
          <p:cNvGrpSpPr/>
          <p:nvPr/>
        </p:nvGrpSpPr>
        <p:grpSpPr>
          <a:xfrm>
            <a:off x="825620" y="2885913"/>
            <a:ext cx="2169016" cy="552000"/>
            <a:chOff x="6401864" y="2276325"/>
            <a:chExt cx="2557500" cy="552000"/>
          </a:xfrm>
        </p:grpSpPr>
        <p:sp>
          <p:nvSpPr>
            <p:cNvPr id="170" name="Google Shape;170;p31"/>
            <p:cNvSpPr/>
            <p:nvPr/>
          </p:nvSpPr>
          <p:spPr>
            <a:xfrm>
              <a:off x="6401864" y="2276325"/>
              <a:ext cx="2557500" cy="5520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1"/>
            <p:cNvSpPr txBox="1"/>
            <p:nvPr/>
          </p:nvSpPr>
          <p:spPr>
            <a:xfrm>
              <a:off x="6578564" y="2402313"/>
              <a:ext cx="22041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Validate data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2" name="Google Shape;172;p31"/>
          <p:cNvSpPr/>
          <p:nvPr/>
        </p:nvSpPr>
        <p:spPr>
          <a:xfrm>
            <a:off x="3534350" y="1096950"/>
            <a:ext cx="2257800" cy="2257800"/>
          </a:xfrm>
          <a:prstGeom prst="ellipse">
            <a:avLst/>
          </a:prstGeom>
          <a:solidFill>
            <a:srgbClr val="FFFFFF"/>
          </a:solidFill>
          <a:ln w="1143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3526138" y="2611694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31"/>
          <p:cNvCxnSpPr>
            <a:endCxn id="171" idx="3"/>
          </p:cNvCxnSpPr>
          <p:nvPr/>
        </p:nvCxnSpPr>
        <p:spPr>
          <a:xfrm flipH="1">
            <a:off x="2844777" y="2799200"/>
            <a:ext cx="820500" cy="3627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31"/>
          <p:cNvSpPr/>
          <p:nvPr/>
        </p:nvSpPr>
        <p:spPr>
          <a:xfrm>
            <a:off x="3383549" y="1836138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31"/>
          <p:cNvCxnSpPr/>
          <p:nvPr/>
        </p:nvCxnSpPr>
        <p:spPr>
          <a:xfrm flipH="1">
            <a:off x="2717952" y="2001675"/>
            <a:ext cx="808200" cy="141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7" name="Google Shape;177;p31"/>
          <p:cNvGrpSpPr/>
          <p:nvPr/>
        </p:nvGrpSpPr>
        <p:grpSpPr>
          <a:xfrm>
            <a:off x="820150" y="365387"/>
            <a:ext cx="2557500" cy="822600"/>
            <a:chOff x="6225175" y="2404125"/>
            <a:chExt cx="2557500" cy="822600"/>
          </a:xfrm>
        </p:grpSpPr>
        <p:sp>
          <p:nvSpPr>
            <p:cNvPr id="178" name="Google Shape;178;p31"/>
            <p:cNvSpPr/>
            <p:nvPr/>
          </p:nvSpPr>
          <p:spPr>
            <a:xfrm>
              <a:off x="6225175" y="2404125"/>
              <a:ext cx="2557500" cy="8226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1"/>
            <p:cNvSpPr txBox="1"/>
            <p:nvPr/>
          </p:nvSpPr>
          <p:spPr>
            <a:xfrm>
              <a:off x="6401875" y="2549913"/>
              <a:ext cx="22041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Procurement data management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0" name="Google Shape;180;p31"/>
          <p:cNvSpPr/>
          <p:nvPr/>
        </p:nvSpPr>
        <p:spPr>
          <a:xfrm>
            <a:off x="3959676" y="1060644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31"/>
          <p:cNvCxnSpPr>
            <a:stCxn id="180" idx="6"/>
            <a:endCxn id="179" idx="3"/>
          </p:cNvCxnSpPr>
          <p:nvPr/>
        </p:nvCxnSpPr>
        <p:spPr>
          <a:xfrm rot="10800000">
            <a:off x="3200976" y="776544"/>
            <a:ext cx="1073700" cy="4416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31"/>
          <p:cNvSpPr txBox="1"/>
          <p:nvPr/>
        </p:nvSpPr>
        <p:spPr>
          <a:xfrm>
            <a:off x="3698602" y="1933525"/>
            <a:ext cx="19293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Metrics</a:t>
            </a:r>
            <a:endParaRPr sz="17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31"/>
          <p:cNvSpPr/>
          <p:nvPr/>
        </p:nvSpPr>
        <p:spPr>
          <a:xfrm flipH="1">
            <a:off x="5477152" y="2611694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31"/>
          <p:cNvCxnSpPr/>
          <p:nvPr/>
        </p:nvCxnSpPr>
        <p:spPr>
          <a:xfrm>
            <a:off x="5627896" y="2808951"/>
            <a:ext cx="799200" cy="4338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1"/>
          <p:cNvSpPr/>
          <p:nvPr/>
        </p:nvSpPr>
        <p:spPr>
          <a:xfrm flipH="1">
            <a:off x="5619491" y="1824950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31"/>
          <p:cNvCxnSpPr/>
          <p:nvPr/>
        </p:nvCxnSpPr>
        <p:spPr>
          <a:xfrm>
            <a:off x="5868088" y="1986600"/>
            <a:ext cx="808200" cy="141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1"/>
          <p:cNvSpPr/>
          <p:nvPr/>
        </p:nvSpPr>
        <p:spPr>
          <a:xfrm flipH="1">
            <a:off x="5073402" y="1060644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31"/>
          <p:cNvCxnSpPr>
            <a:endCxn id="189" idx="1"/>
          </p:cNvCxnSpPr>
          <p:nvPr/>
        </p:nvCxnSpPr>
        <p:spPr>
          <a:xfrm rot="10800000" flipH="1">
            <a:off x="5234292" y="852850"/>
            <a:ext cx="959100" cy="3846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0" name="Google Shape;190;p31"/>
          <p:cNvGrpSpPr/>
          <p:nvPr/>
        </p:nvGrpSpPr>
        <p:grpSpPr>
          <a:xfrm>
            <a:off x="6331864" y="2988500"/>
            <a:ext cx="1776440" cy="731700"/>
            <a:chOff x="6323518" y="2113800"/>
            <a:chExt cx="2557500" cy="731700"/>
          </a:xfrm>
        </p:grpSpPr>
        <p:sp>
          <p:nvSpPr>
            <p:cNvPr id="191" name="Google Shape;191;p31"/>
            <p:cNvSpPr/>
            <p:nvPr/>
          </p:nvSpPr>
          <p:spPr>
            <a:xfrm>
              <a:off x="6323518" y="2113800"/>
              <a:ext cx="2557500" cy="7317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1"/>
            <p:cNvSpPr txBox="1"/>
            <p:nvPr/>
          </p:nvSpPr>
          <p:spPr>
            <a:xfrm>
              <a:off x="6500227" y="2214150"/>
              <a:ext cx="22041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Metrics and benchmarks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3" name="Google Shape;193;p31"/>
          <p:cNvSpPr/>
          <p:nvPr/>
        </p:nvSpPr>
        <p:spPr>
          <a:xfrm>
            <a:off x="4959901" y="3118719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31"/>
          <p:cNvCxnSpPr/>
          <p:nvPr/>
        </p:nvCxnSpPr>
        <p:spPr>
          <a:xfrm>
            <a:off x="5121775" y="3275275"/>
            <a:ext cx="375900" cy="8082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" name="Google Shape;195;p31"/>
          <p:cNvGrpSpPr/>
          <p:nvPr/>
        </p:nvGrpSpPr>
        <p:grpSpPr>
          <a:xfrm>
            <a:off x="4722476" y="4051020"/>
            <a:ext cx="2506606" cy="465263"/>
            <a:chOff x="6225175" y="2404125"/>
            <a:chExt cx="2557500" cy="822600"/>
          </a:xfrm>
        </p:grpSpPr>
        <p:sp>
          <p:nvSpPr>
            <p:cNvPr id="196" name="Google Shape;196;p31"/>
            <p:cNvSpPr/>
            <p:nvPr/>
          </p:nvSpPr>
          <p:spPr>
            <a:xfrm>
              <a:off x="6225175" y="2404125"/>
              <a:ext cx="2557500" cy="8226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1"/>
            <p:cNvSpPr txBox="1"/>
            <p:nvPr/>
          </p:nvSpPr>
          <p:spPr>
            <a:xfrm>
              <a:off x="6401875" y="2549913"/>
              <a:ext cx="2204100" cy="5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classification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8" name="Google Shape;198;p31"/>
          <p:cNvSpPr/>
          <p:nvPr/>
        </p:nvSpPr>
        <p:spPr>
          <a:xfrm>
            <a:off x="4103401" y="3156819"/>
            <a:ext cx="315000" cy="315000"/>
          </a:xfrm>
          <a:prstGeom prst="ellipse">
            <a:avLst/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31"/>
          <p:cNvGrpSpPr/>
          <p:nvPr/>
        </p:nvGrpSpPr>
        <p:grpSpPr>
          <a:xfrm>
            <a:off x="1876189" y="4051023"/>
            <a:ext cx="2169016" cy="441600"/>
            <a:chOff x="6401864" y="2276325"/>
            <a:chExt cx="2557500" cy="552000"/>
          </a:xfrm>
        </p:grpSpPr>
        <p:sp>
          <p:nvSpPr>
            <p:cNvPr id="200" name="Google Shape;200;p31"/>
            <p:cNvSpPr/>
            <p:nvPr/>
          </p:nvSpPr>
          <p:spPr>
            <a:xfrm>
              <a:off x="6401864" y="2276325"/>
              <a:ext cx="2557500" cy="5520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1"/>
            <p:cNvSpPr txBox="1"/>
            <p:nvPr/>
          </p:nvSpPr>
          <p:spPr>
            <a:xfrm>
              <a:off x="6578564" y="2364672"/>
              <a:ext cx="2204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clean up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202" name="Google Shape;202;p31"/>
          <p:cNvCxnSpPr/>
          <p:nvPr/>
        </p:nvCxnSpPr>
        <p:spPr>
          <a:xfrm flipH="1">
            <a:off x="3446475" y="3331650"/>
            <a:ext cx="798000" cy="808800"/>
          </a:xfrm>
          <a:prstGeom prst="straightConnector1">
            <a:avLst/>
          </a:prstGeom>
          <a:noFill/>
          <a:ln w="38100" cap="flat" cmpd="sng">
            <a:solidFill>
              <a:srgbClr val="01BF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31"/>
          <p:cNvSpPr/>
          <p:nvPr/>
        </p:nvSpPr>
        <p:spPr>
          <a:xfrm>
            <a:off x="491400" y="1597437"/>
            <a:ext cx="2557500" cy="822600"/>
          </a:xfrm>
          <a:prstGeom prst="roundRect">
            <a:avLst>
              <a:gd name="adj" fmla="val 16667"/>
            </a:avLst>
          </a:prstGeom>
          <a:solidFill>
            <a:srgbClr val="01B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663700" y="1728150"/>
            <a:ext cx="220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Gathering financial data</a:t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5" name="Google Shape;205;p31"/>
          <p:cNvGrpSpPr/>
          <p:nvPr/>
        </p:nvGrpSpPr>
        <p:grpSpPr>
          <a:xfrm>
            <a:off x="6277588" y="1752592"/>
            <a:ext cx="2557500" cy="567923"/>
            <a:chOff x="6377575" y="2404125"/>
            <a:chExt cx="2557500" cy="822600"/>
          </a:xfrm>
        </p:grpSpPr>
        <p:sp>
          <p:nvSpPr>
            <p:cNvPr id="206" name="Google Shape;206;p31"/>
            <p:cNvSpPr/>
            <p:nvPr/>
          </p:nvSpPr>
          <p:spPr>
            <a:xfrm>
              <a:off x="6377575" y="2404125"/>
              <a:ext cx="2557500" cy="8226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1"/>
            <p:cNvSpPr txBox="1"/>
            <p:nvPr/>
          </p:nvSpPr>
          <p:spPr>
            <a:xfrm>
              <a:off x="6554275" y="2598091"/>
              <a:ext cx="22041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analytics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8" name="Google Shape;208;p31"/>
          <p:cNvGrpSpPr/>
          <p:nvPr/>
        </p:nvGrpSpPr>
        <p:grpSpPr>
          <a:xfrm>
            <a:off x="6060090" y="441563"/>
            <a:ext cx="1929378" cy="822600"/>
            <a:chOff x="6225175" y="2404125"/>
            <a:chExt cx="2557500" cy="822600"/>
          </a:xfrm>
        </p:grpSpPr>
        <p:sp>
          <p:nvSpPr>
            <p:cNvPr id="209" name="Google Shape;209;p31"/>
            <p:cNvSpPr/>
            <p:nvPr/>
          </p:nvSpPr>
          <p:spPr>
            <a:xfrm>
              <a:off x="6225175" y="2404125"/>
              <a:ext cx="2557500" cy="822600"/>
            </a:xfrm>
            <a:prstGeom prst="roundRect">
              <a:avLst>
                <a:gd name="adj" fmla="val 16667"/>
              </a:avLst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1"/>
            <p:cNvSpPr txBox="1"/>
            <p:nvPr/>
          </p:nvSpPr>
          <p:spPr>
            <a:xfrm>
              <a:off x="6401875" y="2549913"/>
              <a:ext cx="22041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Cost saving solutions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C9FB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/>
        </p:nvSpPr>
        <p:spPr>
          <a:xfrm>
            <a:off x="259000" y="119925"/>
            <a:ext cx="42315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Spend Analysis Template</a:t>
            </a:r>
            <a:endParaRPr sz="24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270250" y="536625"/>
            <a:ext cx="78084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This slide presents the spend analysis dashboard according to categories. </a:t>
            </a:r>
            <a:endParaRPr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6729200" y="776325"/>
            <a:ext cx="2158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Total Expenses</a:t>
            </a:r>
            <a:endParaRPr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$157, 568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7142300" y="1828225"/>
            <a:ext cx="13326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Suppliers</a:t>
            </a:r>
            <a:endParaRPr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47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7142300" y="2777225"/>
            <a:ext cx="13326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Transactions</a:t>
            </a:r>
            <a:endParaRPr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74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7142300" y="3726225"/>
            <a:ext cx="13326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Total PO</a:t>
            </a:r>
            <a:endParaRPr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$436, 357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316050" y="4751250"/>
            <a:ext cx="8514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This graph/chart is linked to Google Sheets. This will be automatically updated based on data changes made.</a:t>
            </a:r>
            <a:endParaRPr sz="12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8647" y="172899"/>
            <a:ext cx="774763" cy="3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 title="Delivery Expens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658" y="2868603"/>
            <a:ext cx="2798244" cy="173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 title="Delivery Expens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499" y="1235869"/>
            <a:ext cx="972453" cy="6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 title="Service Expens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650" y="923450"/>
            <a:ext cx="2798250" cy="173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 title="Utility Expens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800825"/>
            <a:ext cx="2907858" cy="179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 title="Day-to-Day Expense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928725"/>
            <a:ext cx="2781186" cy="17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6955850" y="729675"/>
            <a:ext cx="1705500" cy="73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6955850" y="1753450"/>
            <a:ext cx="1705500" cy="73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6955850" y="2739838"/>
            <a:ext cx="1705500" cy="73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6955850" y="3644225"/>
            <a:ext cx="1705500" cy="73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4800"/>
              <a:t>It’s a Wrap!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4800"/>
              <a:t>Thank You!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Poppins</vt:lpstr>
      <vt:lpstr>Playfair Display SemiBold</vt:lpstr>
      <vt:lpstr>Bitter SemiBold</vt:lpstr>
      <vt:lpstr>IBM Plex Sans</vt:lpstr>
      <vt:lpstr>Calibri</vt:lpstr>
      <vt:lpstr>Spectral</vt:lpstr>
      <vt:lpstr>Arial</vt:lpstr>
      <vt:lpstr>Roboto</vt:lpstr>
      <vt:lpstr>Lora</vt:lpstr>
      <vt:lpstr>Merriweather</vt:lpstr>
      <vt:lpstr>Geometric</vt:lpstr>
      <vt:lpstr>Simple Light</vt:lpstr>
      <vt:lpstr>PowerPoint Presentation</vt:lpstr>
      <vt:lpstr>Let me introduce myself</vt:lpstr>
      <vt:lpstr>Spend analysis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2025-09-09T15:24:07Z</dcterms:modified>
</cp:coreProperties>
</file>