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Bitter SemiBold" panose="020B0604020202020204" charset="0"/>
      <p:regular r:id="rId14"/>
      <p:bold r:id="rId15"/>
      <p:italic r:id="rId16"/>
      <p:boldItalic r:id="rId17"/>
    </p:embeddedFont>
    <p:embeddedFont>
      <p:font typeface="IBM Plex Sans" panose="020B0503050203000203" pitchFamily="34" charset="0"/>
      <p:regular r:id="rId18"/>
      <p:bold r:id="rId19"/>
    </p:embeddedFont>
    <p:embeddedFont>
      <p:font typeface="IBM Plex Sans Light" panose="020B0403050203000203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6D276-2F45-4CBE-9C57-31C978C6D3D6}">
  <a:tblStyle styleId="{9326D276-2F45-4CBE-9C57-31C978C6D3D6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ef18539e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5ef18539e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26cc1b5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826cc1b5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3d98983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83d98983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495928ac4_1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8495928ac4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46f2ed5d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846f2ed5d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46f2ed5d8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846f2ed5d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46f2ed5d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846f2ed5d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3d5dcc0c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83d5dcc0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46f2ed5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846f2ed5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26cc1b59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826cc1b59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rlYck-Fero?si=eQFbmOZM5o_og3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jRGmJNyQJ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Supplier Deal Comparison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Template</a:t>
            </a:r>
            <a:endParaRPr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64120-6AD9-2672-A84E-37BBDDEDE15A}"/>
              </a:ext>
            </a:extLst>
          </p:cNvPr>
          <p:cNvSpPr txBox="1"/>
          <p:nvPr/>
        </p:nvSpPr>
        <p:spPr>
          <a:xfrm>
            <a:off x="59474" y="4760376"/>
            <a:ext cx="6921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https://youtu.be/rrlYck-Fero?si=eQFbmOZM5o_og3IE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17525" y="-251875"/>
            <a:ext cx="833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3200"/>
              <a:t>If you want to learn more on (new) supplier comparison, Make sure to watch this video: </a:t>
            </a:r>
            <a:endParaRPr sz="3200"/>
          </a:p>
        </p:txBody>
      </p:sp>
      <p:pic>
        <p:nvPicPr>
          <p:cNvPr id="164" name="Google Shape;164;p26" descr="This video is part of our Junior Procurement Management Course:&#10;https://procurementtactics.com/junior-procurement-management-course/&#10;&#10;More about Supplier Evaluation:&#10;https://procurementtactics.com/supplier-evaluation/" title="Supplier Evaluation — Everything a Procurement Professional Should Kno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34425"/>
            <a:ext cx="4368400" cy="24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/>
        </p:nvSpPr>
        <p:spPr>
          <a:xfrm>
            <a:off x="267797" y="97950"/>
            <a:ext cx="7414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1:How to determine power balance with current suppliers</a:t>
            </a:r>
            <a:endParaRPr sz="1100"/>
          </a:p>
        </p:txBody>
      </p:sp>
      <p:cxnSp>
        <p:nvCxnSpPr>
          <p:cNvPr id="77" name="Google Shape;77;p18"/>
          <p:cNvCxnSpPr/>
          <p:nvPr/>
        </p:nvCxnSpPr>
        <p:spPr>
          <a:xfrm>
            <a:off x="317480" y="399572"/>
            <a:ext cx="32289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8"/>
          <p:cNvGrpSpPr/>
          <p:nvPr/>
        </p:nvGrpSpPr>
        <p:grpSpPr>
          <a:xfrm>
            <a:off x="344025" y="549900"/>
            <a:ext cx="8234550" cy="4214925"/>
            <a:chOff x="344025" y="549900"/>
            <a:chExt cx="8234550" cy="4214925"/>
          </a:xfrm>
        </p:grpSpPr>
        <p:sp>
          <p:nvSpPr>
            <p:cNvPr id="80" name="Google Shape;80;p18"/>
            <p:cNvSpPr/>
            <p:nvPr/>
          </p:nvSpPr>
          <p:spPr>
            <a:xfrm>
              <a:off x="3294300" y="817238"/>
              <a:ext cx="2257800" cy="2257800"/>
            </a:xfrm>
            <a:prstGeom prst="ellipse">
              <a:avLst/>
            </a:prstGeom>
            <a:solidFill>
              <a:schemeClr val="lt1"/>
            </a:solidFill>
            <a:ln w="1143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5245112" y="1223262"/>
              <a:ext cx="315000" cy="315000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5245101" y="2378844"/>
              <a:ext cx="315000" cy="315000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18"/>
            <p:cNvGrpSpPr/>
            <p:nvPr/>
          </p:nvGrpSpPr>
          <p:grpSpPr>
            <a:xfrm>
              <a:off x="6021075" y="549900"/>
              <a:ext cx="2557500" cy="1493700"/>
              <a:chOff x="6119350" y="497900"/>
              <a:chExt cx="2557500" cy="1493700"/>
            </a:xfrm>
          </p:grpSpPr>
          <p:sp>
            <p:nvSpPr>
              <p:cNvPr id="84" name="Google Shape;84;p18"/>
              <p:cNvSpPr/>
              <p:nvPr/>
            </p:nvSpPr>
            <p:spPr>
              <a:xfrm>
                <a:off x="6119350" y="497900"/>
                <a:ext cx="2557500" cy="1493700"/>
              </a:xfrm>
              <a:prstGeom prst="roundRect">
                <a:avLst>
                  <a:gd name="adj" fmla="val 16667"/>
                </a:avLst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8"/>
              <p:cNvSpPr txBox="1"/>
              <p:nvPr/>
            </p:nvSpPr>
            <p:spPr>
              <a:xfrm>
                <a:off x="6296050" y="594650"/>
                <a:ext cx="2204100" cy="2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Knowledge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Google Shape;86;p18"/>
              <p:cNvSpPr txBox="1"/>
              <p:nvPr/>
            </p:nvSpPr>
            <p:spPr>
              <a:xfrm>
                <a:off x="6296050" y="830300"/>
                <a:ext cx="2257800" cy="101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The more you know about the negotiation issues, objectives, priorities, and the parties involved, the greater your power. 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87" name="Google Shape;87;p18"/>
            <p:cNvCxnSpPr/>
            <p:nvPr/>
          </p:nvCxnSpPr>
          <p:spPr>
            <a:xfrm rot="10800000" flipH="1">
              <a:off x="5357775" y="1088550"/>
              <a:ext cx="755700" cy="291300"/>
            </a:xfrm>
            <a:prstGeom prst="straightConnector1">
              <a:avLst/>
            </a:prstGeom>
            <a:noFill/>
            <a:ln w="38100" cap="flat" cmpd="sng">
              <a:solidFill>
                <a:srgbClr val="01BF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" name="Google Shape;88;p18"/>
            <p:cNvGrpSpPr/>
            <p:nvPr/>
          </p:nvGrpSpPr>
          <p:grpSpPr>
            <a:xfrm>
              <a:off x="6021075" y="2404100"/>
              <a:ext cx="2557500" cy="1493700"/>
              <a:chOff x="6225175" y="2404113"/>
              <a:chExt cx="2557500" cy="1493700"/>
            </a:xfrm>
          </p:grpSpPr>
          <p:sp>
            <p:nvSpPr>
              <p:cNvPr id="89" name="Google Shape;89;p18"/>
              <p:cNvSpPr/>
              <p:nvPr/>
            </p:nvSpPr>
            <p:spPr>
              <a:xfrm>
                <a:off x="6225175" y="2404113"/>
                <a:ext cx="2557500" cy="1493700"/>
              </a:xfrm>
              <a:prstGeom prst="roundRect">
                <a:avLst>
                  <a:gd name="adj" fmla="val 16667"/>
                </a:avLst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8"/>
              <p:cNvSpPr txBox="1"/>
              <p:nvPr/>
            </p:nvSpPr>
            <p:spPr>
              <a:xfrm>
                <a:off x="6401875" y="2500863"/>
                <a:ext cx="2204100" cy="6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Quality of the skills of your negotiation counterpart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Google Shape;91;p18"/>
              <p:cNvSpPr txBox="1"/>
              <p:nvPr/>
            </p:nvSpPr>
            <p:spPr>
              <a:xfrm>
                <a:off x="6375025" y="3124263"/>
                <a:ext cx="2257800" cy="6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Some companies have people that specialize in negotiation, others don’t.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92" name="Google Shape;92;p18"/>
            <p:cNvCxnSpPr/>
            <p:nvPr/>
          </p:nvCxnSpPr>
          <p:spPr>
            <a:xfrm>
              <a:off x="5429250" y="2553600"/>
              <a:ext cx="660000" cy="351600"/>
            </a:xfrm>
            <a:prstGeom prst="straightConnector1">
              <a:avLst/>
            </a:prstGeom>
            <a:noFill/>
            <a:ln w="38100" cap="flat" cmpd="sng">
              <a:solidFill>
                <a:srgbClr val="01BF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" name="Google Shape;93;p18"/>
            <p:cNvSpPr/>
            <p:nvPr/>
          </p:nvSpPr>
          <p:spPr>
            <a:xfrm>
              <a:off x="4265688" y="2905132"/>
              <a:ext cx="315000" cy="315000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18"/>
            <p:cNvGrpSpPr/>
            <p:nvPr/>
          </p:nvGrpSpPr>
          <p:grpSpPr>
            <a:xfrm>
              <a:off x="3144438" y="3509625"/>
              <a:ext cx="2557500" cy="1255200"/>
              <a:chOff x="6119350" y="497900"/>
              <a:chExt cx="2557500" cy="1255200"/>
            </a:xfrm>
          </p:grpSpPr>
          <p:sp>
            <p:nvSpPr>
              <p:cNvPr id="95" name="Google Shape;95;p18"/>
              <p:cNvSpPr/>
              <p:nvPr/>
            </p:nvSpPr>
            <p:spPr>
              <a:xfrm>
                <a:off x="6119350" y="497900"/>
                <a:ext cx="2557500" cy="1255200"/>
              </a:xfrm>
              <a:prstGeom prst="roundRect">
                <a:avLst>
                  <a:gd name="adj" fmla="val 16667"/>
                </a:avLst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8"/>
              <p:cNvSpPr txBox="1"/>
              <p:nvPr/>
            </p:nvSpPr>
            <p:spPr>
              <a:xfrm>
                <a:off x="6296050" y="594650"/>
                <a:ext cx="2204100" cy="2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Competition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97" name="Google Shape;97;p18"/>
              <p:cNvSpPr txBox="1"/>
              <p:nvPr/>
            </p:nvSpPr>
            <p:spPr>
              <a:xfrm>
                <a:off x="6296050" y="830300"/>
                <a:ext cx="2257800" cy="82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The availability or lack of competition may give one negotiation side the upper hand.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98" name="Google Shape;98;p18"/>
            <p:cNvCxnSpPr>
              <a:endCxn id="96" idx="0"/>
            </p:cNvCxnSpPr>
            <p:nvPr/>
          </p:nvCxnSpPr>
          <p:spPr>
            <a:xfrm>
              <a:off x="4418688" y="3033975"/>
              <a:ext cx="4500" cy="572400"/>
            </a:xfrm>
            <a:prstGeom prst="straightConnector1">
              <a:avLst/>
            </a:prstGeom>
            <a:noFill/>
            <a:ln w="38100" cap="flat" cmpd="sng">
              <a:solidFill>
                <a:srgbClr val="01BF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9" name="Google Shape;99;p18"/>
            <p:cNvGrpSpPr/>
            <p:nvPr/>
          </p:nvGrpSpPr>
          <p:grpSpPr>
            <a:xfrm>
              <a:off x="344025" y="2541450"/>
              <a:ext cx="2557500" cy="1493700"/>
              <a:chOff x="6225175" y="2404113"/>
              <a:chExt cx="2557500" cy="1493700"/>
            </a:xfrm>
          </p:grpSpPr>
          <p:sp>
            <p:nvSpPr>
              <p:cNvPr id="100" name="Google Shape;100;p18"/>
              <p:cNvSpPr/>
              <p:nvPr/>
            </p:nvSpPr>
            <p:spPr>
              <a:xfrm>
                <a:off x="6225175" y="2404113"/>
                <a:ext cx="2557500" cy="1493700"/>
              </a:xfrm>
              <a:prstGeom prst="roundRect">
                <a:avLst>
                  <a:gd name="adj" fmla="val 16667"/>
                </a:avLst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8"/>
              <p:cNvSpPr txBox="1"/>
              <p:nvPr/>
            </p:nvSpPr>
            <p:spPr>
              <a:xfrm>
                <a:off x="6401875" y="2500863"/>
                <a:ext cx="2204100" cy="2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Time Constraints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02" name="Google Shape;102;p18"/>
              <p:cNvSpPr txBox="1"/>
              <p:nvPr/>
            </p:nvSpPr>
            <p:spPr>
              <a:xfrm>
                <a:off x="6375025" y="2764188"/>
                <a:ext cx="2257800" cy="101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Time constraints become a variable of power within your negotiation when the constraint appears to affect your supplier more than you.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03" name="Google Shape;103;p18"/>
            <p:cNvSpPr/>
            <p:nvPr/>
          </p:nvSpPr>
          <p:spPr>
            <a:xfrm>
              <a:off x="3294288" y="2343307"/>
              <a:ext cx="315000" cy="315000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" name="Google Shape;104;p18"/>
            <p:cNvCxnSpPr/>
            <p:nvPr/>
          </p:nvCxnSpPr>
          <p:spPr>
            <a:xfrm flipH="1">
              <a:off x="2652363" y="2465857"/>
              <a:ext cx="894000" cy="420900"/>
            </a:xfrm>
            <a:prstGeom prst="straightConnector1">
              <a:avLst/>
            </a:prstGeom>
            <a:noFill/>
            <a:ln w="38100" cap="flat" cmpd="sng">
              <a:solidFill>
                <a:srgbClr val="01BF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5" name="Google Shape;105;p18"/>
            <p:cNvGrpSpPr/>
            <p:nvPr/>
          </p:nvGrpSpPr>
          <p:grpSpPr>
            <a:xfrm>
              <a:off x="344025" y="723674"/>
              <a:ext cx="2557500" cy="1370100"/>
              <a:chOff x="6225175" y="2404124"/>
              <a:chExt cx="2557500" cy="1370100"/>
            </a:xfrm>
          </p:grpSpPr>
          <p:sp>
            <p:nvSpPr>
              <p:cNvPr id="106" name="Google Shape;106;p18"/>
              <p:cNvSpPr/>
              <p:nvPr/>
            </p:nvSpPr>
            <p:spPr>
              <a:xfrm>
                <a:off x="6225175" y="2404124"/>
                <a:ext cx="2557500" cy="1370100"/>
              </a:xfrm>
              <a:prstGeom prst="roundRect">
                <a:avLst>
                  <a:gd name="adj" fmla="val 16667"/>
                </a:avLst>
              </a:prstGeom>
              <a:solidFill>
                <a:srgbClr val="01B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8"/>
              <p:cNvSpPr txBox="1"/>
              <p:nvPr/>
            </p:nvSpPr>
            <p:spPr>
              <a:xfrm>
                <a:off x="6401875" y="2500863"/>
                <a:ext cx="2204100" cy="4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Importance of the deal to each party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08" name="Google Shape;108;p18"/>
              <p:cNvSpPr txBox="1"/>
              <p:nvPr/>
            </p:nvSpPr>
            <p:spPr>
              <a:xfrm>
                <a:off x="6375025" y="2984088"/>
                <a:ext cx="2257800" cy="6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Analyze the interdependency between you and your suppliers easily.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09" name="Google Shape;109;p18"/>
            <p:cNvSpPr/>
            <p:nvPr/>
          </p:nvSpPr>
          <p:spPr>
            <a:xfrm>
              <a:off x="3231363" y="1205482"/>
              <a:ext cx="315000" cy="315000"/>
            </a:xfrm>
            <a:prstGeom prst="ellipse">
              <a:avLst/>
            </a:prstGeom>
            <a:solidFill>
              <a:srgbClr val="01B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18"/>
            <p:cNvCxnSpPr>
              <a:endCxn id="107" idx="3"/>
            </p:cNvCxnSpPr>
            <p:nvPr/>
          </p:nvCxnSpPr>
          <p:spPr>
            <a:xfrm rot="10800000">
              <a:off x="2724825" y="1039713"/>
              <a:ext cx="667800" cy="330300"/>
            </a:xfrm>
            <a:prstGeom prst="straightConnector1">
              <a:avLst/>
            </a:prstGeom>
            <a:noFill/>
            <a:ln w="38100" cap="flat" cmpd="sng">
              <a:solidFill>
                <a:srgbClr val="01BF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Google Shape;111;p18"/>
            <p:cNvSpPr txBox="1"/>
            <p:nvPr/>
          </p:nvSpPr>
          <p:spPr>
            <a:xfrm>
              <a:off x="3456302" y="1315113"/>
              <a:ext cx="1929300" cy="13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Power Balance and Current Suppliers</a:t>
              </a:r>
              <a:endParaRPr sz="17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613" y="355838"/>
            <a:ext cx="7878784" cy="443181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267797" y="97950"/>
            <a:ext cx="7414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1:visual factors how to compare suppliers</a:t>
            </a:r>
            <a:endParaRPr sz="1100">
              <a:solidFill>
                <a:srgbClr val="2F2267"/>
              </a:solidFill>
            </a:endParaRPr>
          </a:p>
        </p:txBody>
      </p:sp>
      <p:cxnSp>
        <p:nvCxnSpPr>
          <p:cNvPr id="118" name="Google Shape;118;p19"/>
          <p:cNvCxnSpPr/>
          <p:nvPr/>
        </p:nvCxnSpPr>
        <p:spPr>
          <a:xfrm>
            <a:off x="317480" y="399572"/>
            <a:ext cx="32289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 u="sng"/>
              <a:t>New deal: </a:t>
            </a:r>
            <a:endParaRPr sz="4800" u="sng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Supplier Deal Comparison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Template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267809" y="97942"/>
            <a:ext cx="5756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1: </a:t>
            </a:r>
            <a:r>
              <a:rPr lang="en" sz="14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Comparing proposals f</a:t>
            </a: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or new products/services</a:t>
            </a:r>
            <a:endParaRPr sz="1100"/>
          </a:p>
        </p:txBody>
      </p:sp>
      <p:cxnSp>
        <p:nvCxnSpPr>
          <p:cNvPr id="130" name="Google Shape;130;p21"/>
          <p:cNvCxnSpPr/>
          <p:nvPr/>
        </p:nvCxnSpPr>
        <p:spPr>
          <a:xfrm>
            <a:off x="317480" y="399572"/>
            <a:ext cx="32289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31" name="Google Shape;131;p21"/>
          <p:cNvGraphicFramePr/>
          <p:nvPr/>
        </p:nvGraphicFramePr>
        <p:xfrm>
          <a:off x="591087" y="56562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{9326D276-2F45-4CBE-9C57-31C978C6D3D6}</a:tableStyleId>
              </a:tblPr>
              <a:tblGrid>
                <a:gridCol w="155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endParaRPr sz="13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Supplier 1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2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3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Winner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Price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 sz="120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Quality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Service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Convenience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Sustainable focus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Risk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Variable x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Variable x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Best/Medium/Worst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 u="sng"/>
              <a:t>Existing deal: </a:t>
            </a:r>
            <a:endParaRPr sz="4800" u="sng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Supplier Deal Comparison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Template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654" y="9505276"/>
            <a:ext cx="838863" cy="33686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67809" y="97942"/>
            <a:ext cx="5756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2: Supplier deal Comparison Template (1/2)</a:t>
            </a:r>
            <a:endParaRPr sz="1100"/>
          </a:p>
        </p:txBody>
      </p:sp>
      <p:cxnSp>
        <p:nvCxnSpPr>
          <p:cNvPr id="144" name="Google Shape;144;p23"/>
          <p:cNvCxnSpPr/>
          <p:nvPr/>
        </p:nvCxnSpPr>
        <p:spPr>
          <a:xfrm>
            <a:off x="317480" y="399572"/>
            <a:ext cx="32289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5" name="Google Shape;145;p23"/>
          <p:cNvGraphicFramePr/>
          <p:nvPr/>
        </p:nvGraphicFramePr>
        <p:xfrm>
          <a:off x="304787" y="64182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{9326D276-2F45-4CBE-9C57-31C978C6D3D6}</a:tableStyleId>
              </a:tblPr>
              <a:tblGrid>
                <a:gridCol w="253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endParaRPr sz="13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Supplier 1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2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3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4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Supplier share in your revenue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Total Revenue full year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Growth in % vs last year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Total spend full year 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Growth in % vs LY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Volume full year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Growth in % vs LY 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Margin in $ full year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Growth in $ vs last year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Payment terms in days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Payment discount %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654" y="9505276"/>
            <a:ext cx="838863" cy="33686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67809" y="97942"/>
            <a:ext cx="5756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2: Supplier deal Comparison Template (2/2)</a:t>
            </a:r>
            <a:endParaRPr sz="1100"/>
          </a:p>
        </p:txBody>
      </p:sp>
      <p:cxnSp>
        <p:nvCxnSpPr>
          <p:cNvPr id="152" name="Google Shape;152;p24"/>
          <p:cNvCxnSpPr/>
          <p:nvPr/>
        </p:nvCxnSpPr>
        <p:spPr>
          <a:xfrm>
            <a:off x="317480" y="399572"/>
            <a:ext cx="32289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53" name="Google Shape;153;p24"/>
          <p:cNvGraphicFramePr/>
          <p:nvPr/>
        </p:nvGraphicFramePr>
        <p:xfrm>
          <a:off x="304787" y="56562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{9326D276-2F45-4CBE-9C57-31C978C6D3D6}</a:tableStyleId>
              </a:tblPr>
              <a:tblGrid>
                <a:gridCol w="247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endParaRPr sz="13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Supplier 1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2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3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4</a:t>
                      </a:r>
                      <a:endParaRPr/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Supplier 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Growth bonus included? How? 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Purchase volume rebate? How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Sustainability Focus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Account Management 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Marketing support 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# Quality complaints customers LY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variable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variable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variable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1150" marB="4115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117525" y="-448775"/>
            <a:ext cx="833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If you rather work on Excel, let’s go to the template there….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On-screen Show (16:9)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Verdana</vt:lpstr>
      <vt:lpstr>Poppins</vt:lpstr>
      <vt:lpstr>IBM Plex Sans</vt:lpstr>
      <vt:lpstr>Bitter SemiBold</vt:lpstr>
      <vt:lpstr>Calibri</vt:lpstr>
      <vt:lpstr>IBM Plex Sans Light</vt:lpstr>
      <vt:lpstr>Arial</vt:lpstr>
      <vt:lpstr>Open Sans</vt:lpstr>
      <vt:lpstr>Simple Light</vt:lpstr>
      <vt:lpstr>Office Theme</vt:lpstr>
      <vt:lpstr>Supplier Deal Comparison Template</vt:lpstr>
      <vt:lpstr>PowerPoint Presentation</vt:lpstr>
      <vt:lpstr>PowerPoint Presentation</vt:lpstr>
      <vt:lpstr>New deal:  Supplier Deal Comparison Template</vt:lpstr>
      <vt:lpstr>PowerPoint Presentation</vt:lpstr>
      <vt:lpstr>Existing deal:  Supplier Deal Comparison Template</vt:lpstr>
      <vt:lpstr>PowerPoint Presentation</vt:lpstr>
      <vt:lpstr>PowerPoint Presentation</vt:lpstr>
      <vt:lpstr>If you rather work on Excel, let’s go to the template there….</vt:lpstr>
      <vt:lpstr>If you want to learn more on (new) supplier comparison, Make sure to watch this video: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2025-09-09T15:24:32Z</dcterms:modified>
</cp:coreProperties>
</file>