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4" r:id="rId2"/>
  </p:sldMasterIdLst>
  <p:notesMasterIdLst>
    <p:notesMasterId r:id="rId9"/>
  </p:notes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embeddedFontLst>
    <p:embeddedFont>
      <p:font typeface="Bitter SemiBold" panose="020B0604020202020204" charset="0"/>
      <p:regular r:id="rId10"/>
      <p:bold r:id="rId11"/>
      <p:italic r:id="rId12"/>
      <p:boldItalic r:id="rId13"/>
    </p:embeddedFont>
    <p:embeddedFont>
      <p:font typeface="IBM Plex Sans" panose="020B0503050203000203" pitchFamily="34" charset="0"/>
      <p:regular r:id="rId14"/>
      <p:bold r:id="rId15"/>
    </p:embeddedFont>
    <p:embeddedFont>
      <p:font typeface="IBM Plex Sans Light" panose="020B0403050203000203" pitchFamily="34" charset="0"/>
      <p:regular r:id="rId16"/>
      <p:bold r:id="rId17"/>
      <p:italic r:id="rId18"/>
      <p:boldItalic r:id="rId19"/>
    </p:embeddedFont>
    <p:embeddedFont>
      <p:font typeface="Open Sans" panose="020B0606030504020204" pitchFamily="34" charset="0"/>
      <p:regular r:id="rId20"/>
      <p:bold r:id="rId21"/>
      <p:italic r:id="rId22"/>
      <p:boldItalic r:id="rId23"/>
    </p:embeddedFont>
    <p:embeddedFont>
      <p:font typeface="Poppins" panose="00000500000000000000" pitchFamily="2" charset="0"/>
      <p:regular r:id="rId24"/>
      <p:bold r:id="rId25"/>
      <p:italic r:id="rId26"/>
      <p:boldItalic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57318AD-AC2E-4C5D-8FE4-363DAB6B3845}">
  <a:tblStyle styleId="{357318AD-AC2E-4C5D-8FE4-363DAB6B384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font" Target="fonts/font17.fntdata"/><Relationship Id="rId3" Type="http://schemas.openxmlformats.org/officeDocument/2006/relationships/slide" Target="slides/slide1.xml"/><Relationship Id="rId21" Type="http://schemas.openxmlformats.org/officeDocument/2006/relationships/font" Target="fonts/font12.fntdata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font" Target="fonts/font19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31" Type="http://schemas.openxmlformats.org/officeDocument/2006/relationships/font" Target="fonts/font22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font" Target="fonts/font18.fntdata"/><Relationship Id="rId30" Type="http://schemas.openxmlformats.org/officeDocument/2006/relationships/font" Target="fonts/font21.fntdata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5ef18539e4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g25ef18539e4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7b2ee0669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g27b2ee0669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7b2ee06697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g27b2ee0669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5ef18539e4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5ef18539e4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5ef18539e4_0_2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5ef18539e4_0_2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7aa37a671c_1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g27aa37a671c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bg>
      <p:bgPr>
        <a:solidFill>
          <a:srgbClr val="01BFF0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52" name="Google Shape;52;p13"/>
          <p:cNvGrpSpPr/>
          <p:nvPr/>
        </p:nvGrpSpPr>
        <p:grpSpPr>
          <a:xfrm>
            <a:off x="5256111" y="1604076"/>
            <a:ext cx="3656795" cy="3308726"/>
            <a:chOff x="6150511" y="2138768"/>
            <a:chExt cx="4875727" cy="4411635"/>
          </a:xfrm>
        </p:grpSpPr>
        <p:sp>
          <p:nvSpPr>
            <p:cNvPr id="53" name="Google Shape;53;p13"/>
            <p:cNvSpPr/>
            <p:nvPr/>
          </p:nvSpPr>
          <p:spPr>
            <a:xfrm>
              <a:off x="6150511" y="2200614"/>
              <a:ext cx="3632400" cy="3632400"/>
            </a:xfrm>
            <a:prstGeom prst="ellipse">
              <a:avLst/>
            </a:prstGeom>
            <a:solidFill>
              <a:srgbClr val="B0E7FF"/>
            </a:solidFill>
            <a:ln>
              <a:noFill/>
            </a:ln>
          </p:spPr>
          <p:txBody>
            <a:bodyPr spcFirstLastPara="1" wrap="square" lIns="62200" tIns="31100" rIns="62200" bIns="31100" anchor="ctr" anchorCtr="0">
              <a:noAutofit/>
            </a:bodyPr>
            <a:lstStyle/>
            <a:p>
              <a:pPr marL="19050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200" b="1" i="1" u="none" strike="noStrike" cap="none">
                <a:solidFill>
                  <a:srgbClr val="000000"/>
                </a:solidFill>
                <a:latin typeface="Bitter SemiBold"/>
                <a:ea typeface="Bitter SemiBold"/>
                <a:cs typeface="Bitter SemiBold"/>
                <a:sym typeface="Bitter SemiBold"/>
              </a:endParaRPr>
            </a:p>
          </p:txBody>
        </p:sp>
        <p:pic>
          <p:nvPicPr>
            <p:cNvPr id="54" name="Google Shape;54;p1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14603" y="2138768"/>
              <a:ext cx="4411635" cy="44116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bg>
      <p:bgPr>
        <a:solidFill>
          <a:srgbClr val="01BFF0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63" name="Google Shape;63;p15"/>
          <p:cNvGrpSpPr/>
          <p:nvPr/>
        </p:nvGrpSpPr>
        <p:grpSpPr>
          <a:xfrm>
            <a:off x="5256111" y="1604076"/>
            <a:ext cx="3656795" cy="3308726"/>
            <a:chOff x="6150511" y="2138768"/>
            <a:chExt cx="4875727" cy="4411635"/>
          </a:xfrm>
        </p:grpSpPr>
        <p:sp>
          <p:nvSpPr>
            <p:cNvPr id="64" name="Google Shape;64;p15"/>
            <p:cNvSpPr/>
            <p:nvPr/>
          </p:nvSpPr>
          <p:spPr>
            <a:xfrm>
              <a:off x="6150511" y="2200614"/>
              <a:ext cx="3632400" cy="3632400"/>
            </a:xfrm>
            <a:prstGeom prst="ellipse">
              <a:avLst/>
            </a:prstGeom>
            <a:solidFill>
              <a:srgbClr val="B0E7FF"/>
            </a:solidFill>
            <a:ln>
              <a:noFill/>
            </a:ln>
          </p:spPr>
          <p:txBody>
            <a:bodyPr spcFirstLastPara="1" wrap="square" lIns="62200" tIns="31100" rIns="62200" bIns="31100" anchor="ctr" anchorCtr="0">
              <a:noAutofit/>
            </a:bodyPr>
            <a:lstStyle/>
            <a:p>
              <a:pPr marL="19050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200" b="1" i="1" u="none" strike="noStrike" cap="none">
                <a:solidFill>
                  <a:srgbClr val="000000"/>
                </a:solidFill>
                <a:latin typeface="Bitter SemiBold"/>
                <a:ea typeface="Bitter SemiBold"/>
                <a:cs typeface="Bitter SemiBold"/>
                <a:sym typeface="Bitter SemiBold"/>
              </a:endParaRPr>
            </a:p>
          </p:txBody>
        </p:sp>
        <p:pic>
          <p:nvPicPr>
            <p:cNvPr id="65" name="Google Shape;65;p15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14603" y="2138768"/>
              <a:ext cx="4411635" cy="44116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 2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title"/>
          </p:nvPr>
        </p:nvSpPr>
        <p:spPr>
          <a:xfrm>
            <a:off x="170260" y="88992"/>
            <a:ext cx="8781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sldNum" idx="12"/>
          </p:nvPr>
        </p:nvSpPr>
        <p:spPr>
          <a:xfrm>
            <a:off x="8534399" y="108354"/>
            <a:ext cx="4119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69" name="Google Shape;69;p16"/>
          <p:cNvCxnSpPr/>
          <p:nvPr/>
        </p:nvCxnSpPr>
        <p:spPr>
          <a:xfrm>
            <a:off x="170260" y="384607"/>
            <a:ext cx="8781300" cy="0"/>
          </a:xfrm>
          <a:prstGeom prst="straightConnector1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70" name="Google Shape;70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40063" y="4782787"/>
            <a:ext cx="711481" cy="285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20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1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3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11" name="Google Shape;111;p23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2" name="Google Shape;112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4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118" name="Google Shape;118;p24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5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6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6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[Short]">
  <p:cSld name="Title Slide [Short]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7"/>
          <p:cNvSpPr txBox="1">
            <a:spLocks noGrp="1"/>
          </p:cNvSpPr>
          <p:nvPr>
            <p:ph type="title"/>
          </p:nvPr>
        </p:nvSpPr>
        <p:spPr>
          <a:xfrm>
            <a:off x="476547" y="357188"/>
            <a:ext cx="4743300" cy="1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IBM Plex Sans Light"/>
              <a:buNone/>
              <a:defRPr sz="4200" b="0" i="0">
                <a:latin typeface="IBM Plex Sans Light"/>
                <a:ea typeface="IBM Plex Sans Light"/>
                <a:cs typeface="IBM Plex Sans Light"/>
                <a:sym typeface="IBM Plex Sans Ligh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mhCZUD2SH4o?si=ydfcGb6KRcIRLxx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8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/>
              <a:t>Supplier</a:t>
            </a:r>
            <a:endParaRPr sz="4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/>
              <a:t>Scorecard </a:t>
            </a:r>
            <a:endParaRPr sz="4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/>
              <a:t>Template</a:t>
            </a:r>
            <a:endParaRPr sz="4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0E5E33-4096-A1D8-DE1A-52D5EDEEA1B1}"/>
              </a:ext>
            </a:extLst>
          </p:cNvPr>
          <p:cNvSpPr txBox="1"/>
          <p:nvPr/>
        </p:nvSpPr>
        <p:spPr>
          <a:xfrm>
            <a:off x="89211" y="4767809"/>
            <a:ext cx="72631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i="0" u="none" strike="noStrike" dirty="0">
                <a:solidFill>
                  <a:srgbClr val="002060"/>
                </a:solidFill>
                <a:effectLst/>
                <a:latin typeface="IBM Plex Sans" panose="020B0503050203000203" pitchFamily="34" charset="0"/>
              </a:rPr>
              <a:t>Video Tutorial Link: </a:t>
            </a:r>
            <a:r>
              <a:rPr lang="pt-BR" b="1" u="sng" dirty="0">
                <a:solidFill>
                  <a:schemeClr val="bg1"/>
                </a:solidFill>
                <a:latin typeface="IBM Plex Sans" panose="020B050305020300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https://youtu.be/mhCZUD2SH4o?si=ydfcGb6KRcIRLxx3</a:t>
            </a:r>
            <a:r>
              <a:rPr lang="pt-BR" b="1" u="sng" dirty="0">
                <a:solidFill>
                  <a:schemeClr val="bg1"/>
                </a:solidFill>
                <a:latin typeface="IBM Plex Sans" panose="020B0503050203000203" pitchFamily="34" charset="0"/>
              </a:rPr>
              <a:t> </a:t>
            </a:r>
            <a:endParaRPr lang="pt-BR" b="0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9"/>
          <p:cNvSpPr txBox="1">
            <a:spLocks noGrp="1"/>
          </p:cNvSpPr>
          <p:nvPr>
            <p:ph type="title"/>
          </p:nvPr>
        </p:nvSpPr>
        <p:spPr>
          <a:xfrm>
            <a:off x="170275" y="245825"/>
            <a:ext cx="4671000" cy="22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/>
              <a:t>Crucial Metrics That Come Into Play:</a:t>
            </a:r>
            <a:endParaRPr/>
          </a:p>
        </p:txBody>
      </p:sp>
      <p:sp>
        <p:nvSpPr>
          <p:cNvPr id="146" name="Google Shape;146;p29"/>
          <p:cNvSpPr txBox="1">
            <a:spLocks noGrp="1"/>
          </p:cNvSpPr>
          <p:nvPr>
            <p:ph type="title"/>
          </p:nvPr>
        </p:nvSpPr>
        <p:spPr>
          <a:xfrm>
            <a:off x="170275" y="2190325"/>
            <a:ext cx="4671000" cy="22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1. Pricing Performance</a:t>
            </a:r>
            <a:endParaRPr sz="18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2. Delivery Performance</a:t>
            </a:r>
            <a:endParaRPr sz="18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3. Product Quality Metrics</a:t>
            </a:r>
            <a:endParaRPr sz="18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4. Service Efficiency Metrics</a:t>
            </a:r>
            <a:endParaRPr sz="18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5. Compliance Metrics</a:t>
            </a: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0"/>
          <p:cNvSpPr txBox="1">
            <a:spLocks noGrp="1"/>
          </p:cNvSpPr>
          <p:nvPr>
            <p:ph type="title"/>
          </p:nvPr>
        </p:nvSpPr>
        <p:spPr>
          <a:xfrm>
            <a:off x="170275" y="775450"/>
            <a:ext cx="4671000" cy="14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/>
              <a:t>Steps Involved:</a:t>
            </a:r>
            <a:endParaRPr/>
          </a:p>
        </p:txBody>
      </p:sp>
      <p:sp>
        <p:nvSpPr>
          <p:cNvPr id="152" name="Google Shape;152;p30"/>
          <p:cNvSpPr txBox="1">
            <a:spLocks noGrp="1"/>
          </p:cNvSpPr>
          <p:nvPr>
            <p:ph type="title"/>
          </p:nvPr>
        </p:nvSpPr>
        <p:spPr>
          <a:xfrm>
            <a:off x="170275" y="2190325"/>
            <a:ext cx="4671000" cy="22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1. Gather Essential Documents</a:t>
            </a:r>
            <a:endParaRPr sz="18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2. Understand Your Priorities and Establish Performance Categories</a:t>
            </a:r>
            <a:endParaRPr sz="18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3. Determine Your Grading Scale</a:t>
            </a:r>
            <a:endParaRPr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1"/>
          <p:cNvSpPr txBox="1">
            <a:spLocks noGrp="1"/>
          </p:cNvSpPr>
          <p:nvPr>
            <p:ph type="title"/>
          </p:nvPr>
        </p:nvSpPr>
        <p:spPr>
          <a:xfrm>
            <a:off x="170260" y="88992"/>
            <a:ext cx="87813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SUPPLIER SCORECARD TEMPLATE 1</a:t>
            </a:r>
            <a:endParaRPr/>
          </a:p>
        </p:txBody>
      </p:sp>
      <p:sp>
        <p:nvSpPr>
          <p:cNvPr id="158" name="Google Shape;158;p31"/>
          <p:cNvSpPr txBox="1">
            <a:spLocks noGrp="1"/>
          </p:cNvSpPr>
          <p:nvPr>
            <p:ph type="sldNum" idx="12"/>
          </p:nvPr>
        </p:nvSpPr>
        <p:spPr>
          <a:xfrm>
            <a:off x="8534399" y="108354"/>
            <a:ext cx="411900" cy="1710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graphicFrame>
        <p:nvGraphicFramePr>
          <p:cNvPr id="159" name="Google Shape;159;p31"/>
          <p:cNvGraphicFramePr/>
          <p:nvPr/>
        </p:nvGraphicFramePr>
        <p:xfrm>
          <a:off x="170269" y="585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{357318AD-AC2E-4C5D-8FE4-363DAB6B3845}</a:tableStyleId>
              </a:tblPr>
              <a:tblGrid>
                <a:gridCol w="1404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4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4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4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9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SUPPLIER NAME:</a:t>
                      </a:r>
                      <a:endParaRPr sz="8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/>
                </a:tc>
                <a:tc row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OVERALL RATING:</a:t>
                      </a:r>
                      <a:endParaRPr sz="8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 anchor="ctr">
                    <a:solidFill>
                      <a:srgbClr val="01BFF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BUYING CATEGORY:</a:t>
                      </a:r>
                      <a:endParaRPr sz="8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BUYER NAME:</a:t>
                      </a:r>
                      <a:endParaRPr sz="8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60" name="Google Shape;160;p31"/>
          <p:cNvGraphicFramePr/>
          <p:nvPr/>
        </p:nvGraphicFramePr>
        <p:xfrm>
          <a:off x="170259" y="1440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{357318AD-AC2E-4C5D-8FE4-363DAB6B3845}</a:tableStyleId>
              </a:tblPr>
              <a:tblGrid>
                <a:gridCol w="1259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9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6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7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56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2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49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Area</a:t>
                      </a:r>
                      <a:endParaRPr sz="7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Scorecard Criteria</a:t>
                      </a:r>
                      <a:endParaRPr sz="7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Rating Scale For expectations:</a:t>
                      </a:r>
                      <a:endParaRPr sz="7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 = Poor 2 = Unsatisfactory  3 = Satisfactory </a:t>
                      </a:r>
                      <a:endParaRPr sz="7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 = Highly Satisfactory 5 = Exceeds Expectation</a:t>
                      </a:r>
                      <a:endParaRPr sz="7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Comments </a:t>
                      </a:r>
                      <a:endParaRPr sz="7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Area Weight</a:t>
                      </a:r>
                      <a:endParaRPr sz="7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Area Rating</a:t>
                      </a:r>
                      <a:endParaRPr sz="7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Wtd. Rating</a:t>
                      </a:r>
                      <a:endParaRPr sz="7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INNOVATION</a:t>
                      </a:r>
                      <a:endParaRPr sz="7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Management commitment and responsiveness</a:t>
                      </a: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3</a:t>
                      </a:r>
                      <a:endParaRPr sz="8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25%</a:t>
                      </a:r>
                      <a:endParaRPr sz="9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975"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Application of creative ideas, best practices, and technology that results in effectiveness for buyer</a:t>
                      </a: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Appropriate technical capabilities and skill</a:t>
                      </a: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  <a:endParaRPr sz="8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Provides ideas that help buyer’s organization to achieve desired solutions.</a:t>
                      </a: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</a:t>
                      </a:r>
                      <a:endParaRPr sz="8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00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QUALITY</a:t>
                      </a:r>
                      <a:endParaRPr sz="7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Demonstrated compliance with specifications and quality requirements</a:t>
                      </a: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20%</a:t>
                      </a:r>
                      <a:endParaRPr sz="8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0075"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The compliance to buyer’s specifications and industry standard</a:t>
                      </a: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Committed to process performance and continuous improvement</a:t>
                      </a: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5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Maintains industry standards certification for testing and audits </a:t>
                      </a: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2"/>
          <p:cNvSpPr txBox="1">
            <a:spLocks noGrp="1"/>
          </p:cNvSpPr>
          <p:nvPr>
            <p:ph type="title"/>
          </p:nvPr>
        </p:nvSpPr>
        <p:spPr>
          <a:xfrm>
            <a:off x="127695" y="66744"/>
            <a:ext cx="6585900" cy="2055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/>
              <a:t>5.2 SUPPLIER SCORECARD TEMPLATE 2</a:t>
            </a:r>
            <a:endParaRPr/>
          </a:p>
        </p:txBody>
      </p:sp>
      <p:sp>
        <p:nvSpPr>
          <p:cNvPr id="166" name="Google Shape;166;p32"/>
          <p:cNvSpPr txBox="1">
            <a:spLocks noGrp="1"/>
          </p:cNvSpPr>
          <p:nvPr>
            <p:ph type="sldNum" idx="12"/>
          </p:nvPr>
        </p:nvSpPr>
        <p:spPr>
          <a:xfrm>
            <a:off x="6400799" y="81266"/>
            <a:ext cx="309000" cy="1284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graphicFrame>
        <p:nvGraphicFramePr>
          <p:cNvPr id="167" name="Google Shape;167;p32"/>
          <p:cNvGraphicFramePr/>
          <p:nvPr/>
        </p:nvGraphicFramePr>
        <p:xfrm>
          <a:off x="170259" y="526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{357318AD-AC2E-4C5D-8FE4-363DAB6B3845}</a:tableStyleId>
              </a:tblPr>
              <a:tblGrid>
                <a:gridCol w="1262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2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1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60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8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66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38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349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SUPPORT </a:t>
                      </a:r>
                      <a:endParaRPr sz="7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Provides effective and timely communication regarding changes</a:t>
                      </a: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20%</a:t>
                      </a:r>
                      <a:endParaRPr sz="8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600"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Proactive supplier response to meet the need for quality, service , cost and technical support </a:t>
                      </a: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Responds to requests in a timely and effective manner</a:t>
                      </a: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48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Able to access expert resources to find best practice solutions</a:t>
                      </a: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4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DELIVERY </a:t>
                      </a:r>
                      <a:endParaRPr sz="7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On time delivery to meet scheduled materials or service requirements</a:t>
                      </a: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20%</a:t>
                      </a:r>
                      <a:endParaRPr sz="8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4875"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The ability to meet delivery requirements </a:t>
                      </a: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Manages end to end supply chain needs </a:t>
                      </a: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22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Utilize effective systems to procure and to pay needs.</a:t>
                      </a: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22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COST AND CONTRACT</a:t>
                      </a:r>
                      <a:endParaRPr sz="7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Goods or services are price competitive</a:t>
                      </a: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1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1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1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1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15%</a:t>
                      </a: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2275"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Ability to provide total least cost solutions to buyer’s organization</a:t>
                      </a: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Cost reduction ideas are shared and resourced </a:t>
                      </a: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22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Price Changes and contract terms are documented and transparent</a:t>
                      </a: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22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100%</a:t>
                      </a:r>
                      <a:endParaRPr sz="800" b="1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3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/>
              <a:t>It’s a Wrap!</a:t>
            </a:r>
            <a:endParaRPr sz="4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/>
              <a:t>Thank You!</a:t>
            </a:r>
            <a:endParaRPr sz="4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329</Words>
  <Application>Microsoft Office PowerPoint</Application>
  <PresentationFormat>On-screen Show (16:9)</PresentationFormat>
  <Paragraphs>93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Verdana</vt:lpstr>
      <vt:lpstr>IBM Plex Sans</vt:lpstr>
      <vt:lpstr>Calibri</vt:lpstr>
      <vt:lpstr>Arial</vt:lpstr>
      <vt:lpstr>Open Sans</vt:lpstr>
      <vt:lpstr>Poppins</vt:lpstr>
      <vt:lpstr>IBM Plex Sans Light</vt:lpstr>
      <vt:lpstr>Bitter SemiBold</vt:lpstr>
      <vt:lpstr>Simple Light</vt:lpstr>
      <vt:lpstr>Office Theme</vt:lpstr>
      <vt:lpstr>Supplier Scorecard  Template</vt:lpstr>
      <vt:lpstr>Crucial Metrics That Come Into Play:</vt:lpstr>
      <vt:lpstr>Steps Involved:</vt:lpstr>
      <vt:lpstr>SUPPLIER SCORECARD TEMPLATE 1</vt:lpstr>
      <vt:lpstr>5.2 SUPPLIER SCORECARD TEMPLATE 2</vt:lpstr>
      <vt:lpstr>It’s a Wrap! 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Karen Bonifacio</cp:lastModifiedBy>
  <cp:revision>1</cp:revision>
  <dcterms:modified xsi:type="dcterms:W3CDTF">2025-09-09T14:48:56Z</dcterms:modified>
</cp:coreProperties>
</file>