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Bitter SemiBold" panose="020B0604020202020204" charset="0"/>
      <p:regular r:id="rId10"/>
      <p:bold r:id="rId11"/>
      <p:italic r:id="rId12"/>
      <p:boldItalic r:id="rId13"/>
    </p:embeddedFont>
    <p:embeddedFont>
      <p:font typeface="IBM Plex Sans" panose="020B0503050203000203" pitchFamily="34" charset="0"/>
      <p:regular r:id="rId14"/>
      <p:bold r:id="rId15"/>
    </p:embeddedFont>
    <p:embeddedFont>
      <p:font typeface="IBM Plex Sans Light" panose="020B0403050203000203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7318AD-AC2E-4C5D-8FE4-363DAB6B3845}">
  <a:tblStyle styleId="{357318AD-AC2E-4C5D-8FE4-363DAB6B38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ef18539e4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5ef18539e4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b2ee066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7b2ee066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7b2ee0669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7b2ee0669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ef18539e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ef18539e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ef18539e4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5ef18539e4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aa37a671c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7aa37a671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rgbClr val="01BFF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53" name="Google Shape;53;p13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54" name="Google Shape;5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rgbClr val="01BFF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64" name="Google Shape;64;p15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65" name="Google Shape;65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70260" y="88992"/>
            <a:ext cx="878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9" name="Google Shape;69;p16"/>
          <p:cNvCxnSpPr/>
          <p:nvPr/>
        </p:nvCxnSpPr>
        <p:spPr>
          <a:xfrm>
            <a:off x="170260" y="384607"/>
            <a:ext cx="8781300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0063" y="4782787"/>
            <a:ext cx="711481" cy="2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hCZUD2SH4o?si=ydfcGb6KRcIRLxx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Supplier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Scorecard 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Template</a:t>
            </a:r>
            <a:endParaRPr sz="4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E5E33-4096-A1D8-DE1A-52D5EDEEA1B1}"/>
              </a:ext>
            </a:extLst>
          </p:cNvPr>
          <p:cNvSpPr txBox="1"/>
          <p:nvPr/>
        </p:nvSpPr>
        <p:spPr>
          <a:xfrm>
            <a:off x="89211" y="4767809"/>
            <a:ext cx="72631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 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https://youtu.be/mhCZUD2SH4o?si=ydfcGb6KRcIRLxx3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170275" y="245825"/>
            <a:ext cx="46710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Crucial Metrics That Come Into Play:</a:t>
            </a:r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170275" y="2190325"/>
            <a:ext cx="46710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 Pricing Performance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Delivery Performance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 Product Quality Metrics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4. Service Efficiency Metrics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5. Compliance Metrics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170275" y="775450"/>
            <a:ext cx="46710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Steps Involved:</a:t>
            </a:r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title"/>
          </p:nvPr>
        </p:nvSpPr>
        <p:spPr>
          <a:xfrm>
            <a:off x="170275" y="2190325"/>
            <a:ext cx="46710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 Gather Essential Documents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Understand Your Priorities and Establish Performance Categories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 Determine Your Grading Scale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>
            <a:spLocks noGrp="1"/>
          </p:cNvSpPr>
          <p:nvPr>
            <p:ph type="title"/>
          </p:nvPr>
        </p:nvSpPr>
        <p:spPr>
          <a:xfrm>
            <a:off x="170260" y="88992"/>
            <a:ext cx="87813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SUPPLIER SCORECARD TEMPLATE 1</a:t>
            </a:r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159" name="Google Shape;159;p31"/>
          <p:cNvGraphicFramePr/>
          <p:nvPr/>
        </p:nvGraphicFramePr>
        <p:xfrm>
          <a:off x="170269" y="58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{357318AD-AC2E-4C5D-8FE4-363DAB6B3845}</a:tableStyleId>
              </a:tblPr>
              <a:tblGrid>
                <a:gridCol w="140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SUPPLIER NAME:</a:t>
                      </a:r>
                      <a:endParaRPr sz="8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/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OVERALL RATING:</a:t>
                      </a:r>
                      <a:endParaRPr sz="8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 anchor="ctr">
                    <a:solidFill>
                      <a:srgbClr val="01BFF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BUYING CATEGORY:</a:t>
                      </a:r>
                      <a:endParaRPr sz="8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BUYER NAME:</a:t>
                      </a:r>
                      <a:endParaRPr sz="8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0" name="Google Shape;160;p31"/>
          <p:cNvGraphicFramePr/>
          <p:nvPr/>
        </p:nvGraphicFramePr>
        <p:xfrm>
          <a:off x="170259" y="144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{357318AD-AC2E-4C5D-8FE4-363DAB6B3845}</a:tableStyleId>
              </a:tblPr>
              <a:tblGrid>
                <a:gridCol w="125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Area</a:t>
                      </a:r>
                      <a:endParaRPr sz="7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Scorecard Criteria</a:t>
                      </a:r>
                      <a:endParaRPr sz="7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Rating Scale For expectations:</a:t>
                      </a:r>
                      <a:endParaRPr sz="7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= Poor 2 = Unsatisfactory  3 = Satisfactory </a:t>
                      </a:r>
                      <a:endParaRPr sz="7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= Highly Satisfactory 5 = Exceeds Expectation</a:t>
                      </a:r>
                      <a:endParaRPr sz="7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Comments </a:t>
                      </a:r>
                      <a:endParaRPr sz="7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Area Weight</a:t>
                      </a:r>
                      <a:endParaRPr sz="7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Area Rating</a:t>
                      </a:r>
                      <a:endParaRPr sz="7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Wtd. Rating</a:t>
                      </a:r>
                      <a:endParaRPr sz="7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INNOVATION</a:t>
                      </a:r>
                      <a:endParaRPr sz="7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Management commitment and responsiveness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3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25%</a:t>
                      </a:r>
                      <a:endParaRPr sz="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97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Application of creative ideas, best practices, and technology that results in effectiveness for buyer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Appropriate technical capabilities and skill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Provides ideas that help buyer’s organization to achieve desired solutions.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QUALITY</a:t>
                      </a:r>
                      <a:endParaRPr sz="7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Demonstrated compliance with specifications and quality requirements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20%</a:t>
                      </a:r>
                      <a:endParaRPr sz="8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07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compliance to buyer’s specifications and industry standard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Committed to process performance and continuous improvement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Maintains industry standards certification for testing and audits 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127695" y="66744"/>
            <a:ext cx="6585900" cy="2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/>
              <a:t>5.2 SUPPLIER SCORECARD TEMPLATE 2</a:t>
            </a:r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sldNum" idx="12"/>
          </p:nvPr>
        </p:nvSpPr>
        <p:spPr>
          <a:xfrm>
            <a:off x="6400799" y="81266"/>
            <a:ext cx="309000" cy="128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167" name="Google Shape;167;p32"/>
          <p:cNvGraphicFramePr/>
          <p:nvPr/>
        </p:nvGraphicFramePr>
        <p:xfrm>
          <a:off x="170259" y="52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{357318AD-AC2E-4C5D-8FE4-363DAB6B3845}</a:tableStyleId>
              </a:tblPr>
              <a:tblGrid>
                <a:gridCol w="12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SUPPORT </a:t>
                      </a:r>
                      <a:endParaRPr sz="7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Provides effective and timely communication regarding changes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20%</a:t>
                      </a:r>
                      <a:endParaRPr sz="8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Proactive supplier response to meet the need for quality, service , cost and technical support 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Responds to requests in a timely and effective manner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Able to access expert resources to find best practice solutions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DELIVERY </a:t>
                      </a:r>
                      <a:endParaRPr sz="7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time delivery to meet scheduled materials or service requirements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20%</a:t>
                      </a:r>
                      <a:endParaRPr sz="8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87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ability to meet delivery requirements 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Manages end to end supply chain needs 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Utilize effective systems to procure and to pay needs.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AND CONTRACT</a:t>
                      </a:r>
                      <a:endParaRPr sz="7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Goods or services are price competitive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15%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27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Ability to provide total least cost solutions to buyer’s organization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reduction ideas are shared and resourced 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Price Changes and contract terms are documented and transparent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endParaRPr sz="8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It’s a Wrap!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Thank You!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On-screen Show (16:9)</PresentationFormat>
  <Paragraphs>93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Verdana</vt:lpstr>
      <vt:lpstr>IBM Plex Sans</vt:lpstr>
      <vt:lpstr>Calibri</vt:lpstr>
      <vt:lpstr>Arial</vt:lpstr>
      <vt:lpstr>Open Sans</vt:lpstr>
      <vt:lpstr>Poppins</vt:lpstr>
      <vt:lpstr>IBM Plex Sans Light</vt:lpstr>
      <vt:lpstr>Bitter SemiBold</vt:lpstr>
      <vt:lpstr>Simple Light</vt:lpstr>
      <vt:lpstr>Office Theme</vt:lpstr>
      <vt:lpstr>Supplier Scorecard  Template</vt:lpstr>
      <vt:lpstr>Crucial Metrics That Come Into Play:</vt:lpstr>
      <vt:lpstr>Steps Involved:</vt:lpstr>
      <vt:lpstr>SUPPLIER SCORECARD TEMPLATE 1</vt:lpstr>
      <vt:lpstr>5.2 SUPPLIER SCORECARD TEMPLATE 2</vt:lpstr>
      <vt:lpstr>It’s a Wrap!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1</cp:revision>
  <dcterms:modified xsi:type="dcterms:W3CDTF">2025-09-09T14:48:56Z</dcterms:modified>
</cp:coreProperties>
</file>