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6D2FC8-BD45-4D55-A5F6-F9BB4EAD9345}">
  <a:tblStyle styleId="{F46D2FC8-BD45-4D55-A5F6-F9BB4EAD934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9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Short – how i prp</a:t>
            </a:r>
            <a:endParaRPr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Short – how i prp</a:t>
            </a:r>
            <a:endParaRPr/>
          </a:p>
        </p:txBody>
      </p:sp>
      <p:sp>
        <p:nvSpPr>
          <p:cNvPr id="167" name="Google Shape;16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Short – how i prp</a:t>
            </a: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Short – how i prp</a:t>
            </a:r>
            <a:endParaRPr/>
          </a:p>
        </p:txBody>
      </p:sp>
      <p:sp>
        <p:nvSpPr>
          <p:cNvPr id="183" name="Google Shape;1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Short – how i prp</a:t>
            </a: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14" name="Google Shape;14;p2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15" name="Google Shape;15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3" name="Google Shape;93;p16"/>
          <p:cNvCxnSpPr/>
          <p:nvPr/>
        </p:nvCxnSpPr>
        <p:spPr>
          <a:xfrm>
            <a:off x="170260" y="384607"/>
            <a:ext cx="8781300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0063" y="4782787"/>
            <a:ext cx="711481" cy="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70260" y="384607"/>
            <a:ext cx="8781300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0063" y="4782787"/>
            <a:ext cx="711481" cy="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DxVuAi2a9fM?si=LHHNMp6liFTALEA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363872" y="89252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 dirty="0"/>
              <a:t>Sustainable Procurement Policy Template</a:t>
            </a:r>
            <a:endParaRPr sz="4800" dirty="0"/>
          </a:p>
        </p:txBody>
      </p:sp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8750" y="173625"/>
            <a:ext cx="826824" cy="2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39CAC7-454E-A93D-9EF5-D1151B64DBD1}"/>
              </a:ext>
            </a:extLst>
          </p:cNvPr>
          <p:cNvSpPr txBox="1"/>
          <p:nvPr/>
        </p:nvSpPr>
        <p:spPr>
          <a:xfrm>
            <a:off x="96643" y="4782678"/>
            <a:ext cx="7181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 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https://youtu.be/DxVuAi2a9fM?si=LHHNMp6liFTALEAK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170275" y="245825"/>
            <a:ext cx="7047300" cy="22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dirty="0"/>
              <a:t>Let me introduce myself</a:t>
            </a:r>
            <a:endParaRPr dirty="0"/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6250" y="1924325"/>
            <a:ext cx="2362200" cy="2362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Sustainable Procurement Policy </a:t>
            </a:r>
            <a:endParaRPr sz="4800"/>
          </a:p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0"/>
            <a:ext cx="914395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9750" y="4662250"/>
            <a:ext cx="772123" cy="4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/>
          <p:nvPr/>
        </p:nvSpPr>
        <p:spPr>
          <a:xfrm>
            <a:off x="0" y="135050"/>
            <a:ext cx="9696300" cy="129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63" y="108900"/>
            <a:ext cx="8724475" cy="490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Sustainable Procurement Policy Template - Setting Goals</a:t>
            </a:r>
            <a:endParaRPr/>
          </a:p>
        </p:txBody>
      </p:sp>
      <p:graphicFrame>
        <p:nvGraphicFramePr>
          <p:cNvPr id="170" name="Google Shape;170;p32"/>
          <p:cNvGraphicFramePr/>
          <p:nvPr/>
        </p:nvGraphicFramePr>
        <p:xfrm>
          <a:off x="170260" y="492919"/>
          <a:ext cx="8776150" cy="3944525"/>
        </p:xfrm>
        <a:graphic>
          <a:graphicData uri="http://schemas.openxmlformats.org/drawingml/2006/table">
            <a:tbl>
              <a:tblPr firstRow="1" bandRow="1">
                <a:noFill/>
                <a:tableStyleId>{F46D2FC8-BD45-4D55-A5F6-F9BB4EAD9345}</a:tableStyleId>
              </a:tblPr>
              <a:tblGrid>
                <a:gridCol w="11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525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issue identified</a:t>
                      </a:r>
                      <a:endParaRPr sz="120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Opportunity to influence markets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(high/medium/low)</a:t>
                      </a:r>
                      <a:endParaRPr sz="900" b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Scope to improve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(high/ medium/low)</a:t>
                      </a:r>
                      <a:endParaRPr sz="900" b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Priority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goal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i="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Energy use</a:t>
                      </a:r>
                      <a:endParaRPr sz="9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Medium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Reduce energy consumption during use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e.g. Toxic waste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Medium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Medium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content of identified toxic substances within product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1" name="Google Shape;171;p32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dirty="0"/>
              <a:t>Sustainable Procurement Policy Template - Setting Targets</a:t>
            </a:r>
            <a:endParaRPr dirty="0"/>
          </a:p>
        </p:txBody>
      </p:sp>
      <p:graphicFrame>
        <p:nvGraphicFramePr>
          <p:cNvPr id="178" name="Google Shape;178;p33"/>
          <p:cNvGraphicFramePr/>
          <p:nvPr/>
        </p:nvGraphicFramePr>
        <p:xfrm>
          <a:off x="170259" y="492919"/>
          <a:ext cx="8781300" cy="4137050"/>
        </p:xfrm>
        <a:graphic>
          <a:graphicData uri="http://schemas.openxmlformats.org/drawingml/2006/table">
            <a:tbl>
              <a:tblPr firstRow="1" bandRow="1">
                <a:noFill/>
                <a:tableStyleId>{F46D2FC8-BD45-4D55-A5F6-F9BB4EAD9345}</a:tableStyleId>
              </a:tblPr>
              <a:tblGrid>
                <a:gridCol w="221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goal 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81000" marT="108000" marB="810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Procurement target (how can the goal be achieved?) 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81000" marT="108000" marB="810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Reduce energy consumption during product use </a:t>
                      </a:r>
                      <a:endParaRPr sz="1100" u="none" strike="noStrike" cap="none" dirty="0"/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133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" sz="90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Specify energy efficiency criteria endorsed by the Government (e.g. Energy Star) </a:t>
                      </a:r>
                      <a:endParaRPr sz="1100" u="none" strike="noStrike" cap="none" dirty="0"/>
                    </a:p>
                    <a:p>
                      <a:pPr marL="139700" marR="0" lvl="0" indent="-133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" sz="90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Ask supplier to provide proposals to improve energy efficiency </a:t>
                      </a:r>
                      <a:endParaRPr sz="1100" u="none" strike="noStrike" cap="none" dirty="0"/>
                    </a:p>
                    <a:p>
                      <a:pPr marL="139700" marR="0" lvl="0" indent="-133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" sz="900" u="none" strike="noStrike" cap="none" dirty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Require supplier to factor energy usage and cost into award decision </a:t>
                      </a:r>
                      <a:endParaRPr sz="1100" u="none" strike="noStrike" cap="none" dirty="0"/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Decrease content of identified toxic substances within product </a:t>
                      </a:r>
                      <a:endParaRPr sz="1100" u="none" strike="noStrike" cap="none"/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133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" sz="900" u="none" strike="noStrike" cap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Require suppliers to provide evidence of programs aimed at eliminating the use of identified hazardous substances, as well as evidence of progress against these programs </a:t>
                      </a:r>
                      <a:endParaRPr sz="1100" u="none" strike="noStrike" cap="none"/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None/>
                      </a:pPr>
                      <a:endParaRPr sz="9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None/>
                      </a:pPr>
                      <a:endParaRPr sz="9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None/>
                      </a:pPr>
                      <a:endParaRPr sz="9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None/>
                      </a:pPr>
                      <a:endParaRPr sz="90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-76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Noto Sans Symbols"/>
                        <a:buNone/>
                      </a:pPr>
                      <a:endParaRPr sz="900" u="none" strike="noStrike" cap="none" dirty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135000" marT="54000" marB="5400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9" name="Google Shape;179;p33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dirty="0"/>
              <a:t>Sustainable Procurement Policy Template - Setting Goals</a:t>
            </a:r>
            <a:endParaRPr dirty="0"/>
          </a:p>
        </p:txBody>
      </p:sp>
      <p:graphicFrame>
        <p:nvGraphicFramePr>
          <p:cNvPr id="186" name="Google Shape;186;p34"/>
          <p:cNvGraphicFramePr/>
          <p:nvPr/>
        </p:nvGraphicFramePr>
        <p:xfrm>
          <a:off x="170260" y="492919"/>
          <a:ext cx="8776150" cy="2864525"/>
        </p:xfrm>
        <a:graphic>
          <a:graphicData uri="http://schemas.openxmlformats.org/drawingml/2006/table">
            <a:tbl>
              <a:tblPr firstRow="1" bandRow="1">
                <a:noFill/>
                <a:tableStyleId>{F46D2FC8-BD45-4D55-A5F6-F9BB4EAD9345}</a:tableStyleId>
              </a:tblPr>
              <a:tblGrid>
                <a:gridCol w="119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525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issue identified</a:t>
                      </a:r>
                      <a:endParaRPr sz="120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Opportunity to influence markets</a:t>
                      </a:r>
                      <a:endParaRPr sz="120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 dirty="0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(high/medium/low)</a:t>
                      </a:r>
                      <a:endParaRPr sz="900" b="0" u="none" strike="noStrike" cap="none" dirty="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Scope to improve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0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(high/ medium/low)</a:t>
                      </a:r>
                      <a:endParaRPr sz="900" b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Priority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i="0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goal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60550" marB="6055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dirty="0"/>
              <a:t>Sustainable Procurement Policy Template - Setting Targets</a:t>
            </a:r>
            <a:endParaRPr dirty="0"/>
          </a:p>
        </p:txBody>
      </p:sp>
      <p:graphicFrame>
        <p:nvGraphicFramePr>
          <p:cNvPr id="194" name="Google Shape;194;p35"/>
          <p:cNvGraphicFramePr/>
          <p:nvPr/>
        </p:nvGraphicFramePr>
        <p:xfrm>
          <a:off x="170259" y="492919"/>
          <a:ext cx="8781300" cy="4137050"/>
        </p:xfrm>
        <a:graphic>
          <a:graphicData uri="http://schemas.openxmlformats.org/drawingml/2006/table">
            <a:tbl>
              <a:tblPr firstRow="1" bandRow="1">
                <a:noFill/>
                <a:tableStyleId>{F46D2FC8-BD45-4D55-A5F6-F9BB4EAD9345}</a:tableStyleId>
              </a:tblPr>
              <a:tblGrid>
                <a:gridCol w="221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goal 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81000" marT="108000" marB="810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Procurement target (how can the goal be achieved?) </a:t>
                      </a:r>
                      <a:endParaRPr sz="120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1000" marR="81000" marT="108000" marB="8100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b="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b="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b="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b="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150"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b="0" u="none" strike="noStrike" cap="none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rgbClr val="00206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yourself</a:t>
                      </a:r>
                      <a:endParaRPr sz="900" u="none" strike="noStrike" cap="none" dirty="0">
                        <a:solidFill>
                          <a:srgbClr val="00206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25625" marB="256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5" name="Google Shape;195;p35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 dirty="0"/>
              <a:t>It’s a Wrap!</a:t>
            </a:r>
            <a:endParaRPr sz="4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 dirty="0"/>
              <a:t>Thank You!</a:t>
            </a:r>
            <a:endParaRPr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382</Words>
  <Application>Microsoft Office PowerPoint</Application>
  <PresentationFormat>On-screen Show (16:9)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Poppins</vt:lpstr>
      <vt:lpstr>Verdana</vt:lpstr>
      <vt:lpstr>IBM Plex Sans</vt:lpstr>
      <vt:lpstr>Bitter SemiBold</vt:lpstr>
      <vt:lpstr>Calibri</vt:lpstr>
      <vt:lpstr>IBM Plex Sans Light</vt:lpstr>
      <vt:lpstr>Arial</vt:lpstr>
      <vt:lpstr>Open Sans</vt:lpstr>
      <vt:lpstr>Noto Sans Symbols</vt:lpstr>
      <vt:lpstr>Office Theme</vt:lpstr>
      <vt:lpstr>Simple Light</vt:lpstr>
      <vt:lpstr>Sustainable Procurement Policy Template</vt:lpstr>
      <vt:lpstr>Let me introduce myself</vt:lpstr>
      <vt:lpstr>Sustainable Procurement Policy </vt:lpstr>
      <vt:lpstr>PowerPoint Presentation</vt:lpstr>
      <vt:lpstr>Sustainable Procurement Policy Template - Setting Goals</vt:lpstr>
      <vt:lpstr>Sustainable Procurement Policy Template - Setting Targets</vt:lpstr>
      <vt:lpstr>Sustainable Procurement Policy Template - Setting Goals</vt:lpstr>
      <vt:lpstr>Sustainable Procurement Policy Template - Setting Targets</vt:lpstr>
      <vt:lpstr>It’s a Wrap!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3</cp:revision>
  <dcterms:modified xsi:type="dcterms:W3CDTF">2025-09-09T15:23:34Z</dcterms:modified>
</cp:coreProperties>
</file>