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3" r:id="rId1"/>
    <p:sldMasterId id="2147483674" r:id="rId2"/>
  </p:sldMasterIdLst>
  <p:notesMasterIdLst>
    <p:notesMasterId r:id="rId1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46D2FC8-BD45-4D55-A5F6-F9BB4EAD9345}">
  <a:tblStyle styleId="{F46D2FC8-BD45-4D55-A5F6-F9BB4EAD9345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 b="off" i="off"/>
      <a:tcStyle>
        <a:tcBdr/>
        <a:fill>
          <a:solidFill>
            <a:srgbClr val="CDD4EA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DD4EA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492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38" name="Google Shape;13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46" name="Google Shape;14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2" name="Google Shape;15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9" name="Google Shape;159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Short – how i prp</a:t>
            </a:r>
            <a:endParaRPr/>
          </a:p>
        </p:txBody>
      </p:sp>
      <p:sp>
        <p:nvSpPr>
          <p:cNvPr id="160" name="Google Shape;160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6" name="Google Shape;16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Short – how i prp</a:t>
            </a:r>
            <a:endParaRPr/>
          </a:p>
        </p:txBody>
      </p:sp>
      <p:sp>
        <p:nvSpPr>
          <p:cNvPr id="167" name="Google Shape;167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4" name="Google Shape;174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Short – how i prp</a:t>
            </a:r>
            <a:endParaRPr/>
          </a:p>
        </p:txBody>
      </p:sp>
      <p:sp>
        <p:nvSpPr>
          <p:cNvPr id="175" name="Google Shape;175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2" name="Google Shape;182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Short – how i prp</a:t>
            </a:r>
            <a:endParaRPr/>
          </a:p>
        </p:txBody>
      </p:sp>
      <p:sp>
        <p:nvSpPr>
          <p:cNvPr id="183" name="Google Shape;183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0" name="Google Shape;190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"/>
              <a:t>Short – how i prp</a:t>
            </a:r>
            <a:endParaRPr/>
          </a:p>
        </p:txBody>
      </p:sp>
      <p:sp>
        <p:nvSpPr>
          <p:cNvPr id="191" name="Google Shape;191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8" name="Google Shape;19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bg>
      <p:bgPr>
        <a:solidFill>
          <a:srgbClr val="01BFF0"/>
        </a:solid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3600" b="1">
                <a:solidFill>
                  <a:schemeClr val="lt1"/>
                </a:solidFill>
                <a:latin typeface="Poppins"/>
                <a:ea typeface="Poppins"/>
                <a:cs typeface="Poppins"/>
                <a:sym typeface="Poppins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5256111" y="1604076"/>
            <a:ext cx="3656795" cy="3308726"/>
            <a:chOff x="6150511" y="2138768"/>
            <a:chExt cx="4875727" cy="4411635"/>
          </a:xfrm>
        </p:grpSpPr>
        <p:sp>
          <p:nvSpPr>
            <p:cNvPr id="14" name="Google Shape;14;p2"/>
            <p:cNvSpPr/>
            <p:nvPr/>
          </p:nvSpPr>
          <p:spPr>
            <a:xfrm>
              <a:off x="6150511" y="2200614"/>
              <a:ext cx="3632400" cy="3632400"/>
            </a:xfrm>
            <a:prstGeom prst="ellipse">
              <a:avLst/>
            </a:prstGeom>
            <a:solidFill>
              <a:srgbClr val="B0E7FF"/>
            </a:solidFill>
            <a:ln>
              <a:noFill/>
            </a:ln>
          </p:spPr>
          <p:txBody>
            <a:bodyPr spcFirstLastPara="1" wrap="square" lIns="62200" tIns="31100" rIns="62200" bIns="31100" anchor="ctr" anchorCtr="0">
              <a:noAutofit/>
            </a:bodyPr>
            <a:lstStyle/>
            <a:p>
              <a:pPr marL="190500" marR="0" lvl="0" indent="-1143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endParaRPr sz="1200" b="1" i="1" u="none" strike="noStrike" cap="none">
                <a:solidFill>
                  <a:srgbClr val="000000"/>
                </a:solidFill>
                <a:latin typeface="Bitter SemiBold"/>
                <a:ea typeface="Bitter SemiBold"/>
                <a:cs typeface="Bitter SemiBold"/>
                <a:sym typeface="Bitter SemiBold"/>
              </a:endParaRPr>
            </a:p>
          </p:txBody>
        </p:sp>
        <p:pic>
          <p:nvPicPr>
            <p:cNvPr id="15" name="Google Shape;15;p2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614603" y="2138768"/>
              <a:ext cx="4411635" cy="441163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107">
          <p15:clr>
            <a:srgbClr val="FBAE40"/>
          </p15:clr>
        </p15:guide>
        <p15:guide id="4" pos="5635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11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9" name="Google Shape;69;p1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2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2"/>
          <p:cNvSpPr txBox="1">
            <a:spLocks noGrp="1"/>
          </p:cNvSpPr>
          <p:nvPr>
            <p:ph type="body" idx="1"/>
          </p:nvPr>
        </p:nvSpPr>
        <p:spPr>
          <a:xfrm rot="5400000">
            <a:off x="2940300" y="-942431"/>
            <a:ext cx="32634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3"/>
          <p:cNvSpPr txBox="1">
            <a:spLocks noGrp="1"/>
          </p:cNvSpPr>
          <p:nvPr>
            <p:ph type="title"/>
          </p:nvPr>
        </p:nvSpPr>
        <p:spPr>
          <a:xfrm rot="5400000">
            <a:off x="5350050" y="1467544"/>
            <a:ext cx="43590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3"/>
          <p:cNvSpPr txBox="1">
            <a:spLocks noGrp="1"/>
          </p:cNvSpPr>
          <p:nvPr>
            <p:ph type="body" idx="1"/>
          </p:nvPr>
        </p:nvSpPr>
        <p:spPr>
          <a:xfrm rot="5400000">
            <a:off x="1349475" y="-447056"/>
            <a:ext cx="43590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[Short]">
  <p:cSld name="Title Slide [Short]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4"/>
          <p:cNvSpPr txBox="1">
            <a:spLocks noGrp="1"/>
          </p:cNvSpPr>
          <p:nvPr>
            <p:ph type="title"/>
          </p:nvPr>
        </p:nvSpPr>
        <p:spPr>
          <a:xfrm>
            <a:off x="476547" y="357188"/>
            <a:ext cx="4743300" cy="15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600"/>
              <a:buFont typeface="IBM Plex Sans Light"/>
              <a:buNone/>
              <a:defRPr sz="4200" b="0" i="0">
                <a:latin typeface="IBM Plex Sans Light"/>
                <a:ea typeface="IBM Plex Sans Light"/>
                <a:cs typeface="IBM Plex Sans Light"/>
                <a:sym typeface="IBM Plex Sans Light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 2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6"/>
          <p:cNvSpPr txBox="1">
            <a:spLocks noGrp="1"/>
          </p:cNvSpPr>
          <p:nvPr>
            <p:ph type="title"/>
          </p:nvPr>
        </p:nvSpPr>
        <p:spPr>
          <a:xfrm>
            <a:off x="170260" y="88992"/>
            <a:ext cx="8781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6"/>
          <p:cNvSpPr txBox="1">
            <a:spLocks noGrp="1"/>
          </p:cNvSpPr>
          <p:nvPr>
            <p:ph type="sldNum" idx="12"/>
          </p:nvPr>
        </p:nvSpPr>
        <p:spPr>
          <a:xfrm>
            <a:off x="8534399" y="108354"/>
            <a:ext cx="411900" cy="17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93" name="Google Shape;93;p16"/>
          <p:cNvCxnSpPr/>
          <p:nvPr/>
        </p:nvCxnSpPr>
        <p:spPr>
          <a:xfrm>
            <a:off x="170260" y="384607"/>
            <a:ext cx="8781300" cy="0"/>
          </a:xfrm>
          <a:prstGeom prst="straightConnector1">
            <a:avLst/>
          </a:prstGeom>
          <a:noFill/>
          <a:ln w="3810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94" name="Google Shape;94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240063" y="4782787"/>
            <a:ext cx="711481" cy="2857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107">
          <p15:clr>
            <a:srgbClr val="FBAE40"/>
          </p15:clr>
        </p15:guide>
        <p15:guide id="4" pos="5635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7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97" name="Google Shape;97;p17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98" name="Google Shape;98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8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01" name="Google Shape;101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5" name="Google Shape;105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2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09" name="Google Shape;109;p20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10" name="Google Shape;110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 2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170260" y="88992"/>
            <a:ext cx="8781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>
                <a:solidFill>
                  <a:srgbClr val="00206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534399" y="108354"/>
            <a:ext cx="411900" cy="17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9" name="Google Shape;19;p3"/>
          <p:cNvCxnSpPr/>
          <p:nvPr/>
        </p:nvCxnSpPr>
        <p:spPr>
          <a:xfrm>
            <a:off x="170260" y="384607"/>
            <a:ext cx="8781300" cy="0"/>
          </a:xfrm>
          <a:prstGeom prst="straightConnector1">
            <a:avLst/>
          </a:prstGeom>
          <a:noFill/>
          <a:ln w="38100" cap="flat" cmpd="sng">
            <a:solidFill>
              <a:srgbClr val="00B0F0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0" name="Google Shape;20;p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240063" y="4782787"/>
            <a:ext cx="711481" cy="2857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  <p15:guide id="3" pos="107">
          <p15:clr>
            <a:srgbClr val="FBAE40"/>
          </p15:clr>
        </p15:guide>
        <p15:guide id="4" pos="5635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2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16" name="Google Shape;116;p22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17" name="Google Shape;117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24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5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29" name="Google Shape;129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6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32" name="Google Shape;132;p2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3" name="Google Shape;133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subTitle" idx="1"/>
          </p:nvPr>
        </p:nvSpPr>
        <p:spPr>
          <a:xfrm>
            <a:off x="1143000" y="2701529"/>
            <a:ext cx="6858000" cy="124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>
            <a:spLocks noGrp="1"/>
          </p:cNvSpPr>
          <p:nvPr>
            <p:ph type="title"/>
          </p:nvPr>
        </p:nvSpPr>
        <p:spPr>
          <a:xfrm>
            <a:off x="623888" y="1282303"/>
            <a:ext cx="7886700" cy="21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7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8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8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5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5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400" cy="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400" cy="2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0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000" cy="12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3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61" name="Google Shape;61;p10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000" cy="28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2" name="Google Shape;62;p1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8" name="Google Shape;88;p1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9" name="Google Shape;89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youtu.be/DxVuAi2a9fM?si=LHHNMp6liFTALEAK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8"/>
          <p:cNvSpPr txBox="1">
            <a:spLocks noGrp="1"/>
          </p:cNvSpPr>
          <p:nvPr>
            <p:ph type="title"/>
          </p:nvPr>
        </p:nvSpPr>
        <p:spPr>
          <a:xfrm>
            <a:off x="363872" y="89252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" sz="4800" dirty="0"/>
              <a:t>Sustainable Procurement Policy Template</a:t>
            </a:r>
            <a:endParaRPr sz="4800" dirty="0"/>
          </a:p>
        </p:txBody>
      </p:sp>
      <p:pic>
        <p:nvPicPr>
          <p:cNvPr id="141" name="Google Shape;141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18750" y="173625"/>
            <a:ext cx="826824" cy="29107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939CAC7-454E-A93D-9EF5-D1151B64DBD1}"/>
              </a:ext>
            </a:extLst>
          </p:cNvPr>
          <p:cNvSpPr txBox="1"/>
          <p:nvPr/>
        </p:nvSpPr>
        <p:spPr>
          <a:xfrm>
            <a:off x="96643" y="4782678"/>
            <a:ext cx="718138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1400" b="1" i="0" u="none" strike="noStrike" dirty="0">
                <a:solidFill>
                  <a:srgbClr val="002060"/>
                </a:solidFill>
                <a:effectLst/>
                <a:latin typeface="IBM Plex Sans" panose="020B0503050203000203" pitchFamily="34" charset="0"/>
              </a:rPr>
              <a:t>Video Tutorial Link: </a:t>
            </a:r>
            <a:r>
              <a:rPr lang="pt-BR" b="1" u="sng" dirty="0">
                <a:solidFill>
                  <a:schemeClr val="bg1"/>
                </a:solidFill>
                <a:latin typeface="IBM Plex Sans" panose="020B0503050203000203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https://youtu.be/DxVuAi2a9fM?si=LHHNMp6liFTALEAK</a:t>
            </a:r>
            <a:r>
              <a:rPr lang="pt-BR" b="1" u="sng" dirty="0">
                <a:solidFill>
                  <a:schemeClr val="bg1"/>
                </a:solidFill>
                <a:latin typeface="IBM Plex Sans" panose="020B0503050203000203" pitchFamily="34" charset="0"/>
              </a:rPr>
              <a:t> </a:t>
            </a:r>
            <a:endParaRPr lang="pt-BR" b="0" dirty="0">
              <a:solidFill>
                <a:schemeClr val="bg1"/>
              </a:solidFill>
              <a:effectLst/>
              <a:latin typeface="IBM Plex Sans" panose="020B0503050203000203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9"/>
          <p:cNvSpPr txBox="1">
            <a:spLocks noGrp="1"/>
          </p:cNvSpPr>
          <p:nvPr>
            <p:ph type="title"/>
          </p:nvPr>
        </p:nvSpPr>
        <p:spPr>
          <a:xfrm>
            <a:off x="170275" y="245825"/>
            <a:ext cx="7047300" cy="22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" dirty="0"/>
              <a:t>Let me introduce myself</a:t>
            </a:r>
            <a:endParaRPr dirty="0"/>
          </a:p>
        </p:txBody>
      </p:sp>
      <p:pic>
        <p:nvPicPr>
          <p:cNvPr id="149" name="Google Shape;149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56250" y="1924325"/>
            <a:ext cx="2362200" cy="2362200"/>
          </a:xfrm>
          <a:prstGeom prst="ellipse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30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" sz="4800"/>
              <a:t>Sustainable Procurement Policy </a:t>
            </a:r>
            <a:endParaRPr sz="4800"/>
          </a:p>
        </p:txBody>
      </p:sp>
      <p:pic>
        <p:nvPicPr>
          <p:cNvPr id="155" name="Google Shape;155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" y="0"/>
            <a:ext cx="9143952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3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249750" y="4662250"/>
            <a:ext cx="772123" cy="434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1"/>
          <p:cNvSpPr/>
          <p:nvPr/>
        </p:nvSpPr>
        <p:spPr>
          <a:xfrm>
            <a:off x="0" y="135050"/>
            <a:ext cx="9696300" cy="12978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3" name="Google Shape;163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9763" y="108900"/>
            <a:ext cx="8724475" cy="4907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2"/>
          <p:cNvSpPr txBox="1">
            <a:spLocks noGrp="1"/>
          </p:cNvSpPr>
          <p:nvPr>
            <p:ph type="title"/>
          </p:nvPr>
        </p:nvSpPr>
        <p:spPr>
          <a:xfrm>
            <a:off x="170260" y="88992"/>
            <a:ext cx="8781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"/>
              <a:t>Sustainable Procurement Policy Template - Setting Goals</a:t>
            </a:r>
            <a:endParaRPr/>
          </a:p>
        </p:txBody>
      </p:sp>
      <p:graphicFrame>
        <p:nvGraphicFramePr>
          <p:cNvPr id="170" name="Google Shape;170;p32"/>
          <p:cNvGraphicFramePr/>
          <p:nvPr/>
        </p:nvGraphicFramePr>
        <p:xfrm>
          <a:off x="170260" y="492919"/>
          <a:ext cx="8776150" cy="3944525"/>
        </p:xfrm>
        <a:graphic>
          <a:graphicData uri="http://schemas.openxmlformats.org/drawingml/2006/table">
            <a:tbl>
              <a:tblPr firstRow="1" bandRow="1">
                <a:noFill/>
                <a:tableStyleId>{F46D2FC8-BD45-4D55-A5F6-F9BB4EAD9345}</a:tableStyleId>
              </a:tblPr>
              <a:tblGrid>
                <a:gridCol w="1194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4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4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49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670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04525"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b="1" i="0" u="none" strike="noStrike" cap="none" dirty="0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Sustainability issue identified</a:t>
                      </a:r>
                      <a:endParaRPr sz="1200" u="none" strike="noStrike" cap="none" dirty="0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60550" marB="60550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b="1" i="0" u="none" strike="noStrike" cap="none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Opportunity to influence markets</a:t>
                      </a:r>
                      <a:endParaRPr sz="1200" u="none" strike="noStrike" cap="none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b="0" i="0" u="none" strike="noStrike" cap="none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(high/medium/low)</a:t>
                      </a:r>
                      <a:endParaRPr sz="900" b="0" u="none" strike="noStrike" cap="none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60550" marB="60550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b="1" i="0" u="none" strike="noStrike" cap="none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Scope to improve</a:t>
                      </a:r>
                      <a:endParaRPr sz="1200" u="none" strike="noStrike" cap="none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b="0" i="0" u="none" strike="noStrike" cap="none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(high/ medium/low)</a:t>
                      </a:r>
                      <a:endParaRPr sz="900" b="0" u="none" strike="noStrike" cap="none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60550" marB="60550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b="1" i="0" u="none" strike="noStrike" cap="none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Priority</a:t>
                      </a:r>
                      <a:endParaRPr sz="1200" u="none" strike="noStrike" cap="none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60550" marB="60550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b="1" i="0" u="none" strike="noStrike" cap="none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Sustainability goal</a:t>
                      </a:r>
                      <a:endParaRPr sz="1200" u="none" strike="noStrike" cap="none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60550" marB="60550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b="1" i="0" u="none" strike="noStrike" cap="none" dirty="0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e.g. Energy use</a:t>
                      </a:r>
                      <a:endParaRPr sz="900" u="none" strike="noStrike" cap="none" dirty="0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b="0" i="0" u="none" strike="noStrike" cap="none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Medium</a:t>
                      </a: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b="0" i="0" u="none" strike="noStrike" cap="none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High</a:t>
                      </a: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b="0" i="0" u="none" strike="noStrike" cap="none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High</a:t>
                      </a: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b="0" i="0" u="none" strike="noStrike" cap="none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Reduce energy consumption during use</a:t>
                      </a: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b="1" i="0" u="none" strike="noStrike" cap="none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e.g. Toxic waste</a:t>
                      </a: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b="0" i="0" u="none" strike="noStrike" cap="none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Medium</a:t>
                      </a: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b="0" i="0" u="none" strike="noStrike" cap="none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Medium</a:t>
                      </a: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b="0" i="0" u="none" strike="noStrike" cap="none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High</a:t>
                      </a: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b="0" i="0" u="none" strike="noStrike" cap="none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Decrease content of identified toxic substances within product</a:t>
                      </a: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endParaRPr sz="900" u="none" strike="noStrike" cap="none" dirty="0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71" name="Google Shape;171;p32"/>
          <p:cNvSpPr txBox="1">
            <a:spLocks noGrp="1"/>
          </p:cNvSpPr>
          <p:nvPr>
            <p:ph type="sldNum" idx="12"/>
          </p:nvPr>
        </p:nvSpPr>
        <p:spPr>
          <a:xfrm>
            <a:off x="8534399" y="108354"/>
            <a:ext cx="411900" cy="17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33"/>
          <p:cNvSpPr txBox="1">
            <a:spLocks noGrp="1"/>
          </p:cNvSpPr>
          <p:nvPr>
            <p:ph type="title"/>
          </p:nvPr>
        </p:nvSpPr>
        <p:spPr>
          <a:xfrm>
            <a:off x="170260" y="88992"/>
            <a:ext cx="8781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" dirty="0"/>
              <a:t>Sustainable Procurement Policy Template - Setting Targets</a:t>
            </a:r>
            <a:endParaRPr dirty="0"/>
          </a:p>
        </p:txBody>
      </p:sp>
      <p:graphicFrame>
        <p:nvGraphicFramePr>
          <p:cNvPr id="178" name="Google Shape;178;p33"/>
          <p:cNvGraphicFramePr/>
          <p:nvPr/>
        </p:nvGraphicFramePr>
        <p:xfrm>
          <a:off x="170259" y="492919"/>
          <a:ext cx="8781300" cy="4137050"/>
        </p:xfrm>
        <a:graphic>
          <a:graphicData uri="http://schemas.openxmlformats.org/drawingml/2006/table">
            <a:tbl>
              <a:tblPr firstRow="1" bandRow="1">
                <a:noFill/>
                <a:tableStyleId>{F46D2FC8-BD45-4D55-A5F6-F9BB4EAD9345}</a:tableStyleId>
              </a:tblPr>
              <a:tblGrid>
                <a:gridCol w="221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70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5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b="1" u="none" strike="noStrike" cap="none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Sustainability goal </a:t>
                      </a:r>
                      <a:endParaRPr sz="1200" u="none" strike="noStrike" cap="none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81000" marR="81000" marT="108000" marB="8100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b="1" u="none" strike="noStrike" cap="none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Procurement target (how can the goal be achieved?) </a:t>
                      </a:r>
                      <a:endParaRPr sz="1200" u="none" strike="noStrike" cap="none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81000" marR="81000" marT="108000" marB="8100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3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b="0" u="none" strike="noStrike" cap="none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Reduce energy consumption during product use </a:t>
                      </a:r>
                      <a:endParaRPr sz="1100" u="none" strike="noStrike" cap="none" dirty="0"/>
                    </a:p>
                  </a:txBody>
                  <a:tcPr marL="81000" marR="135000" marT="54000" marB="54000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139700" marR="0" lvl="0" indent="-1333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Noto Sans Symbols"/>
                        <a:buChar char="∙"/>
                      </a:pPr>
                      <a:r>
                        <a:rPr lang="en" sz="900" u="none" strike="noStrike" cap="none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Specify energy efficiency criteria endorsed by the Government (e.g. Energy Star) </a:t>
                      </a:r>
                      <a:endParaRPr sz="1100" u="none" strike="noStrike" cap="none" dirty="0"/>
                    </a:p>
                    <a:p>
                      <a:pPr marL="139700" marR="0" lvl="0" indent="-1333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Noto Sans Symbols"/>
                        <a:buChar char="∙"/>
                      </a:pPr>
                      <a:r>
                        <a:rPr lang="en" sz="900" u="none" strike="noStrike" cap="none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Ask supplier to provide proposals to improve energy efficiency </a:t>
                      </a:r>
                      <a:endParaRPr sz="1100" u="none" strike="noStrike" cap="none" dirty="0"/>
                    </a:p>
                    <a:p>
                      <a:pPr marL="139700" marR="0" lvl="0" indent="-1333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Noto Sans Symbols"/>
                        <a:buChar char="∙"/>
                      </a:pPr>
                      <a:r>
                        <a:rPr lang="en" sz="900" u="none" strike="noStrike" cap="none" dirty="0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Require supplier to factor energy usage and cost into award decision </a:t>
                      </a:r>
                      <a:endParaRPr sz="1100" u="none" strike="noStrike" cap="none" dirty="0"/>
                    </a:p>
                  </a:txBody>
                  <a:tcPr marL="81000" marR="135000" marT="54000" marB="54000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b="0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Decrease content of identified toxic substances within product </a:t>
                      </a:r>
                      <a:endParaRPr sz="1100" u="none" strike="noStrike" cap="none"/>
                    </a:p>
                  </a:txBody>
                  <a:tcPr marL="81000" marR="135000" marT="54000" marB="54000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139700" marR="0" lvl="0" indent="-13335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Noto Sans Symbols"/>
                        <a:buChar char="∙"/>
                      </a:pPr>
                      <a:r>
                        <a:rPr lang="en" sz="900" u="none" strike="noStrike" cap="none">
                          <a:solidFill>
                            <a:srgbClr val="00000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Require suppliers to provide evidence of programs aimed at eliminating the use of identified hazardous substances, as well as evidence of progress against these programs </a:t>
                      </a:r>
                      <a:endParaRPr sz="1100" u="none" strike="noStrike" cap="none"/>
                    </a:p>
                  </a:txBody>
                  <a:tcPr marL="81000" marR="135000" marT="54000" marB="54000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3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endParaRPr sz="900" b="0" u="none" strike="noStrike" cap="none">
                        <a:solidFill>
                          <a:srgbClr val="00000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81000" marR="135000" marT="54000" marB="54000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139700" marR="0" lvl="0" indent="-762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Noto Sans Symbols"/>
                        <a:buNone/>
                      </a:pPr>
                      <a:endParaRPr sz="900" u="none" strike="noStrike" cap="none">
                        <a:solidFill>
                          <a:srgbClr val="00000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81000" marR="135000" marT="54000" marB="54000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3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endParaRPr sz="900" b="0" u="none" strike="noStrike" cap="none">
                        <a:solidFill>
                          <a:srgbClr val="00000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81000" marR="135000" marT="54000" marB="54000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139700" marR="0" lvl="0" indent="-762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Noto Sans Symbols"/>
                        <a:buNone/>
                      </a:pPr>
                      <a:endParaRPr sz="900" u="none" strike="noStrike" cap="none">
                        <a:solidFill>
                          <a:srgbClr val="00000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81000" marR="135000" marT="54000" marB="54000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3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endParaRPr sz="900" b="0" u="none" strike="noStrike" cap="none">
                        <a:solidFill>
                          <a:srgbClr val="00000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81000" marR="135000" marT="54000" marB="54000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139700" marR="0" lvl="0" indent="-762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Noto Sans Symbols"/>
                        <a:buNone/>
                      </a:pPr>
                      <a:endParaRPr sz="900" u="none" strike="noStrike" cap="none">
                        <a:solidFill>
                          <a:srgbClr val="00000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81000" marR="135000" marT="54000" marB="54000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3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endParaRPr sz="900" b="0" u="none" strike="noStrike" cap="none">
                        <a:solidFill>
                          <a:srgbClr val="00000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81000" marR="135000" marT="54000" marB="54000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139700" marR="0" lvl="0" indent="-762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Noto Sans Symbols"/>
                        <a:buNone/>
                      </a:pPr>
                      <a:endParaRPr sz="900" u="none" strike="noStrike" cap="none">
                        <a:solidFill>
                          <a:srgbClr val="00000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81000" marR="135000" marT="54000" marB="54000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1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endParaRPr sz="900" b="0" u="none" strike="noStrike" cap="none">
                        <a:solidFill>
                          <a:srgbClr val="00000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81000" marR="135000" marT="54000" marB="54000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139700" marR="0" lvl="0" indent="-762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Noto Sans Symbols"/>
                        <a:buNone/>
                      </a:pPr>
                      <a:endParaRPr sz="900" u="none" strike="noStrike" cap="none" dirty="0">
                        <a:solidFill>
                          <a:srgbClr val="00000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81000" marR="135000" marT="54000" marB="54000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79" name="Google Shape;179;p33"/>
          <p:cNvSpPr txBox="1">
            <a:spLocks noGrp="1"/>
          </p:cNvSpPr>
          <p:nvPr>
            <p:ph type="sldNum" idx="12"/>
          </p:nvPr>
        </p:nvSpPr>
        <p:spPr>
          <a:xfrm>
            <a:off x="8534399" y="108354"/>
            <a:ext cx="411900" cy="17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34"/>
          <p:cNvSpPr txBox="1">
            <a:spLocks noGrp="1"/>
          </p:cNvSpPr>
          <p:nvPr>
            <p:ph type="title"/>
          </p:nvPr>
        </p:nvSpPr>
        <p:spPr>
          <a:xfrm>
            <a:off x="170260" y="88992"/>
            <a:ext cx="8781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" dirty="0"/>
              <a:t>Sustainable Procurement Policy Template - Setting Goals</a:t>
            </a:r>
            <a:endParaRPr dirty="0"/>
          </a:p>
        </p:txBody>
      </p:sp>
      <p:graphicFrame>
        <p:nvGraphicFramePr>
          <p:cNvPr id="186" name="Google Shape;186;p34"/>
          <p:cNvGraphicFramePr/>
          <p:nvPr/>
        </p:nvGraphicFramePr>
        <p:xfrm>
          <a:off x="170260" y="492919"/>
          <a:ext cx="8776150" cy="2864525"/>
        </p:xfrm>
        <a:graphic>
          <a:graphicData uri="http://schemas.openxmlformats.org/drawingml/2006/table">
            <a:tbl>
              <a:tblPr firstRow="1" bandRow="1">
                <a:noFill/>
                <a:tableStyleId>{F46D2FC8-BD45-4D55-A5F6-F9BB4EAD9345}</a:tableStyleId>
              </a:tblPr>
              <a:tblGrid>
                <a:gridCol w="1194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049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049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049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7670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704525"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b="1" i="0" u="none" strike="noStrike" cap="none" dirty="0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Sustainability issue identified</a:t>
                      </a:r>
                      <a:endParaRPr sz="1200" u="none" strike="noStrike" cap="none" dirty="0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60550" marB="60550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b="1" i="0" u="none" strike="noStrike" cap="none" dirty="0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Opportunity to influence markets</a:t>
                      </a:r>
                      <a:endParaRPr sz="1200" u="none" strike="noStrike" cap="none" dirty="0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b="0" i="0" u="none" strike="noStrike" cap="none" dirty="0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(high/medium/low)</a:t>
                      </a:r>
                      <a:endParaRPr sz="900" b="0" u="none" strike="noStrike" cap="none" dirty="0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60550" marB="60550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b="1" i="0" u="none" strike="noStrike" cap="none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Scope to improve</a:t>
                      </a:r>
                      <a:endParaRPr sz="1200" u="none" strike="noStrike" cap="none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b="0" i="0" u="none" strike="noStrike" cap="none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(high/ medium/low)</a:t>
                      </a:r>
                      <a:endParaRPr sz="900" b="0" u="none" strike="noStrike" cap="none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60550" marB="60550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b="1" i="0" u="none" strike="noStrike" cap="none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Priority</a:t>
                      </a:r>
                      <a:endParaRPr sz="1200" u="none" strike="noStrike" cap="none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60550" marB="60550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b="1" i="0" u="none" strike="noStrike" cap="none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Sustainability goal</a:t>
                      </a:r>
                      <a:endParaRPr sz="1200" u="none" strike="noStrike" cap="none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endParaRPr sz="1200" u="none" strike="noStrike" cap="none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60550" marB="60550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u="none" strike="noStrike" cap="none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Fill in yourself</a:t>
                      </a: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u="none" strike="noStrike" cap="none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Fill in yourself</a:t>
                      </a: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u="none" strike="noStrike" cap="none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Fill in yourself</a:t>
                      </a: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u="none" strike="noStrike" cap="none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Fill in yourself</a:t>
                      </a: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u="none" strike="noStrike" cap="none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Fill in yourself</a:t>
                      </a: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u="none" strike="noStrike" cap="none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Fill in yourself</a:t>
                      </a: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u="none" strike="noStrike" cap="none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Fill in yourself</a:t>
                      </a: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u="none" strike="noStrike" cap="none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Fill in yourself</a:t>
                      </a: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u="none" strike="noStrike" cap="none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Fill in yourself</a:t>
                      </a: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u="none" strike="noStrike" cap="none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Fill in yourself</a:t>
                      </a: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u="none" strike="noStrike" cap="none" dirty="0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Fill in yourself</a:t>
                      </a:r>
                      <a:endParaRPr sz="900" u="none" strike="noStrike" cap="none" dirty="0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u="none" strike="noStrike" cap="none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Fill in yourself</a:t>
                      </a: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u="none" strike="noStrike" cap="none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Fill in yourself</a:t>
                      </a: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u="none" strike="noStrike" cap="none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Fill in yourself</a:t>
                      </a: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u="none" strike="noStrike" cap="none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Fill in yourself</a:t>
                      </a: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0000"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u="none" strike="noStrike" cap="none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Fill in yourself</a:t>
                      </a: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u="none" strike="noStrike" cap="none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Fill in yourself</a:t>
                      </a: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u="none" strike="noStrike" cap="none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Fill in yourself</a:t>
                      </a: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u="none" strike="noStrike" cap="none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Fill in yourself</a:t>
                      </a: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u="none" strike="noStrike" cap="none" dirty="0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Fill in yourself</a:t>
                      </a:r>
                      <a:endParaRPr sz="900" u="none" strike="noStrike" cap="none" dirty="0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87" name="Google Shape;187;p34"/>
          <p:cNvSpPr txBox="1">
            <a:spLocks noGrp="1"/>
          </p:cNvSpPr>
          <p:nvPr>
            <p:ph type="sldNum" idx="12"/>
          </p:nvPr>
        </p:nvSpPr>
        <p:spPr>
          <a:xfrm>
            <a:off x="8534399" y="108354"/>
            <a:ext cx="411900" cy="17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35"/>
          <p:cNvSpPr txBox="1">
            <a:spLocks noGrp="1"/>
          </p:cNvSpPr>
          <p:nvPr>
            <p:ph type="title"/>
          </p:nvPr>
        </p:nvSpPr>
        <p:spPr>
          <a:xfrm>
            <a:off x="170260" y="88992"/>
            <a:ext cx="87813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" dirty="0"/>
              <a:t>Sustainable Procurement Policy Template - Setting Targets</a:t>
            </a:r>
            <a:endParaRPr dirty="0"/>
          </a:p>
        </p:txBody>
      </p:sp>
      <p:graphicFrame>
        <p:nvGraphicFramePr>
          <p:cNvPr id="194" name="Google Shape;194;p35"/>
          <p:cNvGraphicFramePr/>
          <p:nvPr/>
        </p:nvGraphicFramePr>
        <p:xfrm>
          <a:off x="170259" y="492919"/>
          <a:ext cx="8781300" cy="4137050"/>
        </p:xfrm>
        <a:graphic>
          <a:graphicData uri="http://schemas.openxmlformats.org/drawingml/2006/table">
            <a:tbl>
              <a:tblPr firstRow="1" bandRow="1">
                <a:noFill/>
                <a:tableStyleId>{F46D2FC8-BD45-4D55-A5F6-F9BB4EAD9345}</a:tableStyleId>
              </a:tblPr>
              <a:tblGrid>
                <a:gridCol w="2211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70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50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b="1" u="none" strike="noStrike" cap="none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Sustainability goal </a:t>
                      </a:r>
                      <a:endParaRPr sz="1200" u="none" strike="noStrike" cap="none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81000" marR="81000" marT="108000" marB="8100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lang="en" sz="1200" b="1" u="none" strike="noStrike" cap="none">
                          <a:solidFill>
                            <a:schemeClr val="lt1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Procurement target (how can the goal be achieved?) </a:t>
                      </a:r>
                      <a:endParaRPr sz="1200" u="none" strike="noStrike" cap="none">
                        <a:solidFill>
                          <a:schemeClr val="lt1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81000" marR="81000" marT="108000" marB="81000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1BF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3150"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u="none" strike="noStrike" cap="none" dirty="0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Fill in yourself</a:t>
                      </a:r>
                      <a:endParaRPr sz="900" u="none" strike="noStrike" cap="none" dirty="0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u="none" strike="noStrike" cap="none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Fill in yourself</a:t>
                      </a: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150"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u="none" strike="noStrike" cap="none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Fill in yourself</a:t>
                      </a: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u="none" strike="noStrike" cap="none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Fill in yourself</a:t>
                      </a: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3150"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u="none" strike="noStrike" cap="none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Fill in yourself</a:t>
                      </a:r>
                      <a:endParaRPr sz="900" b="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u="none" strike="noStrike" cap="none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Fill in yourself</a:t>
                      </a: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3150"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u="none" strike="noStrike" cap="none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Fill in yourself</a:t>
                      </a:r>
                      <a:endParaRPr sz="900" b="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u="none" strike="noStrike" cap="none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Fill in yourself</a:t>
                      </a: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3150"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u="none" strike="noStrike" cap="none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Fill in yourself</a:t>
                      </a:r>
                      <a:endParaRPr sz="900" b="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u="none" strike="noStrike" cap="none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Fill in yourself</a:t>
                      </a: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3150"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u="none" strike="noStrike" cap="none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Fill in yourself</a:t>
                      </a:r>
                      <a:endParaRPr sz="900" b="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u="none" strike="noStrike" cap="none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Fill in yourself</a:t>
                      </a:r>
                      <a:endParaRPr sz="90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33150"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u="none" strike="noStrike" cap="none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Fill in yourself</a:t>
                      </a:r>
                      <a:endParaRPr sz="900" b="0" u="none" strike="noStrike" cap="none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tc>
                  <a:txBody>
                    <a:bodyPr/>
                    <a:lstStyle/>
                    <a:p>
                      <a:pPr marL="63500" marR="6350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"/>
                        <a:buNone/>
                      </a:pPr>
                      <a:r>
                        <a:rPr lang="en" sz="900" u="none" strike="noStrike" cap="none" dirty="0">
                          <a:solidFill>
                            <a:srgbClr val="002060"/>
                          </a:solidFill>
                          <a:latin typeface="Open Sans"/>
                          <a:ea typeface="Open Sans"/>
                          <a:cs typeface="Open Sans"/>
                          <a:sym typeface="Open Sans"/>
                        </a:rPr>
                        <a:t>Fill in yourself</a:t>
                      </a:r>
                      <a:endParaRPr sz="900" u="none" strike="noStrike" cap="none" dirty="0">
                        <a:solidFill>
                          <a:srgbClr val="002060"/>
                        </a:solidFill>
                        <a:latin typeface="Open Sans"/>
                        <a:ea typeface="Open Sans"/>
                        <a:cs typeface="Open Sans"/>
                        <a:sym typeface="Open Sans"/>
                      </a:endParaRPr>
                    </a:p>
                  </a:txBody>
                  <a:tcPr marL="0" marR="0" marT="25625" marB="25625" anchor="ctr">
                    <a:lnL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>
                      <a:solidFill>
                        <a:schemeClr val="lt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CF2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95" name="Google Shape;195;p35"/>
          <p:cNvSpPr txBox="1">
            <a:spLocks noGrp="1"/>
          </p:cNvSpPr>
          <p:nvPr>
            <p:ph type="sldNum" idx="12"/>
          </p:nvPr>
        </p:nvSpPr>
        <p:spPr>
          <a:xfrm>
            <a:off x="8534399" y="108354"/>
            <a:ext cx="411900" cy="17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36"/>
          <p:cNvSpPr txBox="1">
            <a:spLocks noGrp="1"/>
          </p:cNvSpPr>
          <p:nvPr>
            <p:ph type="title"/>
          </p:nvPr>
        </p:nvSpPr>
        <p:spPr>
          <a:xfrm>
            <a:off x="402772" y="1164772"/>
            <a:ext cx="4582800" cy="281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" sz="4800" dirty="0"/>
              <a:t>It’s a Wrap!</a:t>
            </a:r>
            <a:endParaRPr sz="4800"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</a:pPr>
            <a:r>
              <a:rPr lang="en" sz="4800" dirty="0"/>
              <a:t>Thank You!</a:t>
            </a:r>
            <a:endParaRPr sz="4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382</Words>
  <Application>Microsoft Office PowerPoint</Application>
  <PresentationFormat>On-screen Show (16:9)</PresentationFormat>
  <Paragraphs>92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20" baseType="lpstr">
      <vt:lpstr>Poppins</vt:lpstr>
      <vt:lpstr>Verdana</vt:lpstr>
      <vt:lpstr>IBM Plex Sans</vt:lpstr>
      <vt:lpstr>Bitter SemiBold</vt:lpstr>
      <vt:lpstr>Calibri</vt:lpstr>
      <vt:lpstr>IBM Plex Sans Light</vt:lpstr>
      <vt:lpstr>Arial</vt:lpstr>
      <vt:lpstr>Open Sans</vt:lpstr>
      <vt:lpstr>Noto Sans Symbols</vt:lpstr>
      <vt:lpstr>Office Theme</vt:lpstr>
      <vt:lpstr>Simple Light</vt:lpstr>
      <vt:lpstr>Sustainable Procurement Policy Template</vt:lpstr>
      <vt:lpstr>Let me introduce myself</vt:lpstr>
      <vt:lpstr>Sustainable Procurement Policy </vt:lpstr>
      <vt:lpstr>PowerPoint Presentation</vt:lpstr>
      <vt:lpstr>Sustainable Procurement Policy Template - Setting Goals</vt:lpstr>
      <vt:lpstr>Sustainable Procurement Policy Template - Setting Targets</vt:lpstr>
      <vt:lpstr>Sustainable Procurement Policy Template - Setting Goals</vt:lpstr>
      <vt:lpstr>Sustainable Procurement Policy Template - Setting Targets</vt:lpstr>
      <vt:lpstr>It’s a Wrap! 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Karen Bonifacio</cp:lastModifiedBy>
  <cp:revision>3</cp:revision>
  <dcterms:modified xsi:type="dcterms:W3CDTF">2025-09-09T15:23:34Z</dcterms:modified>
</cp:coreProperties>
</file>