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4" r:id="rId2"/>
  </p:sldMasterIdLst>
  <p:notesMasterIdLst>
    <p:notesMasterId r:id="rId14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2192000" cy="6858000"/>
  <p:notesSz cx="6858000" cy="9144000"/>
  <p:embeddedFontLst>
    <p:embeddedFont>
      <p:font typeface="Bitter SemiBold" panose="020B0604020202020204" charset="0"/>
      <p:regular r:id="rId15"/>
      <p:bold r:id="rId16"/>
      <p:italic r:id="rId17"/>
      <p:boldItalic r:id="rId18"/>
    </p:embeddedFont>
    <p:embeddedFont>
      <p:font typeface="Helvetica Neue" panose="020B0604020202020204" charset="0"/>
      <p:regular r:id="rId19"/>
      <p:bold r:id="rId20"/>
      <p:italic r:id="rId21"/>
      <p:boldItalic r:id="rId22"/>
    </p:embeddedFont>
    <p:embeddedFont>
      <p:font typeface="IBM Plex Sans" panose="020B0503050203000203" pitchFamily="34" charset="0"/>
      <p:regular r:id="rId23"/>
      <p:bold r:id="rId24"/>
      <p:italic r:id="rId25"/>
      <p:boldItalic r:id="rId26"/>
    </p:embeddedFont>
    <p:embeddedFont>
      <p:font typeface="IBM Plex Sans Light" panose="020B0403050203000203" pitchFamily="34" charset="0"/>
      <p:regular r:id="rId27"/>
      <p:bold r:id="rId28"/>
      <p:italic r:id="rId29"/>
      <p:boldItalic r:id="rId30"/>
    </p:embeddedFont>
    <p:embeddedFont>
      <p:font typeface="Nunito" pitchFamily="2" charset="0"/>
      <p:regular r:id="rId31"/>
      <p:bold r:id="rId32"/>
      <p:italic r:id="rId33"/>
      <p:boldItalic r:id="rId34"/>
    </p:embeddedFont>
    <p:embeddedFont>
      <p:font typeface="Open Sans" panose="020B0606030504020204" pitchFamily="34" charset="0"/>
      <p:regular r:id="rId35"/>
      <p:bold r:id="rId36"/>
      <p:italic r:id="rId37"/>
      <p:boldItalic r:id="rId38"/>
    </p:embeddedFont>
    <p:embeddedFont>
      <p:font typeface="Poppins" panose="00000500000000000000" pitchFamily="2" charset="0"/>
      <p:regular r:id="rId39"/>
      <p:bold r:id="rId40"/>
      <p:italic r:id="rId41"/>
      <p:boldItalic r:id="rId42"/>
    </p:embeddedFont>
    <p:embeddedFont>
      <p:font typeface="Verdana" panose="020B0604030504040204" pitchFamily="34" charset="0"/>
      <p:regular r:id="rId43"/>
      <p:bold r:id="rId44"/>
      <p:italic r:id="rId45"/>
      <p:boldItalic r:id="rId4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7" roundtripDataSignature="AMtx7mgyd+kh2BEWBE2uhCsOgGydJNqD3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B3125E7-A9BC-4F96-8CC7-46F42C6F886B}">
  <a:tblStyle styleId="{AB3125E7-A9BC-4F96-8CC7-46F42C6F886B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 b="off" i="off"/>
      <a:tcStyle>
        <a:tcBdr/>
        <a:fill>
          <a:solidFill>
            <a:srgbClr val="CDD4EA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DD4EA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AC0CFC37-B5AD-454E-A65D-4E158A5AE3C2}" styleName="Table_1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5BC2236D-CC12-44E8-BFE5-81A211ABA161}" styleName="Table_2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 b="off" i="off"/>
      <a:tcStyle>
        <a:tcBdr/>
        <a:fill>
          <a:solidFill>
            <a:srgbClr val="CDD4EA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DD4EA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top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4472C4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bottom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4472C4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9" Type="http://schemas.openxmlformats.org/officeDocument/2006/relationships/font" Target="fonts/font25.fntdata"/><Relationship Id="rId21" Type="http://schemas.openxmlformats.org/officeDocument/2006/relationships/font" Target="fonts/font7.fntdata"/><Relationship Id="rId34" Type="http://schemas.openxmlformats.org/officeDocument/2006/relationships/font" Target="fonts/font20.fntdata"/><Relationship Id="rId42" Type="http://schemas.openxmlformats.org/officeDocument/2006/relationships/font" Target="fonts/font28.fntdata"/><Relationship Id="rId47" Type="http://customschemas.google.com/relationships/presentationmetadata" Target="metadata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9" Type="http://schemas.openxmlformats.org/officeDocument/2006/relationships/font" Target="fonts/font15.fntdata"/><Relationship Id="rId11" Type="http://schemas.openxmlformats.org/officeDocument/2006/relationships/slide" Target="slides/slide9.xml"/><Relationship Id="rId24" Type="http://schemas.openxmlformats.org/officeDocument/2006/relationships/font" Target="fonts/font10.fntdata"/><Relationship Id="rId32" Type="http://schemas.openxmlformats.org/officeDocument/2006/relationships/font" Target="fonts/font18.fntdata"/><Relationship Id="rId37" Type="http://schemas.openxmlformats.org/officeDocument/2006/relationships/font" Target="fonts/font23.fntdata"/><Relationship Id="rId40" Type="http://schemas.openxmlformats.org/officeDocument/2006/relationships/font" Target="fonts/font26.fntdata"/><Relationship Id="rId45" Type="http://schemas.openxmlformats.org/officeDocument/2006/relationships/font" Target="fonts/font31.fntdata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36" Type="http://schemas.openxmlformats.org/officeDocument/2006/relationships/font" Target="fonts/font22.fntdata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31" Type="http://schemas.openxmlformats.org/officeDocument/2006/relationships/font" Target="fonts/font17.fntdata"/><Relationship Id="rId44" Type="http://schemas.openxmlformats.org/officeDocument/2006/relationships/font" Target="fonts/font30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font" Target="fonts/font16.fntdata"/><Relationship Id="rId35" Type="http://schemas.openxmlformats.org/officeDocument/2006/relationships/font" Target="fonts/font21.fntdata"/><Relationship Id="rId43" Type="http://schemas.openxmlformats.org/officeDocument/2006/relationships/font" Target="fonts/font29.fntdata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font" Target="fonts/font19.fntdata"/><Relationship Id="rId38" Type="http://schemas.openxmlformats.org/officeDocument/2006/relationships/font" Target="fonts/font24.fntdata"/><Relationship Id="rId46" Type="http://schemas.openxmlformats.org/officeDocument/2006/relationships/font" Target="fonts/font32.fntdata"/><Relationship Id="rId20" Type="http://schemas.openxmlformats.org/officeDocument/2006/relationships/font" Target="fonts/font6.fntdata"/><Relationship Id="rId41" Type="http://schemas.openxmlformats.org/officeDocument/2006/relationships/font" Target="fonts/font2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22d15ebf420_1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1" name="Google Shape;171;g22d15ebf420_1_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2" name="Google Shape;172;g22d15ebf420_1_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22d15ebf420_1_118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27" name="Google Shape;327;g22d15ebf420_1_1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22d15ebf420_1_126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70" name="Google Shape;370;g22d15ebf420_1_12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2d15ebf420_1_95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9" name="Google Shape;179;g22d15ebf420_1_9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22f8d716891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1" name="Google Shape;191;g22f8d71689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22f8d716891_0_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3" name="Google Shape;203;g22f8d716891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22d15ebf420_1_10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7" name="Google Shape;247;g22d15ebf420_1_10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Short – how i prp</a:t>
            </a:r>
            <a:endParaRPr/>
          </a:p>
        </p:txBody>
      </p:sp>
      <p:sp>
        <p:nvSpPr>
          <p:cNvPr id="248" name="Google Shape;248;g22d15ebf420_1_10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22f8d716891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6" name="Google Shape;256;g22f8d716891_0_8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Short – how i prp</a:t>
            </a:r>
            <a:endParaRPr/>
          </a:p>
        </p:txBody>
      </p:sp>
      <p:sp>
        <p:nvSpPr>
          <p:cNvPr id="257" name="Google Shape;257;g22f8d716891_0_8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22f8d716891_0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5" name="Google Shape;265;g22f8d716891_0_9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Short – how i prp</a:t>
            </a:r>
            <a:endParaRPr/>
          </a:p>
        </p:txBody>
      </p:sp>
      <p:sp>
        <p:nvSpPr>
          <p:cNvPr id="266" name="Google Shape;266;g22f8d716891_0_9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22d15ebf420_1_9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9" name="Google Shape;309;g22d15ebf420_1_98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Short – how i prp</a:t>
            </a:r>
            <a:endParaRPr/>
          </a:p>
        </p:txBody>
      </p:sp>
      <p:sp>
        <p:nvSpPr>
          <p:cNvPr id="310" name="Google Shape;310;g22d15ebf420_1_98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230bc703add_0_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18" name="Google Shape;318;g230bc703add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g208ed6ac9d0_0_9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g208ed6ac9d0_0_9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g208ed6ac9d0_0_9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208ed6ac9d0_0_1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g208ed6ac9d0_0_1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5" name="Google Shape;55;g208ed6ac9d0_0_1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6" name="Google Shape;56;g208ed6ac9d0_0_1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g208ed6ac9d0_0_1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g208ed6ac9d0_0_1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208ed6ac9d0_0_13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g208ed6ac9d0_0_139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500"/>
          </a:xfrm>
          <a:prstGeom prst="rect">
            <a:avLst/>
          </a:prstGeom>
          <a:noFill/>
          <a:ln>
            <a:noFill/>
          </a:ln>
        </p:spPr>
      </p:sp>
      <p:sp>
        <p:nvSpPr>
          <p:cNvPr id="62" name="Google Shape;62;g208ed6ac9d0_0_139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3" name="Google Shape;63;g208ed6ac9d0_0_1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g208ed6ac9d0_0_1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g208ed6ac9d0_0_1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208ed6ac9d0_0_14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g208ed6ac9d0_0_146"/>
          <p:cNvSpPr txBox="1">
            <a:spLocks noGrp="1"/>
          </p:cNvSpPr>
          <p:nvPr>
            <p:ph type="body" idx="1"/>
          </p:nvPr>
        </p:nvSpPr>
        <p:spPr>
          <a:xfrm rot="5400000">
            <a:off x="3920400" y="-1256575"/>
            <a:ext cx="4351200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g208ed6ac9d0_0_14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g208ed6ac9d0_0_14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g208ed6ac9d0_0_14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208ed6ac9d0_0_152"/>
          <p:cNvSpPr txBox="1">
            <a:spLocks noGrp="1"/>
          </p:cNvSpPr>
          <p:nvPr>
            <p:ph type="title"/>
          </p:nvPr>
        </p:nvSpPr>
        <p:spPr>
          <a:xfrm rot="5400000">
            <a:off x="7133400" y="1956625"/>
            <a:ext cx="5811900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g208ed6ac9d0_0_152"/>
          <p:cNvSpPr txBox="1">
            <a:spLocks noGrp="1"/>
          </p:cNvSpPr>
          <p:nvPr>
            <p:ph type="body" idx="1"/>
          </p:nvPr>
        </p:nvSpPr>
        <p:spPr>
          <a:xfrm rot="5400000">
            <a:off x="1799400" y="-596075"/>
            <a:ext cx="5811900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g208ed6ac9d0_0_15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g208ed6ac9d0_0_15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g208ed6ac9d0_0_15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el en object">
  <p:cSld name="3_Titel en object">
    <p:bg>
      <p:bgPr>
        <a:solidFill>
          <a:schemeClr val="lt1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22cd4ac8962_0_135"/>
          <p:cNvSpPr txBox="1">
            <a:spLocks noGrp="1"/>
          </p:cNvSpPr>
          <p:nvPr>
            <p:ph type="title"/>
          </p:nvPr>
        </p:nvSpPr>
        <p:spPr>
          <a:xfrm>
            <a:off x="1294530" y="1297944"/>
            <a:ext cx="9302400" cy="8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A8E0"/>
              </a:buClr>
              <a:buSzPts val="2700"/>
              <a:buFont typeface="Nunito"/>
              <a:buNone/>
              <a:defRPr sz="2700" b="1" i="0" u="none" strike="noStrike" cap="none">
                <a:solidFill>
                  <a:srgbClr val="33A8E0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0" name="Google Shape;80;g22cd4ac8962_0_135"/>
          <p:cNvSpPr txBox="1">
            <a:spLocks noGrp="1"/>
          </p:cNvSpPr>
          <p:nvPr>
            <p:ph type="body" idx="1"/>
          </p:nvPr>
        </p:nvSpPr>
        <p:spPr>
          <a:xfrm>
            <a:off x="1294530" y="2192056"/>
            <a:ext cx="9302400" cy="103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925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A8E0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A8E0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A8E0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A8E0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A8E0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81" name="Google Shape;81;g22cd4ac8962_0_135"/>
          <p:cNvCxnSpPr/>
          <p:nvPr/>
        </p:nvCxnSpPr>
        <p:spPr>
          <a:xfrm>
            <a:off x="-148280" y="49428"/>
            <a:ext cx="10317900" cy="0"/>
          </a:xfrm>
          <a:prstGeom prst="straightConnector1">
            <a:avLst/>
          </a:prstGeom>
          <a:noFill/>
          <a:ln w="889000" cap="rnd" cmpd="sng">
            <a:solidFill>
              <a:srgbClr val="33A8E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2" name="Google Shape;82;g22cd4ac8962_0_135"/>
          <p:cNvSpPr>
            <a:spLocks noGrp="1"/>
          </p:cNvSpPr>
          <p:nvPr>
            <p:ph type="pic" idx="2"/>
          </p:nvPr>
        </p:nvSpPr>
        <p:spPr>
          <a:xfrm>
            <a:off x="1308101" y="3419475"/>
            <a:ext cx="4546500" cy="29814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83" name="Google Shape;83;g22cd4ac8962_0_135"/>
          <p:cNvSpPr>
            <a:spLocks noGrp="1"/>
          </p:cNvSpPr>
          <p:nvPr>
            <p:ph type="pic" idx="3"/>
          </p:nvPr>
        </p:nvSpPr>
        <p:spPr>
          <a:xfrm>
            <a:off x="6083300" y="3419475"/>
            <a:ext cx="4513800" cy="29814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84" name="Google Shape;84;g22cd4ac8962_0_135"/>
          <p:cNvSpPr txBox="1">
            <a:spLocks noGrp="1"/>
          </p:cNvSpPr>
          <p:nvPr>
            <p:ph type="body" idx="4"/>
          </p:nvPr>
        </p:nvSpPr>
        <p:spPr>
          <a:xfrm>
            <a:off x="1294530" y="172002"/>
            <a:ext cx="9055500" cy="43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0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824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el en object 1">
  <p:cSld name="3_Titel en object_1">
    <p:bg>
      <p:bgPr>
        <a:solidFill>
          <a:schemeClr val="lt1"/>
        </a:soli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2cd4ac8962_0_301"/>
          <p:cNvSpPr txBox="1">
            <a:spLocks noGrp="1"/>
          </p:cNvSpPr>
          <p:nvPr>
            <p:ph type="title"/>
          </p:nvPr>
        </p:nvSpPr>
        <p:spPr>
          <a:xfrm>
            <a:off x="1294530" y="1297944"/>
            <a:ext cx="9302400" cy="8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A8E0"/>
              </a:buClr>
              <a:buSzPts val="2700"/>
              <a:buFont typeface="Nunito"/>
              <a:buNone/>
              <a:defRPr sz="2700" b="1" i="0" u="none" strike="noStrike" cap="none">
                <a:solidFill>
                  <a:srgbClr val="33A8E0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7" name="Google Shape;87;g22cd4ac8962_0_301"/>
          <p:cNvSpPr txBox="1">
            <a:spLocks noGrp="1"/>
          </p:cNvSpPr>
          <p:nvPr>
            <p:ph type="body" idx="1"/>
          </p:nvPr>
        </p:nvSpPr>
        <p:spPr>
          <a:xfrm>
            <a:off x="1294530" y="2192056"/>
            <a:ext cx="9302400" cy="103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34925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A8E0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A8E0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A8E0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A8E0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A8E0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88" name="Google Shape;88;g22cd4ac8962_0_301"/>
          <p:cNvCxnSpPr/>
          <p:nvPr/>
        </p:nvCxnSpPr>
        <p:spPr>
          <a:xfrm>
            <a:off x="-148280" y="49428"/>
            <a:ext cx="10317900" cy="0"/>
          </a:xfrm>
          <a:prstGeom prst="straightConnector1">
            <a:avLst/>
          </a:prstGeom>
          <a:noFill/>
          <a:ln w="889000" cap="rnd" cmpd="sng">
            <a:solidFill>
              <a:srgbClr val="33A8E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9" name="Google Shape;89;g22cd4ac8962_0_301"/>
          <p:cNvSpPr>
            <a:spLocks noGrp="1"/>
          </p:cNvSpPr>
          <p:nvPr>
            <p:ph type="pic" idx="2"/>
          </p:nvPr>
        </p:nvSpPr>
        <p:spPr>
          <a:xfrm>
            <a:off x="1308101" y="3419475"/>
            <a:ext cx="4546500" cy="29814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90" name="Google Shape;90;g22cd4ac8962_0_301"/>
          <p:cNvSpPr>
            <a:spLocks noGrp="1"/>
          </p:cNvSpPr>
          <p:nvPr>
            <p:ph type="pic" idx="3"/>
          </p:nvPr>
        </p:nvSpPr>
        <p:spPr>
          <a:xfrm>
            <a:off x="6083300" y="3419475"/>
            <a:ext cx="4513800" cy="29814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91" name="Google Shape;91;g22cd4ac8962_0_301"/>
          <p:cNvSpPr txBox="1">
            <a:spLocks noGrp="1"/>
          </p:cNvSpPr>
          <p:nvPr>
            <p:ph type="body" idx="4"/>
          </p:nvPr>
        </p:nvSpPr>
        <p:spPr>
          <a:xfrm>
            <a:off x="1294530" y="172002"/>
            <a:ext cx="9055500" cy="43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30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824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05" name="Google Shape;105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1" name="Google Shape;111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7" name="Google Shape;117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_57718ac64080b68f">
  <p:cSld name="BLANK_57718ac64080b68f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3" name="Google Shape;123;p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30" name="Google Shape;130;p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1" name="Google Shape;131;p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32" name="Google Shape;132;p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3" name="Google Shape;133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1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44" name="Google Shape;144;p1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45" name="Google Shape;145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1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51" name="Google Shape;151;p1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52" name="Google Shape;152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1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8" name="Google Shape;158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1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4" name="Google Shape;164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[Short]">
  <p:cSld name="Title Slide [Short]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208ed6ac9d0_0_307"/>
          <p:cNvSpPr txBox="1">
            <a:spLocks noGrp="1"/>
          </p:cNvSpPr>
          <p:nvPr>
            <p:ph type="title"/>
          </p:nvPr>
        </p:nvSpPr>
        <p:spPr>
          <a:xfrm>
            <a:off x="635396" y="476251"/>
            <a:ext cx="63243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100"/>
              <a:buFont typeface="IBM Plex Sans Light"/>
              <a:buNone/>
              <a:defRPr sz="5534" b="0" i="0">
                <a:latin typeface="IBM Plex Sans Light"/>
                <a:ea typeface="IBM Plex Sans Light"/>
                <a:cs typeface="IBM Plex Sans Light"/>
                <a:sym typeface="IBM Plex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6_Title Slide">
  <p:cSld name="6_Title Slid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g208ed6ac9d0_0_92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g208ed6ac9d0_0_9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g208ed6ac9d0_0_9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1" name="Google Shape;21;g208ed6ac9d0_0_9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g208ed6ac9d0_0_9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g208ed6ac9d0_0_9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g208ed6ac9d0_0_10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g208ed6ac9d0_0_10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g208ed6ac9d0_0_10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g208ed6ac9d0_0_10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g208ed6ac9d0_0_10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g208ed6ac9d0_0_11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g208ed6ac9d0_0_11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g208ed6ac9d0_0_1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g208ed6ac9d0_0_1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g208ed6ac9d0_0_1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g208ed6ac9d0_0_116"/>
          <p:cNvSpPr>
            <a:spLocks noGrp="1"/>
          </p:cNvSpPr>
          <p:nvPr>
            <p:ph type="pic" idx="2"/>
          </p:nvPr>
        </p:nvSpPr>
        <p:spPr>
          <a:xfrm>
            <a:off x="-1" y="0"/>
            <a:ext cx="12192000" cy="685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g208ed6ac9d0_0_11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g208ed6ac9d0_0_11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9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g208ed6ac9d0_0_11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9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g208ed6ac9d0_0_11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g208ed6ac9d0_0_11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g208ed6ac9d0_0_1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g208ed6ac9d0_0_1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g208ed6ac9d0_0_1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g208ed6ac9d0_0_12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g208ed6ac9d0_0_1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g208ed6ac9d0_0_1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g208ed6ac9d0_0_1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g208ed6ac9d0_0_8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g208ed6ac9d0_0_8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g208ed6ac9d0_0_8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g208ed6ac9d0_0_8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g208ed6ac9d0_0_8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4" name="Google Shape;94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5" name="Google Shape;95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6" name="Google Shape;96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7" name="Google Shape;97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youtu.be/wtZ5ec1Bfcs?si=ClUy-jqgp40qAD42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BFF0">
            <a:alpha val="69411"/>
          </a:srgbClr>
        </a:solidFill>
        <a:effectLst/>
      </p:bgPr>
    </p:bg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22d15ebf420_1_3"/>
          <p:cNvSpPr/>
          <p:nvPr/>
        </p:nvSpPr>
        <p:spPr>
          <a:xfrm>
            <a:off x="6150511" y="2200614"/>
            <a:ext cx="3632400" cy="3632400"/>
          </a:xfrm>
          <a:prstGeom prst="ellipse">
            <a:avLst/>
          </a:prstGeom>
          <a:solidFill>
            <a:srgbClr val="B0E7FF"/>
          </a:solidFill>
          <a:ln>
            <a:noFill/>
          </a:ln>
        </p:spPr>
        <p:txBody>
          <a:bodyPr spcFirstLastPara="1" wrap="square" lIns="82925" tIns="41450" rIns="82925" bIns="41450" anchor="ctr" anchorCtr="0">
            <a:noAutofit/>
          </a:bodyPr>
          <a:lstStyle/>
          <a:p>
            <a:pPr marL="259232" marR="0" lvl="0" indent="-15553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633" b="1" i="1" u="none" strike="noStrike" cap="none">
              <a:solidFill>
                <a:srgbClr val="000000"/>
              </a:solidFill>
              <a:latin typeface="Bitter SemiBold"/>
              <a:ea typeface="Bitter SemiBold"/>
              <a:cs typeface="Bitter SemiBold"/>
              <a:sym typeface="Bitter SemiBold"/>
            </a:endParaRPr>
          </a:p>
        </p:txBody>
      </p:sp>
      <p:pic>
        <p:nvPicPr>
          <p:cNvPr id="175" name="Google Shape;175;g22d15ebf420_1_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14603" y="2138768"/>
            <a:ext cx="4411635" cy="4411635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g22d15ebf420_1_3"/>
          <p:cNvSpPr txBox="1"/>
          <p:nvPr/>
        </p:nvSpPr>
        <p:spPr>
          <a:xfrm>
            <a:off x="308125" y="1352725"/>
            <a:ext cx="6148800" cy="433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1216B"/>
              </a:buClr>
              <a:buSzPts val="7600"/>
              <a:buFont typeface="Calibri"/>
              <a:buNone/>
            </a:pPr>
            <a:r>
              <a:rPr lang="en-GB" sz="48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Sustainable Procurement </a:t>
            </a:r>
            <a:r>
              <a:rPr lang="en-GB" sz="48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Strategy </a:t>
            </a:r>
            <a:r>
              <a:rPr lang="en-GB" sz="48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Template</a:t>
            </a:r>
            <a:endParaRPr sz="4800" b="1" i="0" u="none" strike="noStrike" cap="none">
              <a:solidFill>
                <a:srgbClr val="FFFFFF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98DFD1-85B3-0EB3-B53C-9FC9594B92A6}"/>
              </a:ext>
            </a:extLst>
          </p:cNvPr>
          <p:cNvSpPr txBox="1"/>
          <p:nvPr/>
        </p:nvSpPr>
        <p:spPr>
          <a:xfrm>
            <a:off x="308125" y="6447432"/>
            <a:ext cx="758558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b="1" i="0" u="none" strike="noStrike" dirty="0">
                <a:solidFill>
                  <a:srgbClr val="002060"/>
                </a:solidFill>
                <a:effectLst/>
                <a:latin typeface="IBM Plex Sans" panose="020B0503050203000203" pitchFamily="34" charset="0"/>
              </a:rPr>
              <a:t>Video Tutorial Link:</a:t>
            </a:r>
            <a:r>
              <a:rPr lang="pt-BR" b="1" dirty="0">
                <a:solidFill>
                  <a:srgbClr val="002060"/>
                </a:solidFill>
                <a:latin typeface="IBM Plex Sans" panose="020B0503050203000203" pitchFamily="34" charset="0"/>
              </a:rPr>
              <a:t> </a:t>
            </a:r>
            <a:r>
              <a:rPr lang="pt-BR" b="1" dirty="0">
                <a:solidFill>
                  <a:schemeClr val="bg1"/>
                </a:solidFill>
                <a:latin typeface="IBM Plex Sans" panose="020B0503050203000203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https://youtu.be/wtZ5ec1Bfcs?si=ClUy-jqgp40qAD42</a:t>
            </a:r>
            <a:r>
              <a:rPr lang="pt-BR" b="1" dirty="0">
                <a:solidFill>
                  <a:schemeClr val="bg1"/>
                </a:solidFill>
                <a:latin typeface="IBM Plex Sans" panose="020B0503050203000203" pitchFamily="34" charset="0"/>
              </a:rPr>
              <a:t> </a:t>
            </a:r>
            <a:endParaRPr lang="pt-BR" b="0" dirty="0">
              <a:solidFill>
                <a:schemeClr val="bg1"/>
              </a:solidFill>
              <a:effectLst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9" name="Google Shape;329;g22d15ebf420_1_118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0030" y="4478508"/>
            <a:ext cx="504315" cy="576682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g22d15ebf420_1_118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1481" y="2337392"/>
            <a:ext cx="197632" cy="64293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31" name="Google Shape;331;g22d15ebf420_1_1185"/>
          <p:cNvCxnSpPr/>
          <p:nvPr/>
        </p:nvCxnSpPr>
        <p:spPr>
          <a:xfrm>
            <a:off x="361134" y="567531"/>
            <a:ext cx="4305300" cy="0"/>
          </a:xfrm>
          <a:prstGeom prst="straightConnector1">
            <a:avLst/>
          </a:prstGeom>
          <a:noFill/>
          <a:ln w="25400" cap="flat" cmpd="sng">
            <a:solidFill>
              <a:srgbClr val="01BFF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32" name="Google Shape;332;g22d15ebf420_1_1185"/>
          <p:cNvSpPr/>
          <p:nvPr/>
        </p:nvSpPr>
        <p:spPr>
          <a:xfrm>
            <a:off x="245959" y="1780973"/>
            <a:ext cx="809700" cy="1966800"/>
          </a:xfrm>
          <a:prstGeom prst="rect">
            <a:avLst/>
          </a:prstGeom>
          <a:noFill/>
          <a:ln w="12700" cap="flat" cmpd="sng">
            <a:solidFill>
              <a:srgbClr val="2F226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33" name="Google Shape;333;g22d15ebf420_1_1185"/>
          <p:cNvSpPr/>
          <p:nvPr/>
        </p:nvSpPr>
        <p:spPr>
          <a:xfrm>
            <a:off x="245959" y="3877266"/>
            <a:ext cx="809700" cy="1966800"/>
          </a:xfrm>
          <a:prstGeom prst="rect">
            <a:avLst/>
          </a:prstGeom>
          <a:noFill/>
          <a:ln w="12700" cap="flat" cmpd="sng">
            <a:solidFill>
              <a:srgbClr val="2F226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34" name="Google Shape;334;g22d15ebf420_1_1185"/>
          <p:cNvSpPr/>
          <p:nvPr/>
        </p:nvSpPr>
        <p:spPr>
          <a:xfrm>
            <a:off x="1165121" y="1807959"/>
            <a:ext cx="1527300" cy="393600"/>
          </a:xfrm>
          <a:prstGeom prst="rect">
            <a:avLst/>
          </a:prstGeom>
          <a:solidFill>
            <a:srgbClr val="01BFF0"/>
          </a:solidFill>
          <a:ln w="12700" cap="flat" cmpd="sng">
            <a:solidFill>
              <a:srgbClr val="2F226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35" name="Google Shape;335;g22d15ebf420_1_1185"/>
          <p:cNvSpPr/>
          <p:nvPr/>
        </p:nvSpPr>
        <p:spPr>
          <a:xfrm>
            <a:off x="1165121" y="2265159"/>
            <a:ext cx="1527300" cy="393600"/>
          </a:xfrm>
          <a:prstGeom prst="rect">
            <a:avLst/>
          </a:prstGeom>
          <a:solidFill>
            <a:srgbClr val="01BFF0"/>
          </a:solidFill>
          <a:ln w="12700" cap="flat" cmpd="sng">
            <a:solidFill>
              <a:srgbClr val="2F226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36" name="Google Shape;336;g22d15ebf420_1_1185"/>
          <p:cNvSpPr/>
          <p:nvPr/>
        </p:nvSpPr>
        <p:spPr>
          <a:xfrm>
            <a:off x="1165121" y="2755697"/>
            <a:ext cx="1527300" cy="393600"/>
          </a:xfrm>
          <a:prstGeom prst="rect">
            <a:avLst/>
          </a:prstGeom>
          <a:solidFill>
            <a:srgbClr val="01BFF0"/>
          </a:solidFill>
          <a:ln w="12700" cap="flat" cmpd="sng">
            <a:solidFill>
              <a:srgbClr val="2F226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37" name="Google Shape;337;g22d15ebf420_1_1185"/>
          <p:cNvSpPr/>
          <p:nvPr/>
        </p:nvSpPr>
        <p:spPr>
          <a:xfrm>
            <a:off x="1165121" y="3246235"/>
            <a:ext cx="1527300" cy="393600"/>
          </a:xfrm>
          <a:prstGeom prst="rect">
            <a:avLst/>
          </a:prstGeom>
          <a:solidFill>
            <a:srgbClr val="01BFF0"/>
          </a:solidFill>
          <a:ln w="12700" cap="flat" cmpd="sng">
            <a:solidFill>
              <a:srgbClr val="2F226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38" name="Google Shape;338;g22d15ebf420_1_1185"/>
          <p:cNvSpPr/>
          <p:nvPr/>
        </p:nvSpPr>
        <p:spPr>
          <a:xfrm>
            <a:off x="1165121" y="3877266"/>
            <a:ext cx="1527300" cy="393600"/>
          </a:xfrm>
          <a:prstGeom prst="rect">
            <a:avLst/>
          </a:prstGeom>
          <a:solidFill>
            <a:srgbClr val="01BFF0"/>
          </a:solidFill>
          <a:ln w="12700" cap="flat" cmpd="sng">
            <a:solidFill>
              <a:srgbClr val="2F226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39" name="Google Shape;339;g22d15ebf420_1_1185"/>
          <p:cNvSpPr/>
          <p:nvPr/>
        </p:nvSpPr>
        <p:spPr>
          <a:xfrm>
            <a:off x="1165121" y="4328114"/>
            <a:ext cx="1527300" cy="393600"/>
          </a:xfrm>
          <a:prstGeom prst="rect">
            <a:avLst/>
          </a:prstGeom>
          <a:solidFill>
            <a:srgbClr val="01BFF0"/>
          </a:solidFill>
          <a:ln w="12700" cap="flat" cmpd="sng">
            <a:solidFill>
              <a:srgbClr val="2F226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40" name="Google Shape;340;g22d15ebf420_1_1185"/>
          <p:cNvSpPr/>
          <p:nvPr/>
        </p:nvSpPr>
        <p:spPr>
          <a:xfrm>
            <a:off x="1165121" y="4811508"/>
            <a:ext cx="1527300" cy="393600"/>
          </a:xfrm>
          <a:prstGeom prst="rect">
            <a:avLst/>
          </a:prstGeom>
          <a:solidFill>
            <a:srgbClr val="01BFF0"/>
          </a:solidFill>
          <a:ln w="12700" cap="flat" cmpd="sng">
            <a:solidFill>
              <a:srgbClr val="2F226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41" name="Google Shape;341;g22d15ebf420_1_1185"/>
          <p:cNvSpPr/>
          <p:nvPr/>
        </p:nvSpPr>
        <p:spPr>
          <a:xfrm>
            <a:off x="1165121" y="5318715"/>
            <a:ext cx="1527300" cy="393600"/>
          </a:xfrm>
          <a:prstGeom prst="rect">
            <a:avLst/>
          </a:prstGeom>
          <a:solidFill>
            <a:srgbClr val="01BFF0"/>
          </a:solidFill>
          <a:ln w="12700" cap="flat" cmpd="sng">
            <a:solidFill>
              <a:srgbClr val="2F226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342" name="Google Shape;342;g22d15ebf420_1_1185"/>
          <p:cNvCxnSpPr/>
          <p:nvPr/>
        </p:nvCxnSpPr>
        <p:spPr>
          <a:xfrm>
            <a:off x="2822518" y="1807959"/>
            <a:ext cx="0" cy="4035900"/>
          </a:xfrm>
          <a:prstGeom prst="straightConnector1">
            <a:avLst/>
          </a:prstGeom>
          <a:noFill/>
          <a:ln w="19050" cap="flat" cmpd="sng">
            <a:solidFill>
              <a:srgbClr val="01BFF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43" name="Google Shape;343;g22d15ebf420_1_1185"/>
          <p:cNvCxnSpPr/>
          <p:nvPr/>
        </p:nvCxnSpPr>
        <p:spPr>
          <a:xfrm rot="10800000" flipH="1">
            <a:off x="2946296" y="1806865"/>
            <a:ext cx="9176700" cy="38400"/>
          </a:xfrm>
          <a:prstGeom prst="straightConnector1">
            <a:avLst/>
          </a:prstGeom>
          <a:noFill/>
          <a:ln w="12700" cap="flat" cmpd="sng">
            <a:solidFill>
              <a:srgbClr val="01BFF0"/>
            </a:solidFill>
            <a:prstDash val="dash"/>
            <a:miter lim="800000"/>
            <a:headEnd type="none" w="sm" len="sm"/>
            <a:tailEnd type="none" w="sm" len="sm"/>
          </a:ln>
        </p:spPr>
      </p:cxnSp>
      <p:cxnSp>
        <p:nvCxnSpPr>
          <p:cNvPr id="344" name="Google Shape;344;g22d15ebf420_1_1185"/>
          <p:cNvCxnSpPr/>
          <p:nvPr/>
        </p:nvCxnSpPr>
        <p:spPr>
          <a:xfrm rot="10800000" flipH="1">
            <a:off x="2946296" y="3729991"/>
            <a:ext cx="9099000" cy="17700"/>
          </a:xfrm>
          <a:prstGeom prst="straightConnector1">
            <a:avLst/>
          </a:prstGeom>
          <a:noFill/>
          <a:ln w="12700" cap="flat" cmpd="sng">
            <a:solidFill>
              <a:srgbClr val="01BFF0"/>
            </a:solidFill>
            <a:prstDash val="dash"/>
            <a:miter lim="800000"/>
            <a:headEnd type="none" w="sm" len="sm"/>
            <a:tailEnd type="none" w="sm" len="sm"/>
          </a:ln>
        </p:spPr>
      </p:cxnSp>
      <p:cxnSp>
        <p:nvCxnSpPr>
          <p:cNvPr id="345" name="Google Shape;345;g22d15ebf420_1_1185"/>
          <p:cNvCxnSpPr/>
          <p:nvPr/>
        </p:nvCxnSpPr>
        <p:spPr>
          <a:xfrm>
            <a:off x="5784746" y="1452359"/>
            <a:ext cx="0" cy="4391700"/>
          </a:xfrm>
          <a:prstGeom prst="straightConnector1">
            <a:avLst/>
          </a:prstGeom>
          <a:noFill/>
          <a:ln w="12700" cap="flat" cmpd="sng">
            <a:solidFill>
              <a:srgbClr val="01BFF0"/>
            </a:solidFill>
            <a:prstDash val="dash"/>
            <a:miter lim="800000"/>
            <a:headEnd type="none" w="sm" len="sm"/>
            <a:tailEnd type="none" w="sm" len="sm"/>
          </a:ln>
        </p:spPr>
      </p:cxnSp>
      <p:cxnSp>
        <p:nvCxnSpPr>
          <p:cNvPr id="346" name="Google Shape;346;g22d15ebf420_1_1185"/>
          <p:cNvCxnSpPr/>
          <p:nvPr/>
        </p:nvCxnSpPr>
        <p:spPr>
          <a:xfrm>
            <a:off x="6794396" y="1452359"/>
            <a:ext cx="0" cy="4391700"/>
          </a:xfrm>
          <a:prstGeom prst="straightConnector1">
            <a:avLst/>
          </a:prstGeom>
          <a:noFill/>
          <a:ln w="12700" cap="flat" cmpd="sng">
            <a:solidFill>
              <a:srgbClr val="01BFF0"/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347" name="Google Shape;347;g22d15ebf420_1_1185"/>
          <p:cNvSpPr txBox="1"/>
          <p:nvPr/>
        </p:nvSpPr>
        <p:spPr>
          <a:xfrm>
            <a:off x="1142090" y="1883385"/>
            <a:ext cx="1535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1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Tactic 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g22d15ebf420_1_1185"/>
          <p:cNvSpPr txBox="1"/>
          <p:nvPr/>
        </p:nvSpPr>
        <p:spPr>
          <a:xfrm>
            <a:off x="1142090" y="2335010"/>
            <a:ext cx="1535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1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Tactic 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g22d15ebf420_1_1185"/>
          <p:cNvSpPr txBox="1"/>
          <p:nvPr/>
        </p:nvSpPr>
        <p:spPr>
          <a:xfrm>
            <a:off x="1142090" y="2814047"/>
            <a:ext cx="1535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1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Tactic 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g22d15ebf420_1_1185"/>
          <p:cNvSpPr txBox="1"/>
          <p:nvPr/>
        </p:nvSpPr>
        <p:spPr>
          <a:xfrm>
            <a:off x="1142090" y="3318805"/>
            <a:ext cx="1535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1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Tactic 4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g22d15ebf420_1_1185"/>
          <p:cNvSpPr txBox="1"/>
          <p:nvPr/>
        </p:nvSpPr>
        <p:spPr>
          <a:xfrm>
            <a:off x="1142090" y="3947449"/>
            <a:ext cx="1535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1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Tactic 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" name="Google Shape;352;g22d15ebf420_1_1185"/>
          <p:cNvSpPr txBox="1"/>
          <p:nvPr/>
        </p:nvSpPr>
        <p:spPr>
          <a:xfrm>
            <a:off x="1142090" y="4399074"/>
            <a:ext cx="1535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1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Tactic 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g22d15ebf420_1_1185"/>
          <p:cNvSpPr txBox="1"/>
          <p:nvPr/>
        </p:nvSpPr>
        <p:spPr>
          <a:xfrm>
            <a:off x="1142090" y="4878111"/>
            <a:ext cx="1535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1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Tactic 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g22d15ebf420_1_1185"/>
          <p:cNvSpPr txBox="1"/>
          <p:nvPr/>
        </p:nvSpPr>
        <p:spPr>
          <a:xfrm>
            <a:off x="1142090" y="5382869"/>
            <a:ext cx="1535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1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Tactic 4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g22d15ebf420_1_1185"/>
          <p:cNvSpPr txBox="1"/>
          <p:nvPr/>
        </p:nvSpPr>
        <p:spPr>
          <a:xfrm>
            <a:off x="294906" y="215691"/>
            <a:ext cx="76749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267"/>
              </a:buClr>
              <a:buSzPts val="1800"/>
              <a:buFont typeface="Verdana"/>
              <a:buNone/>
            </a:pPr>
            <a:r>
              <a:rPr lang="en-GB" sz="1800" b="1" i="0" u="none" strike="noStrike" cap="none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7</a:t>
            </a:r>
            <a:r>
              <a:rPr lang="en-GB" sz="1800" b="1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: </a:t>
            </a:r>
            <a:r>
              <a:rPr lang="en-GB" sz="1800" b="1" i="0" u="none" strike="noStrike" cap="none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 Sustainable Strategy action plan template  </a:t>
            </a:r>
            <a:endParaRPr sz="1800" b="1" i="0" u="none" strike="noStrike" cap="none">
              <a:solidFill>
                <a:srgbClr val="2F226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2F226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56" name="Google Shape;356;g22d15ebf420_1_1185"/>
          <p:cNvSpPr txBox="1"/>
          <p:nvPr/>
        </p:nvSpPr>
        <p:spPr>
          <a:xfrm>
            <a:off x="1483068" y="1413943"/>
            <a:ext cx="1393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1" i="0" u="none" strike="noStrike" cap="none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Tactic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g22d15ebf420_1_1185"/>
          <p:cNvSpPr txBox="1"/>
          <p:nvPr/>
        </p:nvSpPr>
        <p:spPr>
          <a:xfrm>
            <a:off x="2876575" y="1413950"/>
            <a:ext cx="3067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1" i="0" u="none" strike="noStrike" cap="none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Action     Desired result</a:t>
            </a:r>
            <a:endParaRPr sz="1400" b="1" i="0" u="none" strike="noStrike" cap="none">
              <a:solidFill>
                <a:srgbClr val="2F226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58" name="Google Shape;358;g22d15ebf420_1_1185"/>
          <p:cNvSpPr txBox="1"/>
          <p:nvPr/>
        </p:nvSpPr>
        <p:spPr>
          <a:xfrm>
            <a:off x="5784746" y="1413943"/>
            <a:ext cx="1393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1" i="0" u="none" strike="noStrike" cap="none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Deadline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g22d15ebf420_1_1185"/>
          <p:cNvSpPr txBox="1"/>
          <p:nvPr/>
        </p:nvSpPr>
        <p:spPr>
          <a:xfrm>
            <a:off x="6794396" y="1360090"/>
            <a:ext cx="13935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1" i="0" u="none" strike="noStrike" cap="none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Environmental benefits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0" name="Google Shape;360;g22d15ebf420_1_118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911439" y="6290734"/>
            <a:ext cx="1118481" cy="449156"/>
          </a:xfrm>
          <a:prstGeom prst="rect">
            <a:avLst/>
          </a:prstGeom>
          <a:noFill/>
          <a:ln>
            <a:noFill/>
          </a:ln>
        </p:spPr>
      </p:pic>
      <p:sp>
        <p:nvSpPr>
          <p:cNvPr id="361" name="Google Shape;361;g22d15ebf420_1_1185"/>
          <p:cNvSpPr txBox="1"/>
          <p:nvPr/>
        </p:nvSpPr>
        <p:spPr>
          <a:xfrm>
            <a:off x="8187896" y="1354290"/>
            <a:ext cx="13935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1" i="0" u="none" strike="noStrike" cap="none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Social benefit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g22d15ebf420_1_1185"/>
          <p:cNvSpPr txBox="1"/>
          <p:nvPr/>
        </p:nvSpPr>
        <p:spPr>
          <a:xfrm>
            <a:off x="9082650" y="1304600"/>
            <a:ext cx="2228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1" i="0" u="none" strike="noStrike" cap="none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Economic benefit </a:t>
            </a:r>
            <a:endParaRPr sz="1400" b="1" i="0" u="none" strike="noStrike" cap="none">
              <a:solidFill>
                <a:srgbClr val="2F226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1" i="0" u="none" strike="noStrike" cap="none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(saving potential)</a:t>
            </a:r>
            <a:endParaRPr sz="1400" b="1" i="0" u="none" strike="noStrike" cap="none">
              <a:solidFill>
                <a:srgbClr val="2F226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63" name="Google Shape;363;g22d15ebf420_1_1185"/>
          <p:cNvSpPr txBox="1"/>
          <p:nvPr/>
        </p:nvSpPr>
        <p:spPr>
          <a:xfrm>
            <a:off x="11075871" y="1354290"/>
            <a:ext cx="1393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1" i="0" u="none" strike="noStrike" cap="none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SDG link?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64" name="Google Shape;364;g22d15ebf420_1_1185"/>
          <p:cNvCxnSpPr/>
          <p:nvPr/>
        </p:nvCxnSpPr>
        <p:spPr>
          <a:xfrm>
            <a:off x="3837746" y="1452384"/>
            <a:ext cx="0" cy="4391700"/>
          </a:xfrm>
          <a:prstGeom prst="straightConnector1">
            <a:avLst/>
          </a:prstGeom>
          <a:noFill/>
          <a:ln w="12700" cap="flat" cmpd="sng">
            <a:solidFill>
              <a:srgbClr val="01BFF0"/>
            </a:solidFill>
            <a:prstDash val="dash"/>
            <a:miter lim="800000"/>
            <a:headEnd type="none" w="sm" len="sm"/>
            <a:tailEnd type="none" w="sm" len="sm"/>
          </a:ln>
        </p:spPr>
      </p:cxnSp>
      <p:cxnSp>
        <p:nvCxnSpPr>
          <p:cNvPr id="365" name="Google Shape;365;g22d15ebf420_1_1185"/>
          <p:cNvCxnSpPr/>
          <p:nvPr/>
        </p:nvCxnSpPr>
        <p:spPr>
          <a:xfrm>
            <a:off x="8188921" y="1452384"/>
            <a:ext cx="0" cy="4391700"/>
          </a:xfrm>
          <a:prstGeom prst="straightConnector1">
            <a:avLst/>
          </a:prstGeom>
          <a:noFill/>
          <a:ln w="12700" cap="flat" cmpd="sng">
            <a:solidFill>
              <a:srgbClr val="01BFF0"/>
            </a:solidFill>
            <a:prstDash val="dash"/>
            <a:miter lim="800000"/>
            <a:headEnd type="none" w="sm" len="sm"/>
            <a:tailEnd type="none" w="sm" len="sm"/>
          </a:ln>
        </p:spPr>
      </p:cxnSp>
      <p:cxnSp>
        <p:nvCxnSpPr>
          <p:cNvPr id="366" name="Google Shape;366;g22d15ebf420_1_1185"/>
          <p:cNvCxnSpPr/>
          <p:nvPr/>
        </p:nvCxnSpPr>
        <p:spPr>
          <a:xfrm>
            <a:off x="9053846" y="1354309"/>
            <a:ext cx="0" cy="4391700"/>
          </a:xfrm>
          <a:prstGeom prst="straightConnector1">
            <a:avLst/>
          </a:prstGeom>
          <a:noFill/>
          <a:ln w="12700" cap="flat" cmpd="sng">
            <a:solidFill>
              <a:srgbClr val="01BFF0"/>
            </a:solidFill>
            <a:prstDash val="dash"/>
            <a:miter lim="800000"/>
            <a:headEnd type="none" w="sm" len="sm"/>
            <a:tailEnd type="none" w="sm" len="sm"/>
          </a:ln>
        </p:spPr>
      </p:cxnSp>
      <p:cxnSp>
        <p:nvCxnSpPr>
          <p:cNvPr id="367" name="Google Shape;367;g22d15ebf420_1_1185"/>
          <p:cNvCxnSpPr/>
          <p:nvPr/>
        </p:nvCxnSpPr>
        <p:spPr>
          <a:xfrm>
            <a:off x="11038446" y="1354309"/>
            <a:ext cx="0" cy="4391700"/>
          </a:xfrm>
          <a:prstGeom prst="straightConnector1">
            <a:avLst/>
          </a:prstGeom>
          <a:noFill/>
          <a:ln w="12700" cap="flat" cmpd="sng">
            <a:solidFill>
              <a:srgbClr val="01BFF0"/>
            </a:solidFill>
            <a:prstDash val="dash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2" name="Google Shape;372;g22d15ebf420_1_1265"/>
          <p:cNvGrpSpPr/>
          <p:nvPr/>
        </p:nvGrpSpPr>
        <p:grpSpPr>
          <a:xfrm>
            <a:off x="823214" y="1090560"/>
            <a:ext cx="9747228" cy="5410599"/>
            <a:chOff x="795646" y="565931"/>
            <a:chExt cx="10545525" cy="5911931"/>
          </a:xfrm>
        </p:grpSpPr>
        <p:grpSp>
          <p:nvGrpSpPr>
            <p:cNvPr id="373" name="Google Shape;373;g22d15ebf420_1_1265"/>
            <p:cNvGrpSpPr/>
            <p:nvPr/>
          </p:nvGrpSpPr>
          <p:grpSpPr>
            <a:xfrm>
              <a:off x="850718" y="1038934"/>
              <a:ext cx="10490453" cy="5399904"/>
              <a:chOff x="735056" y="1690000"/>
              <a:chExt cx="16221514" cy="8349937"/>
            </a:xfrm>
          </p:grpSpPr>
          <p:sp>
            <p:nvSpPr>
              <p:cNvPr id="374" name="Google Shape;374;g22d15ebf420_1_1265"/>
              <p:cNvSpPr/>
              <p:nvPr/>
            </p:nvSpPr>
            <p:spPr>
              <a:xfrm>
                <a:off x="735056" y="2915094"/>
                <a:ext cx="2544445" cy="147066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147066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1470112"/>
                    </a:lnTo>
                    <a:lnTo>
                      <a:pt x="2544425" y="1470112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75" name="Google Shape;375;g22d15ebf420_1_1265"/>
              <p:cNvSpPr/>
              <p:nvPr/>
            </p:nvSpPr>
            <p:spPr>
              <a:xfrm>
                <a:off x="823011" y="7821751"/>
                <a:ext cx="2544445" cy="1470659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147065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1470112"/>
                    </a:lnTo>
                    <a:lnTo>
                      <a:pt x="2544425" y="1470112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76" name="Google Shape;376;g22d15ebf420_1_1265"/>
              <p:cNvSpPr/>
              <p:nvPr/>
            </p:nvSpPr>
            <p:spPr>
              <a:xfrm>
                <a:off x="735056" y="4617660"/>
                <a:ext cx="2544445" cy="51562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51562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515167"/>
                    </a:lnTo>
                    <a:lnTo>
                      <a:pt x="2544425" y="515167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77" name="Google Shape;377;g22d15ebf420_1_1265"/>
              <p:cNvSpPr/>
              <p:nvPr/>
            </p:nvSpPr>
            <p:spPr>
              <a:xfrm>
                <a:off x="823011" y="9524317"/>
                <a:ext cx="2544445" cy="51562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51562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515167"/>
                    </a:lnTo>
                    <a:lnTo>
                      <a:pt x="2544425" y="515167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78" name="Google Shape;378;g22d15ebf420_1_1265"/>
              <p:cNvSpPr/>
              <p:nvPr/>
            </p:nvSpPr>
            <p:spPr>
              <a:xfrm>
                <a:off x="6169444" y="1690007"/>
                <a:ext cx="2544445" cy="993139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 extrusionOk="0">
                    <a:moveTo>
                      <a:pt x="2544419" y="0"/>
                    </a:moveTo>
                    <a:lnTo>
                      <a:pt x="0" y="0"/>
                    </a:lnTo>
                    <a:lnTo>
                      <a:pt x="0" y="81673"/>
                    </a:lnTo>
                    <a:lnTo>
                      <a:pt x="0" y="911364"/>
                    </a:lnTo>
                    <a:lnTo>
                      <a:pt x="0" y="992644"/>
                    </a:lnTo>
                    <a:lnTo>
                      <a:pt x="2544419" y="992644"/>
                    </a:lnTo>
                    <a:lnTo>
                      <a:pt x="2544419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79" name="Google Shape;379;g22d15ebf420_1_1265"/>
              <p:cNvSpPr/>
              <p:nvPr/>
            </p:nvSpPr>
            <p:spPr>
              <a:xfrm>
                <a:off x="6257392" y="6596665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40" extrusionOk="0">
                    <a:moveTo>
                      <a:pt x="2544432" y="0"/>
                    </a:moveTo>
                    <a:lnTo>
                      <a:pt x="0" y="0"/>
                    </a:lnTo>
                    <a:lnTo>
                      <a:pt x="0" y="992632"/>
                    </a:lnTo>
                    <a:lnTo>
                      <a:pt x="2544432" y="992632"/>
                    </a:lnTo>
                    <a:lnTo>
                      <a:pt x="2544432" y="910971"/>
                    </a:lnTo>
                    <a:lnTo>
                      <a:pt x="2544432" y="81673"/>
                    </a:lnTo>
                    <a:lnTo>
                      <a:pt x="2544432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80" name="Google Shape;380;g22d15ebf420_1_1265"/>
              <p:cNvSpPr/>
              <p:nvPr/>
            </p:nvSpPr>
            <p:spPr>
              <a:xfrm>
                <a:off x="6169445" y="2915094"/>
                <a:ext cx="2544445" cy="147066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147066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1470112"/>
                    </a:lnTo>
                    <a:lnTo>
                      <a:pt x="2544425" y="1470112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81" name="Google Shape;381;g22d15ebf420_1_1265"/>
              <p:cNvSpPr/>
              <p:nvPr/>
            </p:nvSpPr>
            <p:spPr>
              <a:xfrm>
                <a:off x="6257401" y="7821751"/>
                <a:ext cx="2544445" cy="1470659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147065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1470112"/>
                    </a:lnTo>
                    <a:lnTo>
                      <a:pt x="2544425" y="1470112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82" name="Google Shape;382;g22d15ebf420_1_1265"/>
              <p:cNvSpPr/>
              <p:nvPr/>
            </p:nvSpPr>
            <p:spPr>
              <a:xfrm>
                <a:off x="6169445" y="4617660"/>
                <a:ext cx="2544445" cy="51562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51562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515167"/>
                    </a:lnTo>
                    <a:lnTo>
                      <a:pt x="2544425" y="515167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83" name="Google Shape;383;g22d15ebf420_1_1265"/>
              <p:cNvSpPr/>
              <p:nvPr/>
            </p:nvSpPr>
            <p:spPr>
              <a:xfrm>
                <a:off x="6257401" y="9524317"/>
                <a:ext cx="2544445" cy="51562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51562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515167"/>
                    </a:lnTo>
                    <a:lnTo>
                      <a:pt x="2544425" y="515167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84" name="Google Shape;384;g22d15ebf420_1_1265"/>
              <p:cNvSpPr/>
              <p:nvPr/>
            </p:nvSpPr>
            <p:spPr>
              <a:xfrm>
                <a:off x="3543347" y="7508017"/>
                <a:ext cx="0" cy="81279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81279" extrusionOk="0">
                    <a:moveTo>
                      <a:pt x="0" y="81279"/>
                    </a:moveTo>
                    <a:lnTo>
                      <a:pt x="0" y="0"/>
                    </a:lnTo>
                    <a:lnTo>
                      <a:pt x="0" y="81279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85" name="Google Shape;385;g22d15ebf420_1_1265"/>
              <p:cNvSpPr/>
              <p:nvPr/>
            </p:nvSpPr>
            <p:spPr>
              <a:xfrm>
                <a:off x="3543347" y="6596658"/>
                <a:ext cx="0" cy="8191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81915" extrusionOk="0">
                    <a:moveTo>
                      <a:pt x="0" y="0"/>
                    </a:moveTo>
                    <a:lnTo>
                      <a:pt x="0" y="8167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86" name="Google Shape;386;g22d15ebf420_1_1265"/>
              <p:cNvSpPr/>
              <p:nvPr/>
            </p:nvSpPr>
            <p:spPr>
              <a:xfrm>
                <a:off x="3455392" y="1690000"/>
                <a:ext cx="2544445" cy="993139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87" name="Google Shape;387;g22d15ebf420_1_1265"/>
              <p:cNvSpPr/>
              <p:nvPr/>
            </p:nvSpPr>
            <p:spPr>
              <a:xfrm>
                <a:off x="3543338" y="6596665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40" extrusionOk="0">
                    <a:moveTo>
                      <a:pt x="2544432" y="0"/>
                    </a:moveTo>
                    <a:lnTo>
                      <a:pt x="0" y="0"/>
                    </a:lnTo>
                    <a:lnTo>
                      <a:pt x="0" y="81673"/>
                    </a:lnTo>
                    <a:lnTo>
                      <a:pt x="0" y="911352"/>
                    </a:lnTo>
                    <a:lnTo>
                      <a:pt x="0" y="992632"/>
                    </a:lnTo>
                    <a:lnTo>
                      <a:pt x="2544432" y="992632"/>
                    </a:lnTo>
                    <a:lnTo>
                      <a:pt x="2544432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88" name="Google Shape;388;g22d15ebf420_1_1265"/>
              <p:cNvSpPr/>
              <p:nvPr/>
            </p:nvSpPr>
            <p:spPr>
              <a:xfrm>
                <a:off x="3455392" y="2915094"/>
                <a:ext cx="2544445" cy="147066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147066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1470112"/>
                    </a:lnTo>
                    <a:lnTo>
                      <a:pt x="2544425" y="1470112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89" name="Google Shape;389;g22d15ebf420_1_1265"/>
              <p:cNvSpPr/>
              <p:nvPr/>
            </p:nvSpPr>
            <p:spPr>
              <a:xfrm>
                <a:off x="3543347" y="7821751"/>
                <a:ext cx="2544445" cy="1470659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147065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1470112"/>
                    </a:lnTo>
                    <a:lnTo>
                      <a:pt x="2544425" y="1470112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90" name="Google Shape;390;g22d15ebf420_1_1265"/>
              <p:cNvSpPr/>
              <p:nvPr/>
            </p:nvSpPr>
            <p:spPr>
              <a:xfrm>
                <a:off x="3455392" y="4617660"/>
                <a:ext cx="2544445" cy="51562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51562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515167"/>
                    </a:lnTo>
                    <a:lnTo>
                      <a:pt x="2544425" y="515167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91" name="Google Shape;391;g22d15ebf420_1_1265"/>
              <p:cNvSpPr/>
              <p:nvPr/>
            </p:nvSpPr>
            <p:spPr>
              <a:xfrm>
                <a:off x="3543347" y="9524317"/>
                <a:ext cx="2544445" cy="51562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51562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515167"/>
                    </a:lnTo>
                    <a:lnTo>
                      <a:pt x="2544425" y="515167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92" name="Google Shape;392;g22d15ebf420_1_1265"/>
              <p:cNvSpPr/>
              <p:nvPr/>
            </p:nvSpPr>
            <p:spPr>
              <a:xfrm>
                <a:off x="8889772" y="1690007"/>
                <a:ext cx="2544445" cy="993139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 extrusionOk="0">
                    <a:moveTo>
                      <a:pt x="2544432" y="0"/>
                    </a:moveTo>
                    <a:lnTo>
                      <a:pt x="0" y="0"/>
                    </a:lnTo>
                    <a:lnTo>
                      <a:pt x="0" y="992644"/>
                    </a:lnTo>
                    <a:lnTo>
                      <a:pt x="2544432" y="992644"/>
                    </a:lnTo>
                    <a:lnTo>
                      <a:pt x="2544432" y="910971"/>
                    </a:lnTo>
                    <a:lnTo>
                      <a:pt x="2544432" y="81673"/>
                    </a:lnTo>
                    <a:lnTo>
                      <a:pt x="2544432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93" name="Google Shape;393;g22d15ebf420_1_1265"/>
              <p:cNvSpPr/>
              <p:nvPr/>
            </p:nvSpPr>
            <p:spPr>
              <a:xfrm>
                <a:off x="8977731" y="6596665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40" extrusionOk="0">
                    <a:moveTo>
                      <a:pt x="2544419" y="0"/>
                    </a:moveTo>
                    <a:lnTo>
                      <a:pt x="0" y="0"/>
                    </a:lnTo>
                    <a:lnTo>
                      <a:pt x="0" y="81673"/>
                    </a:lnTo>
                    <a:lnTo>
                      <a:pt x="0" y="911352"/>
                    </a:lnTo>
                    <a:lnTo>
                      <a:pt x="0" y="992632"/>
                    </a:lnTo>
                    <a:lnTo>
                      <a:pt x="2544419" y="992632"/>
                    </a:lnTo>
                    <a:lnTo>
                      <a:pt x="2544419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94" name="Google Shape;394;g22d15ebf420_1_1265"/>
              <p:cNvSpPr/>
              <p:nvPr/>
            </p:nvSpPr>
            <p:spPr>
              <a:xfrm>
                <a:off x="8889781" y="2915094"/>
                <a:ext cx="2544445" cy="147066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147066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1470112"/>
                    </a:lnTo>
                    <a:lnTo>
                      <a:pt x="2544425" y="1470112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95" name="Google Shape;395;g22d15ebf420_1_1265"/>
              <p:cNvSpPr/>
              <p:nvPr/>
            </p:nvSpPr>
            <p:spPr>
              <a:xfrm>
                <a:off x="8977737" y="7821751"/>
                <a:ext cx="2544445" cy="1470659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147065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1470112"/>
                    </a:lnTo>
                    <a:lnTo>
                      <a:pt x="2544425" y="1470112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96" name="Google Shape;396;g22d15ebf420_1_1265"/>
              <p:cNvSpPr/>
              <p:nvPr/>
            </p:nvSpPr>
            <p:spPr>
              <a:xfrm>
                <a:off x="8889781" y="4617660"/>
                <a:ext cx="2544445" cy="51562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51562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515167"/>
                    </a:lnTo>
                    <a:lnTo>
                      <a:pt x="2544425" y="515167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97" name="Google Shape;397;g22d15ebf420_1_1265"/>
              <p:cNvSpPr/>
              <p:nvPr/>
            </p:nvSpPr>
            <p:spPr>
              <a:xfrm>
                <a:off x="8977737" y="9524317"/>
                <a:ext cx="2544445" cy="51562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51562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515167"/>
                    </a:lnTo>
                    <a:lnTo>
                      <a:pt x="2544425" y="515167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98" name="Google Shape;398;g22d15ebf420_1_1265"/>
              <p:cNvSpPr/>
              <p:nvPr/>
            </p:nvSpPr>
            <p:spPr>
              <a:xfrm>
                <a:off x="11603825" y="1690007"/>
                <a:ext cx="2544444" cy="993139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39" extrusionOk="0">
                    <a:moveTo>
                      <a:pt x="2544432" y="0"/>
                    </a:moveTo>
                    <a:lnTo>
                      <a:pt x="0" y="0"/>
                    </a:lnTo>
                    <a:lnTo>
                      <a:pt x="0" y="81673"/>
                    </a:lnTo>
                    <a:lnTo>
                      <a:pt x="0" y="911364"/>
                    </a:lnTo>
                    <a:lnTo>
                      <a:pt x="0" y="992644"/>
                    </a:lnTo>
                    <a:lnTo>
                      <a:pt x="2544432" y="992644"/>
                    </a:lnTo>
                    <a:lnTo>
                      <a:pt x="2544432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99" name="Google Shape;399;g22d15ebf420_1_1265"/>
              <p:cNvSpPr/>
              <p:nvPr/>
            </p:nvSpPr>
            <p:spPr>
              <a:xfrm>
                <a:off x="11691785" y="6596665"/>
                <a:ext cx="2544444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40" extrusionOk="0">
                    <a:moveTo>
                      <a:pt x="2544419" y="0"/>
                    </a:moveTo>
                    <a:lnTo>
                      <a:pt x="0" y="0"/>
                    </a:lnTo>
                    <a:lnTo>
                      <a:pt x="0" y="81673"/>
                    </a:lnTo>
                    <a:lnTo>
                      <a:pt x="0" y="911352"/>
                    </a:lnTo>
                    <a:lnTo>
                      <a:pt x="0" y="992632"/>
                    </a:lnTo>
                    <a:lnTo>
                      <a:pt x="2544419" y="992632"/>
                    </a:lnTo>
                    <a:lnTo>
                      <a:pt x="2544419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400" name="Google Shape;400;g22d15ebf420_1_1265"/>
              <p:cNvSpPr/>
              <p:nvPr/>
            </p:nvSpPr>
            <p:spPr>
              <a:xfrm>
                <a:off x="14324165" y="1690007"/>
                <a:ext cx="2544444" cy="993139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39" extrusionOk="0">
                    <a:moveTo>
                      <a:pt x="2544419" y="0"/>
                    </a:moveTo>
                    <a:lnTo>
                      <a:pt x="0" y="0"/>
                    </a:lnTo>
                    <a:lnTo>
                      <a:pt x="0" y="81673"/>
                    </a:lnTo>
                    <a:lnTo>
                      <a:pt x="0" y="911364"/>
                    </a:lnTo>
                    <a:lnTo>
                      <a:pt x="0" y="992644"/>
                    </a:lnTo>
                    <a:lnTo>
                      <a:pt x="2544419" y="992644"/>
                    </a:lnTo>
                    <a:lnTo>
                      <a:pt x="2544419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401" name="Google Shape;401;g22d15ebf420_1_1265"/>
              <p:cNvSpPr/>
              <p:nvPr/>
            </p:nvSpPr>
            <p:spPr>
              <a:xfrm>
                <a:off x="14412126" y="6596665"/>
                <a:ext cx="2544444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40" extrusionOk="0">
                    <a:moveTo>
                      <a:pt x="2544419" y="0"/>
                    </a:moveTo>
                    <a:lnTo>
                      <a:pt x="0" y="0"/>
                    </a:lnTo>
                    <a:lnTo>
                      <a:pt x="0" y="81673"/>
                    </a:lnTo>
                    <a:lnTo>
                      <a:pt x="0" y="911352"/>
                    </a:lnTo>
                    <a:lnTo>
                      <a:pt x="0" y="992632"/>
                    </a:lnTo>
                    <a:lnTo>
                      <a:pt x="2544419" y="992632"/>
                    </a:lnTo>
                    <a:lnTo>
                      <a:pt x="2544419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402" name="Google Shape;402;g22d15ebf420_1_1265"/>
              <p:cNvSpPr/>
              <p:nvPr/>
            </p:nvSpPr>
            <p:spPr>
              <a:xfrm>
                <a:off x="11603835" y="2915094"/>
                <a:ext cx="2544444" cy="147066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147066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1470112"/>
                    </a:lnTo>
                    <a:lnTo>
                      <a:pt x="2544425" y="1470112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403" name="Google Shape;403;g22d15ebf420_1_1265"/>
              <p:cNvSpPr/>
              <p:nvPr/>
            </p:nvSpPr>
            <p:spPr>
              <a:xfrm>
                <a:off x="11691790" y="7821751"/>
                <a:ext cx="2544444" cy="1470659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147065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1470112"/>
                    </a:lnTo>
                    <a:lnTo>
                      <a:pt x="2544425" y="1470112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404" name="Google Shape;404;g22d15ebf420_1_1265"/>
              <p:cNvSpPr/>
              <p:nvPr/>
            </p:nvSpPr>
            <p:spPr>
              <a:xfrm>
                <a:off x="14324170" y="2915094"/>
                <a:ext cx="2544444" cy="147066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147066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1470112"/>
                    </a:lnTo>
                    <a:lnTo>
                      <a:pt x="2544425" y="1470112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405" name="Google Shape;405;g22d15ebf420_1_1265"/>
              <p:cNvSpPr/>
              <p:nvPr/>
            </p:nvSpPr>
            <p:spPr>
              <a:xfrm>
                <a:off x="14412126" y="7821751"/>
                <a:ext cx="2544444" cy="1470659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147065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1470112"/>
                    </a:lnTo>
                    <a:lnTo>
                      <a:pt x="2544425" y="1470112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406" name="Google Shape;406;g22d15ebf420_1_1265"/>
              <p:cNvSpPr/>
              <p:nvPr/>
            </p:nvSpPr>
            <p:spPr>
              <a:xfrm>
                <a:off x="11603835" y="4617660"/>
                <a:ext cx="2544444" cy="51562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51562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515167"/>
                    </a:lnTo>
                    <a:lnTo>
                      <a:pt x="2544425" y="515167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407" name="Google Shape;407;g22d15ebf420_1_1265"/>
              <p:cNvSpPr/>
              <p:nvPr/>
            </p:nvSpPr>
            <p:spPr>
              <a:xfrm>
                <a:off x="11691790" y="9524317"/>
                <a:ext cx="2544444" cy="51562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51562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515167"/>
                    </a:lnTo>
                    <a:lnTo>
                      <a:pt x="2544425" y="515167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408" name="Google Shape;408;g22d15ebf420_1_1265"/>
              <p:cNvSpPr/>
              <p:nvPr/>
            </p:nvSpPr>
            <p:spPr>
              <a:xfrm>
                <a:off x="14324170" y="4617660"/>
                <a:ext cx="2544444" cy="51562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51562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515167"/>
                    </a:lnTo>
                    <a:lnTo>
                      <a:pt x="2544425" y="515167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409" name="Google Shape;409;g22d15ebf420_1_1265"/>
              <p:cNvSpPr/>
              <p:nvPr/>
            </p:nvSpPr>
            <p:spPr>
              <a:xfrm>
                <a:off x="14412126" y="9524317"/>
                <a:ext cx="2544444" cy="51562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51562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515167"/>
                    </a:lnTo>
                    <a:lnTo>
                      <a:pt x="2544425" y="515167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</p:grpSp>
        <p:sp>
          <p:nvSpPr>
            <p:cNvPr id="410" name="Google Shape;410;g22d15ebf420_1_1265"/>
            <p:cNvSpPr txBox="1"/>
            <p:nvPr/>
          </p:nvSpPr>
          <p:spPr>
            <a:xfrm>
              <a:off x="795646" y="565931"/>
              <a:ext cx="2611800" cy="336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" name="Google Shape;411;g22d15ebf420_1_1265"/>
            <p:cNvSpPr txBox="1"/>
            <p:nvPr/>
          </p:nvSpPr>
          <p:spPr>
            <a:xfrm>
              <a:off x="795646" y="3786075"/>
              <a:ext cx="2884500" cy="336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g22d15ebf420_1_1265"/>
            <p:cNvSpPr txBox="1"/>
            <p:nvPr/>
          </p:nvSpPr>
          <p:spPr>
            <a:xfrm>
              <a:off x="2609974" y="1104791"/>
              <a:ext cx="11664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GB" sz="1100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Do now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g22d15ebf420_1_1265"/>
            <p:cNvSpPr txBox="1"/>
            <p:nvPr/>
          </p:nvSpPr>
          <p:spPr>
            <a:xfrm>
              <a:off x="4422050" y="1104791"/>
              <a:ext cx="8094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GB" sz="1100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What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g22d15ebf420_1_1265"/>
            <p:cNvSpPr txBox="1"/>
            <p:nvPr/>
          </p:nvSpPr>
          <p:spPr>
            <a:xfrm>
              <a:off x="6107057" y="1104804"/>
              <a:ext cx="16098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GB" sz="1100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Impact in $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g22d15ebf420_1_1265"/>
            <p:cNvSpPr txBox="1"/>
            <p:nvPr/>
          </p:nvSpPr>
          <p:spPr>
            <a:xfrm>
              <a:off x="7936507" y="1104804"/>
              <a:ext cx="14061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GB" sz="1100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Impact on xxx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g22d15ebf420_1_1265"/>
            <p:cNvSpPr txBox="1"/>
            <p:nvPr/>
          </p:nvSpPr>
          <p:spPr>
            <a:xfrm>
              <a:off x="9626699" y="1104804"/>
              <a:ext cx="12297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GB" sz="1100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Assumptions 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g22d15ebf420_1_1265"/>
            <p:cNvSpPr txBox="1"/>
            <p:nvPr/>
          </p:nvSpPr>
          <p:spPr>
            <a:xfrm>
              <a:off x="850723" y="1954889"/>
              <a:ext cx="1039200" cy="47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GB" sz="1100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Phase 1: this year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g22d15ebf420_1_1265"/>
            <p:cNvSpPr txBox="1"/>
            <p:nvPr/>
          </p:nvSpPr>
          <p:spPr>
            <a:xfrm>
              <a:off x="850723" y="2968617"/>
              <a:ext cx="1064700" cy="336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g22d15ebf420_1_1265"/>
            <p:cNvSpPr txBox="1"/>
            <p:nvPr/>
          </p:nvSpPr>
          <p:spPr>
            <a:xfrm>
              <a:off x="2666856" y="4277759"/>
              <a:ext cx="10134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GB" sz="1100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Do now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Google Shape;420;g22d15ebf420_1_1265"/>
            <p:cNvSpPr txBox="1"/>
            <p:nvPr/>
          </p:nvSpPr>
          <p:spPr>
            <a:xfrm>
              <a:off x="4478931" y="4277759"/>
              <a:ext cx="8094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GB" sz="1100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What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" name="Google Shape;421;g22d15ebf420_1_1265"/>
            <p:cNvSpPr txBox="1"/>
            <p:nvPr/>
          </p:nvSpPr>
          <p:spPr>
            <a:xfrm>
              <a:off x="6163938" y="4277749"/>
              <a:ext cx="16098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GB" sz="1100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Impact in $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g22d15ebf420_1_1265"/>
            <p:cNvSpPr txBox="1"/>
            <p:nvPr/>
          </p:nvSpPr>
          <p:spPr>
            <a:xfrm>
              <a:off x="7993388" y="4277749"/>
              <a:ext cx="14061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GB" sz="1100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Impact on xxx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g22d15ebf420_1_1265"/>
            <p:cNvSpPr txBox="1"/>
            <p:nvPr/>
          </p:nvSpPr>
          <p:spPr>
            <a:xfrm>
              <a:off x="9683580" y="4277749"/>
              <a:ext cx="12297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GB" sz="1100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Assumptions 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g22d15ebf420_1_1265"/>
            <p:cNvSpPr txBox="1"/>
            <p:nvPr/>
          </p:nvSpPr>
          <p:spPr>
            <a:xfrm>
              <a:off x="907604" y="5127834"/>
              <a:ext cx="1039200" cy="84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GB" sz="1100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Phase 2: next year and further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" name="Google Shape;425;g22d15ebf420_1_1265"/>
            <p:cNvSpPr txBox="1"/>
            <p:nvPr/>
          </p:nvSpPr>
          <p:spPr>
            <a:xfrm>
              <a:off x="907604" y="6141562"/>
              <a:ext cx="1064700" cy="336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426" name="Google Shape;426;g22d15ebf420_1_12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11439" y="6290734"/>
            <a:ext cx="1118481" cy="449156"/>
          </a:xfrm>
          <a:prstGeom prst="rect">
            <a:avLst/>
          </a:prstGeom>
          <a:noFill/>
          <a:ln>
            <a:noFill/>
          </a:ln>
        </p:spPr>
      </p:pic>
      <p:sp>
        <p:nvSpPr>
          <p:cNvPr id="427" name="Google Shape;427;g22d15ebf420_1_1265"/>
          <p:cNvSpPr txBox="1"/>
          <p:nvPr/>
        </p:nvSpPr>
        <p:spPr>
          <a:xfrm>
            <a:off x="357079" y="130589"/>
            <a:ext cx="7674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8: Project plan &amp; Timing of strategy template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28" name="Google Shape;428;g22d15ebf420_1_1265"/>
          <p:cNvCxnSpPr/>
          <p:nvPr/>
        </p:nvCxnSpPr>
        <p:spPr>
          <a:xfrm>
            <a:off x="423307" y="532763"/>
            <a:ext cx="3192300" cy="0"/>
          </a:xfrm>
          <a:prstGeom prst="straightConnector1">
            <a:avLst/>
          </a:prstGeom>
          <a:noFill/>
          <a:ln w="25400" cap="flat" cmpd="sng">
            <a:solidFill>
              <a:srgbClr val="01BFF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g22d15ebf420_1_9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11439" y="6290734"/>
            <a:ext cx="1118481" cy="449156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g22d15ebf420_1_959"/>
          <p:cNvSpPr txBox="1"/>
          <p:nvPr/>
        </p:nvSpPr>
        <p:spPr>
          <a:xfrm>
            <a:off x="4419000" y="1281623"/>
            <a:ext cx="2071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1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Enter your company name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g22d15ebf420_1_959"/>
          <p:cNvSpPr txBox="1"/>
          <p:nvPr/>
        </p:nvSpPr>
        <p:spPr>
          <a:xfrm>
            <a:off x="1766427" y="2379225"/>
            <a:ext cx="17613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1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Company Sustainability goals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g22d15ebf420_1_959"/>
          <p:cNvSpPr txBox="1"/>
          <p:nvPr/>
        </p:nvSpPr>
        <p:spPr>
          <a:xfrm>
            <a:off x="1766420" y="3534469"/>
            <a:ext cx="2274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1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Procurement department’s Sustainable goal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g22d15ebf420_1_959"/>
          <p:cNvSpPr txBox="1"/>
          <p:nvPr/>
        </p:nvSpPr>
        <p:spPr>
          <a:xfrm>
            <a:off x="1766420" y="4686564"/>
            <a:ext cx="2274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1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Personal Sustainable Procurement Strategy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6" name="Google Shape;186;g22d15ebf420_1_959"/>
          <p:cNvCxnSpPr/>
          <p:nvPr/>
        </p:nvCxnSpPr>
        <p:spPr>
          <a:xfrm>
            <a:off x="423307" y="634829"/>
            <a:ext cx="4305300" cy="0"/>
          </a:xfrm>
          <a:prstGeom prst="straightConnector1">
            <a:avLst/>
          </a:prstGeom>
          <a:noFill/>
          <a:ln w="25400" cap="flat" cmpd="sng">
            <a:solidFill>
              <a:srgbClr val="01BFF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7" name="Google Shape;187;g22d15ebf420_1_959"/>
          <p:cNvSpPr txBox="1"/>
          <p:nvPr/>
        </p:nvSpPr>
        <p:spPr>
          <a:xfrm>
            <a:off x="357079" y="130589"/>
            <a:ext cx="7674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Sustainable Procurement Strategy set-up</a:t>
            </a:r>
            <a:endParaRPr sz="1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aphicFrame>
        <p:nvGraphicFramePr>
          <p:cNvPr id="188" name="Google Shape;188;g22d15ebf420_1_959"/>
          <p:cNvGraphicFramePr/>
          <p:nvPr/>
        </p:nvGraphicFramePr>
        <p:xfrm>
          <a:off x="701659" y="1105156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{AB3125E7-A9BC-4F96-8CC7-46F42C6F886B}</a:tableStyleId>
              </a:tblPr>
              <a:tblGrid>
                <a:gridCol w="1037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43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2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100"/>
                        <a:buFont typeface="Open Sans"/>
                        <a:buNone/>
                      </a:pPr>
                      <a:r>
                        <a:rPr lang="en-GB" sz="13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#</a:t>
                      </a:r>
                      <a:endParaRPr sz="13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1150" marB="41150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100"/>
                        <a:buFont typeface="Open Sans"/>
                        <a:buNone/>
                      </a:pPr>
                      <a:r>
                        <a:rPr lang="en-GB" sz="13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Question</a:t>
                      </a:r>
                      <a:endParaRPr sz="13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1150" marB="41150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3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r>
                        <a:rPr lang="en-GB" sz="1700" u="none" strike="noStrike" cap="none"/>
                        <a:t>1</a:t>
                      </a:r>
                      <a:endParaRPr sz="1700" u="none" strike="noStrike" cap="none"/>
                    </a:p>
                  </a:txBody>
                  <a:tcPr marL="91450" marR="91450" marT="41150" marB="41150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700" u="none" strike="noStrike" cap="none"/>
                        <a:t>What is the link between my company strategy and my sustainable Procurement Strategy? </a:t>
                      </a:r>
                      <a:endParaRPr sz="1700" u="none" strike="noStrike" cap="none"/>
                    </a:p>
                  </a:txBody>
                  <a:tcPr marL="91450" marR="91450" marT="41150" marB="41150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55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r>
                        <a:rPr lang="en-GB" sz="1700" u="none" strike="noStrike" cap="none"/>
                        <a:t>2</a:t>
                      </a:r>
                      <a:endParaRPr sz="1700" u="none" strike="noStrike" cap="none"/>
                    </a:p>
                  </a:txBody>
                  <a:tcPr marL="91450" marR="91450" marT="41150" marB="41150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700" u="none" strike="noStrike" cap="none"/>
                        <a:t>What is the most important input from my stakeholders, regarding my strategy?</a:t>
                      </a:r>
                      <a:endParaRPr sz="1700" u="none" strike="noStrike" cap="none"/>
                    </a:p>
                  </a:txBody>
                  <a:tcPr marL="91450" marR="91450" marT="41150" marB="41150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75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r>
                        <a:rPr lang="en-GB" sz="1700" u="none" strike="noStrike" cap="none"/>
                        <a:t>3</a:t>
                      </a:r>
                      <a:endParaRPr sz="1700" u="none" strike="noStrike" cap="none"/>
                    </a:p>
                  </a:txBody>
                  <a:tcPr marL="91450" marR="91450" marT="41150" marB="41150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700" u="none" strike="noStrike" cap="none"/>
                        <a:t>What are the most important groups and suppliers I want to focus on? </a:t>
                      </a:r>
                      <a:endParaRPr sz="1700" u="none" strike="noStrike" cap="none"/>
                    </a:p>
                  </a:txBody>
                  <a:tcPr marL="91450" marR="91450" marT="41150" marB="41150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2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r>
                        <a:rPr lang="en-GB" sz="1700" u="none" strike="noStrike" cap="none"/>
                        <a:t>4</a:t>
                      </a:r>
                      <a:endParaRPr sz="1700" u="none" strike="noStrike" cap="none"/>
                    </a:p>
                  </a:txBody>
                  <a:tcPr marL="91450" marR="91450" marT="41150" marB="41150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700" u="none" strike="noStrike" cap="none"/>
                        <a:t>Which actions are required to manage my key sustainability risks? </a:t>
                      </a:r>
                      <a:endParaRPr sz="1700" u="none" strike="noStrike" cap="none"/>
                    </a:p>
                  </a:txBody>
                  <a:tcPr marL="91450" marR="91450" marT="41150" marB="41150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4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r>
                        <a:rPr lang="en-GB" sz="1700" u="none" strike="noStrike" cap="none"/>
                        <a:t>5</a:t>
                      </a:r>
                      <a:endParaRPr sz="1700" u="none" strike="noStrike" cap="none"/>
                    </a:p>
                  </a:txBody>
                  <a:tcPr marL="91450" marR="91450" marT="41150" marB="41150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700" u="none" strike="noStrike" cap="none"/>
                        <a:t>Which topics of the 10R strategy am I implementing in my portfolio to achieve my targets?</a:t>
                      </a:r>
                      <a:endParaRPr sz="1700" u="none" strike="noStrike" cap="none"/>
                    </a:p>
                  </a:txBody>
                  <a:tcPr marL="91450" marR="91450" marT="41150" marB="41150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4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r>
                        <a:rPr lang="en-GB" sz="1700" u="none" strike="noStrike" cap="none"/>
                        <a:t>6</a:t>
                      </a:r>
                      <a:endParaRPr sz="1700" u="none" strike="noStrike" cap="none"/>
                    </a:p>
                  </a:txBody>
                  <a:tcPr marL="91450" marR="91450" marT="41150" marB="41150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700" u="none" strike="noStrike" cap="none"/>
                        <a:t>How do I translate my policy goals toward strategy targets? </a:t>
                      </a:r>
                      <a:endParaRPr sz="1700" u="none" strike="noStrike" cap="none"/>
                    </a:p>
                  </a:txBody>
                  <a:tcPr marL="91450" marR="91450" marT="41150" marB="41150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8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r>
                        <a:rPr lang="en-GB" sz="1700" u="none" strike="noStrike" cap="none"/>
                        <a:t>7</a:t>
                      </a:r>
                      <a:endParaRPr sz="1700" u="none" strike="noStrike" cap="none"/>
                    </a:p>
                  </a:txBody>
                  <a:tcPr marL="91450" marR="91450" marT="41150" marB="41150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700" u="none" strike="noStrike" cap="none"/>
                        <a:t>Which targets do I want to achieve in the following year, and which ones later in time?</a:t>
                      </a:r>
                      <a:endParaRPr sz="1700" u="none" strike="noStrike" cap="none"/>
                    </a:p>
                  </a:txBody>
                  <a:tcPr marL="91450" marR="91450" marT="41150" marB="41150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4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r>
                        <a:rPr lang="en-GB" sz="1700" u="none" strike="noStrike" cap="none"/>
                        <a:t>8</a:t>
                      </a:r>
                      <a:endParaRPr sz="1700" u="none" strike="noStrike" cap="none"/>
                    </a:p>
                  </a:txBody>
                  <a:tcPr marL="91450" marR="91450" marT="41150" marB="41150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700" u="none" strike="noStrike" cap="none"/>
                        <a:t>What is the impact of my sustainability approach on my project plan and budget?</a:t>
                      </a:r>
                      <a:endParaRPr sz="1700" u="none" strike="noStrike" cap="none"/>
                    </a:p>
                  </a:txBody>
                  <a:tcPr marL="91450" marR="91450" marT="41150" marB="41150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Google Shape;193;g22f8d716891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11439" y="6290734"/>
            <a:ext cx="1118481" cy="449156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g22f8d716891_0_0"/>
          <p:cNvSpPr txBox="1"/>
          <p:nvPr/>
        </p:nvSpPr>
        <p:spPr>
          <a:xfrm>
            <a:off x="4419000" y="1281623"/>
            <a:ext cx="2071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1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Enter your company name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g22f8d716891_0_0"/>
          <p:cNvSpPr txBox="1"/>
          <p:nvPr/>
        </p:nvSpPr>
        <p:spPr>
          <a:xfrm>
            <a:off x="1766427" y="2379225"/>
            <a:ext cx="17613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1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Company Sustainability goals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g22f8d716891_0_0"/>
          <p:cNvSpPr txBox="1"/>
          <p:nvPr/>
        </p:nvSpPr>
        <p:spPr>
          <a:xfrm>
            <a:off x="1766420" y="3534469"/>
            <a:ext cx="2274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1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Procurement department’s Sustainable goal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g22f8d716891_0_0"/>
          <p:cNvSpPr txBox="1"/>
          <p:nvPr/>
        </p:nvSpPr>
        <p:spPr>
          <a:xfrm>
            <a:off x="1766420" y="4686564"/>
            <a:ext cx="2274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1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Personal Sustainable Procurement Strategy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98" name="Google Shape;198;g22f8d716891_0_0"/>
          <p:cNvCxnSpPr/>
          <p:nvPr/>
        </p:nvCxnSpPr>
        <p:spPr>
          <a:xfrm>
            <a:off x="423307" y="482429"/>
            <a:ext cx="4305300" cy="0"/>
          </a:xfrm>
          <a:prstGeom prst="straightConnector1">
            <a:avLst/>
          </a:prstGeom>
          <a:noFill/>
          <a:ln w="25400" cap="flat" cmpd="sng">
            <a:solidFill>
              <a:srgbClr val="01BFF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99" name="Google Shape;199;g22f8d716891_0_0"/>
          <p:cNvSpPr txBox="1"/>
          <p:nvPr/>
        </p:nvSpPr>
        <p:spPr>
          <a:xfrm>
            <a:off x="357075" y="130600"/>
            <a:ext cx="11835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1: </a:t>
            </a:r>
            <a:r>
              <a:rPr lang="en-GB" sz="1800" b="1" i="0" u="none" strike="noStrike" cap="none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How to link the Company strategy &amp; sustainable Procurement Strategy? </a:t>
            </a:r>
            <a:endParaRPr sz="1800" b="1" i="0" u="none" strike="noStrike" cap="none">
              <a:solidFill>
                <a:srgbClr val="2F226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aphicFrame>
        <p:nvGraphicFramePr>
          <p:cNvPr id="200" name="Google Shape;200;g22f8d716891_0_0"/>
          <p:cNvGraphicFramePr/>
          <p:nvPr/>
        </p:nvGraphicFramePr>
        <p:xfrm>
          <a:off x="1447784" y="874731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{AB3125E7-A9BC-4F96-8CC7-46F42C6F886B}</a:tableStyleId>
              </a:tblPr>
              <a:tblGrid>
                <a:gridCol w="2398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98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98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98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76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100"/>
                        <a:buFont typeface="Open Sans"/>
                        <a:buNone/>
                      </a:pPr>
                      <a:endParaRPr sz="13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1150" marB="41150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100"/>
                        <a:buFont typeface="Open Sans"/>
                        <a:buNone/>
                      </a:pPr>
                      <a:r>
                        <a:rPr lang="en-GB" sz="13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Goal 1 </a:t>
                      </a:r>
                      <a:endParaRPr sz="13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1150" marB="41150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GB" sz="13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Goal 2 </a:t>
                      </a:r>
                      <a:endParaRPr sz="13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1150" marB="41150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GB" sz="13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Goal 3</a:t>
                      </a:r>
                      <a:endParaRPr sz="13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1150" marB="41150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3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3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Company Sustainability goals </a:t>
                      </a:r>
                      <a:endParaRPr sz="13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3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3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1150" marB="4115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800"/>
                        <a:buFont typeface="Arial"/>
                        <a:buNone/>
                      </a:pPr>
                      <a:endParaRPr sz="3800" u="none" strike="noStrike" cap="none"/>
                    </a:p>
                  </a:txBody>
                  <a:tcPr marL="91450" marR="91450" marT="41150" marB="4115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800"/>
                        <a:buFont typeface="Arial"/>
                        <a:buNone/>
                      </a:pPr>
                      <a:endParaRPr sz="3800" u="none" strike="noStrike" cap="none"/>
                    </a:p>
                  </a:txBody>
                  <a:tcPr marL="91450" marR="91450" marT="41150" marB="4115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800"/>
                        <a:buFont typeface="Arial"/>
                        <a:buNone/>
                      </a:pPr>
                      <a:endParaRPr sz="3800" u="none" strike="noStrike" cap="none"/>
                    </a:p>
                  </a:txBody>
                  <a:tcPr marL="91450" marR="91450" marT="41150" marB="4115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3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3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Procurement department’s Sustainable goal</a:t>
                      </a:r>
                      <a:endParaRPr sz="13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3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3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1150" marB="4115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800"/>
                        <a:buFont typeface="Arial"/>
                        <a:buNone/>
                      </a:pPr>
                      <a:endParaRPr sz="3800" u="none" strike="noStrike" cap="none"/>
                    </a:p>
                  </a:txBody>
                  <a:tcPr marL="91450" marR="91450" marT="41150" marB="4115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800"/>
                        <a:buFont typeface="Arial"/>
                        <a:buNone/>
                      </a:pPr>
                      <a:endParaRPr sz="3800" u="none" strike="noStrike" cap="none"/>
                    </a:p>
                  </a:txBody>
                  <a:tcPr marL="91450" marR="91450" marT="41150" marB="4115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800"/>
                        <a:buFont typeface="Arial"/>
                        <a:buNone/>
                      </a:pPr>
                      <a:endParaRPr sz="3800" u="none" strike="noStrike" cap="none"/>
                    </a:p>
                  </a:txBody>
                  <a:tcPr marL="91450" marR="91450" marT="41150" marB="4115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3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3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Personal Sustainable Procurement Strategy</a:t>
                      </a:r>
                      <a:endParaRPr sz="13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3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3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1150" marB="4115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800"/>
                        <a:buFont typeface="Arial"/>
                        <a:buNone/>
                      </a:pPr>
                      <a:endParaRPr sz="3800" u="none" strike="noStrike" cap="none"/>
                    </a:p>
                  </a:txBody>
                  <a:tcPr marL="91450" marR="91450" marT="41150" marB="4115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800"/>
                        <a:buFont typeface="Arial"/>
                        <a:buNone/>
                      </a:pPr>
                      <a:endParaRPr sz="3800" u="none" strike="noStrike" cap="none"/>
                    </a:p>
                  </a:txBody>
                  <a:tcPr marL="91450" marR="91450" marT="41150" marB="4115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800"/>
                        <a:buFont typeface="Arial"/>
                        <a:buNone/>
                      </a:pPr>
                      <a:endParaRPr sz="3800" u="none" strike="noStrike" cap="none"/>
                    </a:p>
                  </a:txBody>
                  <a:tcPr marL="91450" marR="91450" marT="41150" marB="4115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Google Shape;205;g22f8d716891_0_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820844" y="6290734"/>
            <a:ext cx="1118481" cy="44915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6" name="Google Shape;206;g22f8d716891_0_21"/>
          <p:cNvGrpSpPr/>
          <p:nvPr/>
        </p:nvGrpSpPr>
        <p:grpSpPr>
          <a:xfrm>
            <a:off x="252663" y="869193"/>
            <a:ext cx="11686360" cy="5419337"/>
            <a:chOff x="252663" y="411993"/>
            <a:chExt cx="11686360" cy="5419337"/>
          </a:xfrm>
        </p:grpSpPr>
        <p:grpSp>
          <p:nvGrpSpPr>
            <p:cNvPr id="207" name="Google Shape;207;g22f8d716891_0_21"/>
            <p:cNvGrpSpPr/>
            <p:nvPr/>
          </p:nvGrpSpPr>
          <p:grpSpPr>
            <a:xfrm>
              <a:off x="252663" y="411993"/>
              <a:ext cx="11686360" cy="5419337"/>
              <a:chOff x="402069" y="621970"/>
              <a:chExt cx="19306724" cy="8953142"/>
            </a:xfrm>
          </p:grpSpPr>
          <p:sp>
            <p:nvSpPr>
              <p:cNvPr id="208" name="Google Shape;208;g22f8d716891_0_21"/>
              <p:cNvSpPr/>
              <p:nvPr/>
            </p:nvSpPr>
            <p:spPr>
              <a:xfrm>
                <a:off x="15109488" y="3361154"/>
                <a:ext cx="4599305" cy="1351279"/>
              </a:xfrm>
              <a:custGeom>
                <a:avLst/>
                <a:gdLst/>
                <a:ahLst/>
                <a:cxnLst/>
                <a:rect l="l" t="t" r="r" b="b"/>
                <a:pathLst>
                  <a:path w="4599305" h="1351279" extrusionOk="0">
                    <a:moveTo>
                      <a:pt x="4598812" y="0"/>
                    </a:moveTo>
                    <a:lnTo>
                      <a:pt x="0" y="0"/>
                    </a:lnTo>
                    <a:lnTo>
                      <a:pt x="0" y="1350744"/>
                    </a:lnTo>
                    <a:lnTo>
                      <a:pt x="4598812" y="1350744"/>
                    </a:lnTo>
                    <a:lnTo>
                      <a:pt x="4598812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09" name="Google Shape;209;g22f8d716891_0_21"/>
              <p:cNvSpPr/>
              <p:nvPr/>
            </p:nvSpPr>
            <p:spPr>
              <a:xfrm>
                <a:off x="10158845" y="621975"/>
                <a:ext cx="4630419" cy="2437765"/>
              </a:xfrm>
              <a:custGeom>
                <a:avLst/>
                <a:gdLst/>
                <a:ahLst/>
                <a:cxnLst/>
                <a:rect l="l" t="t" r="r" b="b"/>
                <a:pathLst>
                  <a:path w="4630419" h="2437765" extrusionOk="0">
                    <a:moveTo>
                      <a:pt x="4630229" y="0"/>
                    </a:moveTo>
                    <a:lnTo>
                      <a:pt x="0" y="0"/>
                    </a:lnTo>
                    <a:lnTo>
                      <a:pt x="0" y="81673"/>
                    </a:lnTo>
                    <a:lnTo>
                      <a:pt x="0" y="2356345"/>
                    </a:lnTo>
                    <a:lnTo>
                      <a:pt x="0" y="2437625"/>
                    </a:lnTo>
                    <a:lnTo>
                      <a:pt x="4630229" y="2437625"/>
                    </a:lnTo>
                    <a:lnTo>
                      <a:pt x="4630229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10" name="Google Shape;210;g22f8d716891_0_21"/>
              <p:cNvSpPr/>
              <p:nvPr/>
            </p:nvSpPr>
            <p:spPr>
              <a:xfrm>
                <a:off x="10158852" y="3361154"/>
                <a:ext cx="4630419" cy="1351279"/>
              </a:xfrm>
              <a:custGeom>
                <a:avLst/>
                <a:gdLst/>
                <a:ahLst/>
                <a:cxnLst/>
                <a:rect l="l" t="t" r="r" b="b"/>
                <a:pathLst>
                  <a:path w="4630419" h="1351279" extrusionOk="0">
                    <a:moveTo>
                      <a:pt x="4630225" y="0"/>
                    </a:moveTo>
                    <a:lnTo>
                      <a:pt x="0" y="0"/>
                    </a:lnTo>
                    <a:lnTo>
                      <a:pt x="0" y="1350744"/>
                    </a:lnTo>
                    <a:lnTo>
                      <a:pt x="4630225" y="1350744"/>
                    </a:lnTo>
                    <a:lnTo>
                      <a:pt x="46302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11" name="Google Shape;211;g22f8d716891_0_21"/>
              <p:cNvSpPr/>
              <p:nvPr/>
            </p:nvSpPr>
            <p:spPr>
              <a:xfrm>
                <a:off x="10158852" y="5026025"/>
                <a:ext cx="4630419" cy="1338579"/>
              </a:xfrm>
              <a:custGeom>
                <a:avLst/>
                <a:gdLst/>
                <a:ahLst/>
                <a:cxnLst/>
                <a:rect l="l" t="t" r="r" b="b"/>
                <a:pathLst>
                  <a:path w="4630419" h="1338579" extrusionOk="0">
                    <a:moveTo>
                      <a:pt x="4630225" y="0"/>
                    </a:moveTo>
                    <a:lnTo>
                      <a:pt x="0" y="0"/>
                    </a:lnTo>
                    <a:lnTo>
                      <a:pt x="0" y="1338179"/>
                    </a:lnTo>
                    <a:lnTo>
                      <a:pt x="4630225" y="1338179"/>
                    </a:lnTo>
                    <a:lnTo>
                      <a:pt x="46302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12" name="Google Shape;212;g22f8d716891_0_21"/>
              <p:cNvSpPr/>
              <p:nvPr/>
            </p:nvSpPr>
            <p:spPr>
              <a:xfrm>
                <a:off x="10158852" y="8223833"/>
                <a:ext cx="4630419" cy="1351279"/>
              </a:xfrm>
              <a:custGeom>
                <a:avLst/>
                <a:gdLst/>
                <a:ahLst/>
                <a:cxnLst/>
                <a:rect l="l" t="t" r="r" b="b"/>
                <a:pathLst>
                  <a:path w="4630419" h="1351279" extrusionOk="0">
                    <a:moveTo>
                      <a:pt x="4630225" y="0"/>
                    </a:moveTo>
                    <a:lnTo>
                      <a:pt x="0" y="0"/>
                    </a:lnTo>
                    <a:lnTo>
                      <a:pt x="0" y="1350744"/>
                    </a:lnTo>
                    <a:lnTo>
                      <a:pt x="4630225" y="1350744"/>
                    </a:lnTo>
                    <a:lnTo>
                      <a:pt x="46302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13" name="Google Shape;213;g22f8d716891_0_21"/>
              <p:cNvSpPr/>
              <p:nvPr/>
            </p:nvSpPr>
            <p:spPr>
              <a:xfrm>
                <a:off x="10158852" y="6678330"/>
                <a:ext cx="4630419" cy="1338579"/>
              </a:xfrm>
              <a:custGeom>
                <a:avLst/>
                <a:gdLst/>
                <a:ahLst/>
                <a:cxnLst/>
                <a:rect l="l" t="t" r="r" b="b"/>
                <a:pathLst>
                  <a:path w="4630419" h="1338579" extrusionOk="0">
                    <a:moveTo>
                      <a:pt x="4630225" y="0"/>
                    </a:moveTo>
                    <a:lnTo>
                      <a:pt x="0" y="0"/>
                    </a:lnTo>
                    <a:lnTo>
                      <a:pt x="0" y="1338179"/>
                    </a:lnTo>
                    <a:lnTo>
                      <a:pt x="4630225" y="1338179"/>
                    </a:lnTo>
                    <a:lnTo>
                      <a:pt x="46302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14" name="Google Shape;214;g22f8d716891_0_21"/>
              <p:cNvSpPr/>
              <p:nvPr/>
            </p:nvSpPr>
            <p:spPr>
              <a:xfrm>
                <a:off x="5283608" y="2978312"/>
                <a:ext cx="0" cy="8128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81280" extrusionOk="0">
                    <a:moveTo>
                      <a:pt x="0" y="81279"/>
                    </a:moveTo>
                    <a:lnTo>
                      <a:pt x="0" y="0"/>
                    </a:lnTo>
                    <a:lnTo>
                      <a:pt x="0" y="81279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15" name="Google Shape;215;g22f8d716891_0_21"/>
              <p:cNvSpPr/>
              <p:nvPr/>
            </p:nvSpPr>
            <p:spPr>
              <a:xfrm>
                <a:off x="5283608" y="621970"/>
                <a:ext cx="0" cy="8191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81915" extrusionOk="0">
                    <a:moveTo>
                      <a:pt x="0" y="0"/>
                    </a:moveTo>
                    <a:lnTo>
                      <a:pt x="0" y="8167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16" name="Google Shape;216;g22f8d716891_0_21"/>
              <p:cNvSpPr/>
              <p:nvPr/>
            </p:nvSpPr>
            <p:spPr>
              <a:xfrm>
                <a:off x="402081" y="2978312"/>
                <a:ext cx="0" cy="8128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81280" extrusionOk="0">
                    <a:moveTo>
                      <a:pt x="0" y="81279"/>
                    </a:moveTo>
                    <a:lnTo>
                      <a:pt x="0" y="0"/>
                    </a:lnTo>
                    <a:lnTo>
                      <a:pt x="0" y="81279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17" name="Google Shape;217;g22f8d716891_0_21"/>
              <p:cNvSpPr/>
              <p:nvPr/>
            </p:nvSpPr>
            <p:spPr>
              <a:xfrm>
                <a:off x="402081" y="621970"/>
                <a:ext cx="0" cy="8191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81915" extrusionOk="0">
                    <a:moveTo>
                      <a:pt x="0" y="0"/>
                    </a:moveTo>
                    <a:lnTo>
                      <a:pt x="0" y="8167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18" name="Google Shape;218;g22f8d716891_0_21"/>
              <p:cNvSpPr/>
              <p:nvPr/>
            </p:nvSpPr>
            <p:spPr>
              <a:xfrm>
                <a:off x="5283606" y="621975"/>
                <a:ext cx="4592955" cy="2437765"/>
              </a:xfrm>
              <a:custGeom>
                <a:avLst/>
                <a:gdLst/>
                <a:ahLst/>
                <a:cxnLst/>
                <a:rect l="l" t="t" r="r" b="b"/>
                <a:pathLst>
                  <a:path w="4592955" h="2437765" extrusionOk="0">
                    <a:moveTo>
                      <a:pt x="4592523" y="0"/>
                    </a:moveTo>
                    <a:lnTo>
                      <a:pt x="0" y="0"/>
                    </a:lnTo>
                    <a:lnTo>
                      <a:pt x="0" y="81673"/>
                    </a:lnTo>
                    <a:lnTo>
                      <a:pt x="0" y="2356345"/>
                    </a:lnTo>
                    <a:lnTo>
                      <a:pt x="0" y="2437625"/>
                    </a:lnTo>
                    <a:lnTo>
                      <a:pt x="4592523" y="2437625"/>
                    </a:lnTo>
                    <a:lnTo>
                      <a:pt x="4592523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19" name="Google Shape;219;g22f8d716891_0_21"/>
              <p:cNvSpPr/>
              <p:nvPr/>
            </p:nvSpPr>
            <p:spPr>
              <a:xfrm>
                <a:off x="402069" y="621975"/>
                <a:ext cx="4599305" cy="2437765"/>
              </a:xfrm>
              <a:custGeom>
                <a:avLst/>
                <a:gdLst/>
                <a:ahLst/>
                <a:cxnLst/>
                <a:rect l="l" t="t" r="r" b="b"/>
                <a:pathLst>
                  <a:path w="4599305" h="2437765" extrusionOk="0">
                    <a:moveTo>
                      <a:pt x="4598822" y="0"/>
                    </a:moveTo>
                    <a:lnTo>
                      <a:pt x="12" y="0"/>
                    </a:lnTo>
                    <a:lnTo>
                      <a:pt x="0" y="81673"/>
                    </a:lnTo>
                    <a:lnTo>
                      <a:pt x="12" y="2356345"/>
                    </a:lnTo>
                    <a:lnTo>
                      <a:pt x="0" y="2437625"/>
                    </a:lnTo>
                    <a:lnTo>
                      <a:pt x="4598822" y="2437625"/>
                    </a:lnTo>
                    <a:lnTo>
                      <a:pt x="4598822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20" name="Google Shape;220;g22f8d716891_0_21"/>
              <p:cNvSpPr/>
              <p:nvPr/>
            </p:nvSpPr>
            <p:spPr>
              <a:xfrm>
                <a:off x="5283608" y="3361154"/>
                <a:ext cx="4592955" cy="1351279"/>
              </a:xfrm>
              <a:custGeom>
                <a:avLst/>
                <a:gdLst/>
                <a:ahLst/>
                <a:cxnLst/>
                <a:rect l="l" t="t" r="r" b="b"/>
                <a:pathLst>
                  <a:path w="4592955" h="1351279" extrusionOk="0">
                    <a:moveTo>
                      <a:pt x="4592530" y="0"/>
                    </a:moveTo>
                    <a:lnTo>
                      <a:pt x="0" y="0"/>
                    </a:lnTo>
                    <a:lnTo>
                      <a:pt x="0" y="1350744"/>
                    </a:lnTo>
                    <a:lnTo>
                      <a:pt x="4592530" y="1350744"/>
                    </a:lnTo>
                    <a:lnTo>
                      <a:pt x="4592530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21" name="Google Shape;221;g22f8d716891_0_21"/>
              <p:cNvSpPr/>
              <p:nvPr/>
            </p:nvSpPr>
            <p:spPr>
              <a:xfrm>
                <a:off x="402081" y="3361154"/>
                <a:ext cx="4599305" cy="1351279"/>
              </a:xfrm>
              <a:custGeom>
                <a:avLst/>
                <a:gdLst/>
                <a:ahLst/>
                <a:cxnLst/>
                <a:rect l="l" t="t" r="r" b="b"/>
                <a:pathLst>
                  <a:path w="4599305" h="1351279" extrusionOk="0">
                    <a:moveTo>
                      <a:pt x="4598812" y="0"/>
                    </a:moveTo>
                    <a:lnTo>
                      <a:pt x="0" y="0"/>
                    </a:lnTo>
                    <a:lnTo>
                      <a:pt x="0" y="1350744"/>
                    </a:lnTo>
                    <a:lnTo>
                      <a:pt x="4598812" y="1350744"/>
                    </a:lnTo>
                    <a:lnTo>
                      <a:pt x="4598812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22" name="Google Shape;222;g22f8d716891_0_21"/>
              <p:cNvSpPr/>
              <p:nvPr/>
            </p:nvSpPr>
            <p:spPr>
              <a:xfrm>
                <a:off x="5283608" y="5026025"/>
                <a:ext cx="4592955" cy="1338579"/>
              </a:xfrm>
              <a:custGeom>
                <a:avLst/>
                <a:gdLst/>
                <a:ahLst/>
                <a:cxnLst/>
                <a:rect l="l" t="t" r="r" b="b"/>
                <a:pathLst>
                  <a:path w="4592955" h="1338579" extrusionOk="0">
                    <a:moveTo>
                      <a:pt x="4592530" y="0"/>
                    </a:moveTo>
                    <a:lnTo>
                      <a:pt x="0" y="0"/>
                    </a:lnTo>
                    <a:lnTo>
                      <a:pt x="0" y="1338179"/>
                    </a:lnTo>
                    <a:lnTo>
                      <a:pt x="4592530" y="1338179"/>
                    </a:lnTo>
                    <a:lnTo>
                      <a:pt x="4592530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23" name="Google Shape;223;g22f8d716891_0_21"/>
              <p:cNvSpPr/>
              <p:nvPr/>
            </p:nvSpPr>
            <p:spPr>
              <a:xfrm>
                <a:off x="402081" y="5026025"/>
                <a:ext cx="4599305" cy="1338579"/>
              </a:xfrm>
              <a:custGeom>
                <a:avLst/>
                <a:gdLst/>
                <a:ahLst/>
                <a:cxnLst/>
                <a:rect l="l" t="t" r="r" b="b"/>
                <a:pathLst>
                  <a:path w="4599305" h="1338579" extrusionOk="0">
                    <a:moveTo>
                      <a:pt x="4598812" y="0"/>
                    </a:moveTo>
                    <a:lnTo>
                      <a:pt x="0" y="0"/>
                    </a:lnTo>
                    <a:lnTo>
                      <a:pt x="0" y="1338179"/>
                    </a:lnTo>
                    <a:lnTo>
                      <a:pt x="4598812" y="1338179"/>
                    </a:lnTo>
                    <a:lnTo>
                      <a:pt x="4598812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24" name="Google Shape;224;g22f8d716891_0_21"/>
              <p:cNvSpPr/>
              <p:nvPr/>
            </p:nvSpPr>
            <p:spPr>
              <a:xfrm>
                <a:off x="5283608" y="8223833"/>
                <a:ext cx="4592955" cy="1351279"/>
              </a:xfrm>
              <a:custGeom>
                <a:avLst/>
                <a:gdLst/>
                <a:ahLst/>
                <a:cxnLst/>
                <a:rect l="l" t="t" r="r" b="b"/>
                <a:pathLst>
                  <a:path w="4592955" h="1351279" extrusionOk="0">
                    <a:moveTo>
                      <a:pt x="4592530" y="0"/>
                    </a:moveTo>
                    <a:lnTo>
                      <a:pt x="0" y="0"/>
                    </a:lnTo>
                    <a:lnTo>
                      <a:pt x="0" y="1350744"/>
                    </a:lnTo>
                    <a:lnTo>
                      <a:pt x="4592530" y="1350744"/>
                    </a:lnTo>
                    <a:lnTo>
                      <a:pt x="4592530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25" name="Google Shape;225;g22f8d716891_0_21"/>
              <p:cNvSpPr/>
              <p:nvPr/>
            </p:nvSpPr>
            <p:spPr>
              <a:xfrm>
                <a:off x="402081" y="8223833"/>
                <a:ext cx="4599305" cy="1351279"/>
              </a:xfrm>
              <a:custGeom>
                <a:avLst/>
                <a:gdLst/>
                <a:ahLst/>
                <a:cxnLst/>
                <a:rect l="l" t="t" r="r" b="b"/>
                <a:pathLst>
                  <a:path w="4599305" h="1351279" extrusionOk="0">
                    <a:moveTo>
                      <a:pt x="4598812" y="0"/>
                    </a:moveTo>
                    <a:lnTo>
                      <a:pt x="0" y="0"/>
                    </a:lnTo>
                    <a:lnTo>
                      <a:pt x="0" y="1350744"/>
                    </a:lnTo>
                    <a:lnTo>
                      <a:pt x="4598812" y="1350744"/>
                    </a:lnTo>
                    <a:lnTo>
                      <a:pt x="4598812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26" name="Google Shape;226;g22f8d716891_0_21"/>
              <p:cNvSpPr/>
              <p:nvPr/>
            </p:nvSpPr>
            <p:spPr>
              <a:xfrm>
                <a:off x="5283608" y="6678330"/>
                <a:ext cx="4592955" cy="1338579"/>
              </a:xfrm>
              <a:custGeom>
                <a:avLst/>
                <a:gdLst/>
                <a:ahLst/>
                <a:cxnLst/>
                <a:rect l="l" t="t" r="r" b="b"/>
                <a:pathLst>
                  <a:path w="4592955" h="1338579" extrusionOk="0">
                    <a:moveTo>
                      <a:pt x="4592530" y="0"/>
                    </a:moveTo>
                    <a:lnTo>
                      <a:pt x="0" y="0"/>
                    </a:lnTo>
                    <a:lnTo>
                      <a:pt x="0" y="1338179"/>
                    </a:lnTo>
                    <a:lnTo>
                      <a:pt x="4592530" y="1338179"/>
                    </a:lnTo>
                    <a:lnTo>
                      <a:pt x="4592530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27" name="Google Shape;227;g22f8d716891_0_21"/>
              <p:cNvSpPr/>
              <p:nvPr/>
            </p:nvSpPr>
            <p:spPr>
              <a:xfrm>
                <a:off x="402081" y="6678330"/>
                <a:ext cx="4599305" cy="1338579"/>
              </a:xfrm>
              <a:custGeom>
                <a:avLst/>
                <a:gdLst/>
                <a:ahLst/>
                <a:cxnLst/>
                <a:rect l="l" t="t" r="r" b="b"/>
                <a:pathLst>
                  <a:path w="4599305" h="1338579" extrusionOk="0">
                    <a:moveTo>
                      <a:pt x="4598812" y="0"/>
                    </a:moveTo>
                    <a:lnTo>
                      <a:pt x="0" y="0"/>
                    </a:lnTo>
                    <a:lnTo>
                      <a:pt x="0" y="1338179"/>
                    </a:lnTo>
                    <a:lnTo>
                      <a:pt x="4598812" y="1338179"/>
                    </a:lnTo>
                    <a:lnTo>
                      <a:pt x="4598812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28" name="Google Shape;228;g22f8d716891_0_21"/>
              <p:cNvSpPr/>
              <p:nvPr/>
            </p:nvSpPr>
            <p:spPr>
              <a:xfrm>
                <a:off x="15109482" y="621975"/>
                <a:ext cx="4599305" cy="2437765"/>
              </a:xfrm>
              <a:custGeom>
                <a:avLst/>
                <a:gdLst/>
                <a:ahLst/>
                <a:cxnLst/>
                <a:rect l="l" t="t" r="r" b="b"/>
                <a:pathLst>
                  <a:path w="4599305" h="2437765" extrusionOk="0">
                    <a:moveTo>
                      <a:pt x="4598809" y="0"/>
                    </a:moveTo>
                    <a:lnTo>
                      <a:pt x="0" y="0"/>
                    </a:lnTo>
                    <a:lnTo>
                      <a:pt x="0" y="2437625"/>
                    </a:lnTo>
                    <a:lnTo>
                      <a:pt x="4598809" y="2437625"/>
                    </a:lnTo>
                    <a:lnTo>
                      <a:pt x="4598809" y="2355951"/>
                    </a:lnTo>
                    <a:lnTo>
                      <a:pt x="4598809" y="81673"/>
                    </a:lnTo>
                    <a:lnTo>
                      <a:pt x="4598809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29" name="Google Shape;229;g22f8d716891_0_21"/>
              <p:cNvSpPr/>
              <p:nvPr/>
            </p:nvSpPr>
            <p:spPr>
              <a:xfrm>
                <a:off x="15109487" y="5026025"/>
                <a:ext cx="4599305" cy="1338579"/>
              </a:xfrm>
              <a:custGeom>
                <a:avLst/>
                <a:gdLst/>
                <a:ahLst/>
                <a:cxnLst/>
                <a:rect l="l" t="t" r="r" b="b"/>
                <a:pathLst>
                  <a:path w="4599305" h="1338579" extrusionOk="0">
                    <a:moveTo>
                      <a:pt x="4598812" y="0"/>
                    </a:moveTo>
                    <a:lnTo>
                      <a:pt x="0" y="0"/>
                    </a:lnTo>
                    <a:lnTo>
                      <a:pt x="0" y="1338179"/>
                    </a:lnTo>
                    <a:lnTo>
                      <a:pt x="4598812" y="1338179"/>
                    </a:lnTo>
                    <a:lnTo>
                      <a:pt x="4598812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30" name="Google Shape;230;g22f8d716891_0_21"/>
              <p:cNvSpPr/>
              <p:nvPr/>
            </p:nvSpPr>
            <p:spPr>
              <a:xfrm>
                <a:off x="15109487" y="8223833"/>
                <a:ext cx="4599305" cy="1351279"/>
              </a:xfrm>
              <a:custGeom>
                <a:avLst/>
                <a:gdLst/>
                <a:ahLst/>
                <a:cxnLst/>
                <a:rect l="l" t="t" r="r" b="b"/>
                <a:pathLst>
                  <a:path w="4599305" h="1351279" extrusionOk="0">
                    <a:moveTo>
                      <a:pt x="4598812" y="0"/>
                    </a:moveTo>
                    <a:lnTo>
                      <a:pt x="0" y="0"/>
                    </a:lnTo>
                    <a:lnTo>
                      <a:pt x="0" y="1350744"/>
                    </a:lnTo>
                    <a:lnTo>
                      <a:pt x="4598812" y="1350744"/>
                    </a:lnTo>
                    <a:lnTo>
                      <a:pt x="4598812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31" name="Google Shape;231;g22f8d716891_0_21"/>
              <p:cNvSpPr/>
              <p:nvPr/>
            </p:nvSpPr>
            <p:spPr>
              <a:xfrm>
                <a:off x="15109487" y="6678330"/>
                <a:ext cx="4599305" cy="1338579"/>
              </a:xfrm>
              <a:custGeom>
                <a:avLst/>
                <a:gdLst/>
                <a:ahLst/>
                <a:cxnLst/>
                <a:rect l="l" t="t" r="r" b="b"/>
                <a:pathLst>
                  <a:path w="4599305" h="1338579" extrusionOk="0">
                    <a:moveTo>
                      <a:pt x="4598812" y="0"/>
                    </a:moveTo>
                    <a:lnTo>
                      <a:pt x="0" y="0"/>
                    </a:lnTo>
                    <a:lnTo>
                      <a:pt x="0" y="1338179"/>
                    </a:lnTo>
                    <a:lnTo>
                      <a:pt x="4598812" y="1338179"/>
                    </a:lnTo>
                    <a:lnTo>
                      <a:pt x="4598812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</p:grpSp>
        <p:sp>
          <p:nvSpPr>
            <p:cNvPr id="232" name="Google Shape;232;g22f8d716891_0_21"/>
            <p:cNvSpPr txBox="1"/>
            <p:nvPr/>
          </p:nvSpPr>
          <p:spPr>
            <a:xfrm>
              <a:off x="382273" y="527086"/>
              <a:ext cx="10887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100"/>
                <a:buFont typeface="Verdana"/>
                <a:buNone/>
              </a:pPr>
              <a:r>
                <a:rPr lang="en-GB" sz="1100" b="1" i="0" u="none" strike="noStrike" cap="none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rPr>
                <a:t>Description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g22f8d716891_0_21"/>
            <p:cNvSpPr txBox="1"/>
            <p:nvPr/>
          </p:nvSpPr>
          <p:spPr>
            <a:xfrm>
              <a:off x="382273" y="2152392"/>
              <a:ext cx="790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F2267"/>
                </a:buClr>
                <a:buSzPts val="1100"/>
                <a:buFont typeface="Verdana"/>
                <a:buNone/>
              </a:pPr>
              <a:r>
                <a:rPr lang="en-GB" sz="1100" b="0" i="0" u="none" strike="noStrike" cap="none">
                  <a:solidFill>
                    <a:srgbClr val="2F2267"/>
                  </a:solidFill>
                  <a:latin typeface="Verdana"/>
                  <a:ea typeface="Verdana"/>
                  <a:cs typeface="Verdana"/>
                  <a:sym typeface="Verdana"/>
                </a:rPr>
                <a:t>Example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g22f8d716891_0_21"/>
            <p:cNvSpPr txBox="1"/>
            <p:nvPr/>
          </p:nvSpPr>
          <p:spPr>
            <a:xfrm>
              <a:off x="3211545" y="527086"/>
              <a:ext cx="12234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100"/>
                <a:buFont typeface="Verdana"/>
                <a:buNone/>
              </a:pPr>
              <a:r>
                <a:rPr lang="en-GB" sz="1100" b="1" i="0" u="none" strike="noStrike" cap="none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rPr>
                <a:t>Stakeholders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g22f8d716891_0_21"/>
            <p:cNvSpPr txBox="1"/>
            <p:nvPr/>
          </p:nvSpPr>
          <p:spPr>
            <a:xfrm>
              <a:off x="3211545" y="2152392"/>
              <a:ext cx="16242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F2267"/>
                </a:buClr>
                <a:buSzPts val="1100"/>
                <a:buFont typeface="Verdana"/>
                <a:buNone/>
              </a:pPr>
              <a:r>
                <a:rPr lang="en-GB" sz="1100" b="0" i="0" u="none" strike="noStrike" cap="none">
                  <a:solidFill>
                    <a:srgbClr val="2F2267"/>
                  </a:solidFill>
                  <a:latin typeface="Verdana"/>
                  <a:ea typeface="Verdana"/>
                  <a:cs typeface="Verdana"/>
                  <a:sym typeface="Verdana"/>
                </a:rPr>
                <a:t>Senior management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g22f8d716891_0_21"/>
            <p:cNvSpPr txBox="1"/>
            <p:nvPr/>
          </p:nvSpPr>
          <p:spPr>
            <a:xfrm>
              <a:off x="6263252" y="527086"/>
              <a:ext cx="16932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100"/>
                <a:buFont typeface="Verdana"/>
                <a:buNone/>
              </a:pPr>
              <a:r>
                <a:rPr lang="en-GB" sz="1100" b="1" i="0" u="none" strike="noStrike" cap="none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rPr>
                <a:t>Role in the process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g22f8d716891_0_21"/>
            <p:cNvSpPr txBox="1"/>
            <p:nvPr/>
          </p:nvSpPr>
          <p:spPr>
            <a:xfrm>
              <a:off x="6263252" y="2152392"/>
              <a:ext cx="6864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F2267"/>
                </a:buClr>
                <a:buSzPts val="1100"/>
                <a:buFont typeface="Verdana"/>
                <a:buNone/>
              </a:pPr>
              <a:r>
                <a:rPr lang="en-GB" sz="1100" b="0" i="0" u="none" strike="noStrike" cap="none">
                  <a:solidFill>
                    <a:srgbClr val="2F2267"/>
                  </a:solidFill>
                  <a:latin typeface="Verdana"/>
                  <a:ea typeface="Verdana"/>
                  <a:cs typeface="Verdana"/>
                  <a:sym typeface="Verdana"/>
                </a:rPr>
                <a:t>Review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g22f8d716891_0_21"/>
            <p:cNvSpPr txBox="1"/>
            <p:nvPr/>
          </p:nvSpPr>
          <p:spPr>
            <a:xfrm>
              <a:off x="3211545" y="719263"/>
              <a:ext cx="2819100" cy="76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100"/>
                <a:buFont typeface="Verdana"/>
                <a:buNone/>
              </a:pPr>
              <a:r>
                <a:rPr lang="en-GB" sz="1100" b="0" i="0" u="none" strike="noStrike" cap="none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rPr>
                <a:t>Who are the stakeholders that should be involved in designing and implementing your procurement Strategy ? 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g22f8d716891_0_21"/>
            <p:cNvSpPr txBox="1"/>
            <p:nvPr/>
          </p:nvSpPr>
          <p:spPr>
            <a:xfrm>
              <a:off x="6224556" y="719263"/>
              <a:ext cx="2819100" cy="6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100"/>
                <a:buFont typeface="Verdana"/>
                <a:buNone/>
              </a:pPr>
              <a:r>
                <a:rPr lang="en-GB" sz="1100" b="0" i="0" u="none" strike="noStrike" cap="none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rPr>
                <a:t>What is their role in the process?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100"/>
                <a:buFont typeface="Verdana"/>
                <a:buNone/>
              </a:pPr>
              <a:r>
                <a:rPr lang="en-GB" sz="1100" b="0" i="0" u="none" strike="noStrike" cap="none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rPr>
                <a:t>(Preparation/  Review/  Approval  Implementation)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g22f8d716891_0_21"/>
            <p:cNvSpPr txBox="1"/>
            <p:nvPr/>
          </p:nvSpPr>
          <p:spPr>
            <a:xfrm>
              <a:off x="9218948" y="2077445"/>
              <a:ext cx="2590800" cy="76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F2267"/>
                </a:buClr>
                <a:buSzPts val="1100"/>
                <a:buFont typeface="Verdana"/>
                <a:buNone/>
              </a:pPr>
              <a:r>
                <a:rPr lang="en-GB" sz="1100" b="0" i="0" u="none" strike="noStrike" cap="none">
                  <a:solidFill>
                    <a:srgbClr val="2F2267"/>
                  </a:solidFill>
                  <a:latin typeface="Verdana"/>
                  <a:ea typeface="Verdana"/>
                  <a:cs typeface="Verdana"/>
                  <a:sym typeface="Verdana"/>
                </a:rPr>
                <a:t>Senior management : input on company’s strategy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F2267"/>
                </a:buClr>
                <a:buSzPts val="1100"/>
                <a:buFont typeface="Verdana"/>
                <a:buNone/>
              </a:pPr>
              <a:r>
                <a:rPr lang="en-GB" sz="1100" b="0" i="0" u="none" strike="noStrike" cap="none">
                  <a:solidFill>
                    <a:srgbClr val="2F2267"/>
                  </a:solidFill>
                  <a:latin typeface="Verdana"/>
                  <a:ea typeface="Verdana"/>
                  <a:cs typeface="Verdana"/>
                  <a:sym typeface="Verdana"/>
                </a:rPr>
                <a:t>Senior management : approval on focus in action plan 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g22f8d716891_0_21"/>
            <p:cNvSpPr txBox="1"/>
            <p:nvPr/>
          </p:nvSpPr>
          <p:spPr>
            <a:xfrm>
              <a:off x="9218947" y="719263"/>
              <a:ext cx="2590800" cy="76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100"/>
                <a:buFont typeface="Verdana"/>
                <a:buNone/>
              </a:pPr>
              <a:r>
                <a:rPr lang="en-GB" sz="1100" b="0" i="0" u="none" strike="noStrike" cap="none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rPr>
                <a:t>At what stage of the process should they be involved ? 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100"/>
                <a:buFont typeface="Verdana"/>
                <a:buNone/>
              </a:pPr>
              <a:r>
                <a:rPr lang="en-GB" sz="1100" b="0" i="0" u="none" strike="noStrike" cap="none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rPr>
                <a:t>(Prioritization / Design/  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100"/>
                <a:buFont typeface="Verdana"/>
                <a:buNone/>
              </a:pPr>
              <a:r>
                <a:rPr lang="en-GB" sz="1100" b="0" i="0" u="none" strike="noStrike" cap="none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rPr>
                <a:t>Implementation)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g22f8d716891_0_21"/>
            <p:cNvSpPr txBox="1"/>
            <p:nvPr/>
          </p:nvSpPr>
          <p:spPr>
            <a:xfrm>
              <a:off x="9218947" y="527086"/>
              <a:ext cx="17973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100"/>
                <a:buFont typeface="Verdana"/>
                <a:buNone/>
              </a:pPr>
              <a:r>
                <a:rPr lang="en-GB" sz="1100" b="1" i="0" u="none" strike="noStrike" cap="none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rPr>
                <a:t>Stage in the process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3" name="Google Shape;243;g22f8d716891_0_21"/>
          <p:cNvSpPr txBox="1"/>
          <p:nvPr/>
        </p:nvSpPr>
        <p:spPr>
          <a:xfrm>
            <a:off x="357078" y="130589"/>
            <a:ext cx="10999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267"/>
              </a:buClr>
              <a:buSzPts val="1800"/>
              <a:buFont typeface="Verdana"/>
              <a:buNone/>
            </a:pPr>
            <a:r>
              <a:rPr lang="en-GB" sz="1800" b="1" i="0" u="none" strike="noStrike" cap="none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2: Most important input from my stakeholders, regarding my strategy?</a:t>
            </a:r>
            <a:endParaRPr sz="1800" b="1" i="0" u="sng" strike="noStrike" cap="none">
              <a:solidFill>
                <a:srgbClr val="2F226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244" name="Google Shape;244;g22f8d716891_0_21"/>
          <p:cNvCxnSpPr/>
          <p:nvPr/>
        </p:nvCxnSpPr>
        <p:spPr>
          <a:xfrm>
            <a:off x="423308" y="532763"/>
            <a:ext cx="10014300" cy="6600"/>
          </a:xfrm>
          <a:prstGeom prst="straightConnector1">
            <a:avLst/>
          </a:prstGeom>
          <a:noFill/>
          <a:ln w="25400" cap="flat" cmpd="sng">
            <a:solidFill>
              <a:srgbClr val="01BFF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Google Shape;250;g22d15ebf420_1_10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11439" y="6290734"/>
            <a:ext cx="1118481" cy="449156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g22d15ebf420_1_1023"/>
          <p:cNvSpPr txBox="1"/>
          <p:nvPr/>
        </p:nvSpPr>
        <p:spPr>
          <a:xfrm>
            <a:off x="357078" y="130589"/>
            <a:ext cx="10999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267"/>
              </a:buClr>
              <a:buSzPts val="1800"/>
              <a:buFont typeface="Verdana"/>
              <a:buNone/>
            </a:pPr>
            <a:r>
              <a:rPr lang="en-GB" sz="1800" b="1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3: </a:t>
            </a:r>
            <a:r>
              <a:rPr lang="en-GB" sz="1800" b="1" i="0" u="none" strike="noStrike" cap="none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What are the most important groups and suppliers I want to focus on?</a:t>
            </a:r>
            <a:endParaRPr sz="1800" b="1" i="0" u="none" strike="noStrike" cap="none">
              <a:solidFill>
                <a:srgbClr val="2F226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252" name="Google Shape;252;g22d15ebf420_1_1023"/>
          <p:cNvCxnSpPr/>
          <p:nvPr/>
        </p:nvCxnSpPr>
        <p:spPr>
          <a:xfrm rot="10800000" flipH="1">
            <a:off x="499507" y="804863"/>
            <a:ext cx="10012500" cy="32700"/>
          </a:xfrm>
          <a:prstGeom prst="straightConnector1">
            <a:avLst/>
          </a:prstGeom>
          <a:noFill/>
          <a:ln w="25400" cap="flat" cmpd="sng">
            <a:solidFill>
              <a:srgbClr val="01BFF0"/>
            </a:solidFill>
            <a:prstDash val="solid"/>
            <a:miter lim="800000"/>
            <a:headEnd type="none" w="sm" len="sm"/>
            <a:tailEnd type="none" w="sm" len="sm"/>
          </a:ln>
        </p:spPr>
      </p:cxnSp>
      <p:graphicFrame>
        <p:nvGraphicFramePr>
          <p:cNvPr id="253" name="Google Shape;253;g22d15ebf420_1_1023"/>
          <p:cNvGraphicFramePr/>
          <p:nvPr/>
        </p:nvGraphicFramePr>
        <p:xfrm>
          <a:off x="1737450" y="11425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{AC0CFC37-B5AD-454E-A65D-4E158A5AE3C2}</a:tableStyleId>
              </a:tblPr>
              <a:tblGrid>
                <a:gridCol w="1618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8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188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188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008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64400">
                <a:tc row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b="1" u="none" strike="noStrike" cap="none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Material Category from Step 1</a:t>
                      </a:r>
                      <a:endParaRPr sz="1200" b="1" u="none" strike="noStrike" cap="none">
                        <a:solidFill>
                          <a:srgbClr val="FFFFFF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3500" marR="63500" marT="63500" marB="63500" anchor="ctr">
                    <a:solidFill>
                      <a:srgbClr val="01BFF0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b="1" u="none" strike="noStrike" cap="none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Sustainability Risk</a:t>
                      </a:r>
                      <a:endParaRPr sz="1200" b="1" u="none" strike="noStrike" cap="none">
                        <a:solidFill>
                          <a:srgbClr val="FFFFFF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3500" marR="63500" marT="63500" marB="63500" anchor="ctr">
                    <a:solidFill>
                      <a:srgbClr val="01BF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17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b="1" u="none" strike="noStrike" cap="none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Negligible</a:t>
                      </a:r>
                      <a:endParaRPr sz="1200" b="1" u="none" strike="noStrike" cap="none">
                        <a:solidFill>
                          <a:srgbClr val="FFFFFF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3500" marR="63500" marT="63500" marB="63500" anchor="ctr"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b="1" u="none" strike="noStrike" cap="none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Low</a:t>
                      </a:r>
                      <a:endParaRPr sz="1200" b="1" u="none" strike="noStrike" cap="none">
                        <a:solidFill>
                          <a:srgbClr val="FFFFFF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3500" marR="63500" marT="63500" marB="63500" anchor="ctr"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b="1" u="none" strike="noStrike" cap="none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Medium</a:t>
                      </a:r>
                      <a:endParaRPr sz="1200" b="1" u="none" strike="noStrike" cap="none">
                        <a:solidFill>
                          <a:srgbClr val="FFFFFF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3500" marR="63500" marT="63500" marB="63500" anchor="ctr"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b="1" u="none" strike="noStrike" cap="none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High</a:t>
                      </a:r>
                      <a:endParaRPr sz="1200" b="1" u="none" strike="noStrike" cap="none">
                        <a:solidFill>
                          <a:srgbClr val="FFFFFF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3500" marR="63500" marT="63500" marB="63500" anchor="ctr">
                    <a:solidFill>
                      <a:srgbClr val="01BF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4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b="1" u="none" strike="noStrike" cap="none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Noncritical</a:t>
                      </a:r>
                      <a:endParaRPr sz="1200" b="1" u="none" strike="noStrike" cap="none">
                        <a:solidFill>
                          <a:srgbClr val="FFFFFF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3500" marR="63500" marT="63500" marB="63500" anchor="ctr"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100" b="1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Supplier 1</a:t>
                      </a:r>
                      <a:endParaRPr sz="1100" b="1" u="none" strike="noStrike" cap="none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b="1" u="none" strike="noStrike" cap="none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b="1" u="none" strike="noStrike" cap="none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b="1" u="none" strike="noStrike" cap="none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4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b="1" u="none" strike="noStrike" cap="none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Leverage</a:t>
                      </a:r>
                      <a:endParaRPr sz="1200" b="1" u="none" strike="noStrike" cap="none">
                        <a:solidFill>
                          <a:srgbClr val="FFFFFF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3500" marR="63500" marT="63500" marB="63500" anchor="ctr"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b="1" u="none" strike="noStrike" cap="none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b="1" u="none" strike="noStrike" cap="none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b="1" u="none" strike="noStrike" cap="none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100" b="1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Supplier 2</a:t>
                      </a:r>
                      <a:endParaRPr sz="1100" b="1" u="none" strike="noStrike" cap="none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4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b="1" u="none" strike="noStrike" cap="none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Bottleneck</a:t>
                      </a:r>
                      <a:endParaRPr sz="1200" b="1" u="none" strike="noStrike" cap="none">
                        <a:solidFill>
                          <a:srgbClr val="FFFFFF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3500" marR="63500" marT="63500" marB="63500" anchor="ctr"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b="1" u="none" strike="noStrike" cap="none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100" b="1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Supplier 3</a:t>
                      </a:r>
                      <a:endParaRPr sz="1100" b="1" u="none" strike="noStrike" cap="none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b="1" u="none" strike="noStrike" cap="none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b="1" u="none" strike="noStrike" cap="none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64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b="1" u="none" strike="noStrike" cap="none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Strategic</a:t>
                      </a:r>
                      <a:endParaRPr sz="1200" b="1" u="none" strike="noStrike" cap="none">
                        <a:solidFill>
                          <a:srgbClr val="FFFFFF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3500" marR="63500" marT="63500" marB="63500" anchor="ctr"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b="1" u="none" strike="noStrike" cap="none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b="1" u="none" strike="noStrike" cap="none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b="1" u="none" strike="noStrike" cap="none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b="1" u="none" strike="noStrike" cap="none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" name="Google Shape;259;g22f8d716891_0_8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11439" y="6290734"/>
            <a:ext cx="1118481" cy="449156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g22f8d716891_0_89"/>
          <p:cNvSpPr txBox="1"/>
          <p:nvPr/>
        </p:nvSpPr>
        <p:spPr>
          <a:xfrm>
            <a:off x="357078" y="130589"/>
            <a:ext cx="10999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267"/>
              </a:buClr>
              <a:buSzPts val="1800"/>
              <a:buFont typeface="Verdana"/>
              <a:buNone/>
            </a:pPr>
            <a:r>
              <a:rPr lang="en-GB" sz="1800" b="1" i="0" u="none" strike="noStrike" cap="none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4:  Which actions are required to manage my key sustainability risks?</a:t>
            </a:r>
            <a:endParaRPr sz="1800" b="1" i="0" u="none" strike="noStrike" cap="none">
              <a:solidFill>
                <a:srgbClr val="2F226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261" name="Google Shape;261;g22f8d716891_0_89"/>
          <p:cNvCxnSpPr/>
          <p:nvPr/>
        </p:nvCxnSpPr>
        <p:spPr>
          <a:xfrm rot="10800000" flipH="1">
            <a:off x="423307" y="500063"/>
            <a:ext cx="10012500" cy="32700"/>
          </a:xfrm>
          <a:prstGeom prst="straightConnector1">
            <a:avLst/>
          </a:prstGeom>
          <a:noFill/>
          <a:ln w="25400" cap="flat" cmpd="sng">
            <a:solidFill>
              <a:srgbClr val="01BFF0"/>
            </a:solidFill>
            <a:prstDash val="solid"/>
            <a:miter lim="800000"/>
            <a:headEnd type="none" w="sm" len="sm"/>
            <a:tailEnd type="none" w="sm" len="sm"/>
          </a:ln>
        </p:spPr>
      </p:cxnSp>
      <p:graphicFrame>
        <p:nvGraphicFramePr>
          <p:cNvPr id="262" name="Google Shape;262;g22f8d716891_0_89"/>
          <p:cNvGraphicFramePr/>
          <p:nvPr/>
        </p:nvGraphicFramePr>
        <p:xfrm>
          <a:off x="142730" y="770335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{5BC2236D-CC12-44E8-BFE5-81A211ABA161}</a:tableStyleId>
              </a:tblPr>
              <a:tblGrid>
                <a:gridCol w="1290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6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3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2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5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920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715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087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15515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994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20050">
                <a:tc rowSpan="2" gridSpan="2"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300"/>
                        <a:buFont typeface="Arial"/>
                        <a:buNone/>
                      </a:pPr>
                      <a:r>
                        <a:rPr lang="en-GB" sz="2300" b="1" u="none" strike="noStrike" cap="none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endParaRPr sz="2300" u="none" strike="noStrike" cap="none">
                        <a:solidFill>
                          <a:srgbClr val="FFFFFF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100"/>
                        <a:buFont typeface="Arial"/>
                        <a:buNone/>
                      </a:pPr>
                      <a:r>
                        <a:rPr lang="en-GB" sz="2100" b="1" u="none" strike="noStrike" cap="none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Sustainability Risks</a:t>
                      </a:r>
                      <a:endParaRPr sz="100" u="none" strike="noStrike" cap="none"/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300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800"/>
                        <a:buFont typeface="Open Sans"/>
                        <a:buNone/>
                      </a:pPr>
                      <a:r>
                        <a:rPr lang="en-GB" sz="1100" b="1" u="none" strike="noStrike" cap="none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Farming, Fishing</a:t>
                      </a:r>
                      <a:endParaRPr sz="1100" b="1" u="none" strike="noStrike" cap="none">
                        <a:solidFill>
                          <a:srgbClr val="FFFFFF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800"/>
                        <a:buFont typeface="Open Sans"/>
                        <a:buNone/>
                      </a:pPr>
                      <a:r>
                        <a:rPr lang="en-GB" sz="1100" b="1" u="none" strike="noStrike" cap="none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Food Processing</a:t>
                      </a:r>
                      <a:endParaRPr sz="1100" b="1" u="none" strike="noStrike" cap="none">
                        <a:solidFill>
                          <a:srgbClr val="FFFFFF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800"/>
                        <a:buFont typeface="Open Sans"/>
                        <a:buNone/>
                      </a:pPr>
                      <a:r>
                        <a:rPr lang="en-GB" sz="1100" b="1" u="none" strike="noStrike" cap="none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Manufacturing</a:t>
                      </a:r>
                      <a:endParaRPr sz="1100" b="1" u="none" strike="noStrike" cap="none">
                        <a:solidFill>
                          <a:srgbClr val="FFFFFF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800"/>
                        <a:buFont typeface="Open Sans"/>
                        <a:buNone/>
                      </a:pPr>
                      <a:r>
                        <a:rPr lang="en-GB" sz="1100" b="1" u="none" strike="noStrike" cap="none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Packaging</a:t>
                      </a:r>
                      <a:endParaRPr sz="1100" b="1" u="none" strike="noStrike" cap="none">
                        <a:solidFill>
                          <a:srgbClr val="FFFFFF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800"/>
                        <a:buFont typeface="Open Sans"/>
                        <a:buNone/>
                      </a:pPr>
                      <a:r>
                        <a:rPr lang="en-GB" sz="1100" b="1" u="none" strike="noStrike" cap="none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Transport &amp; Storage</a:t>
                      </a:r>
                      <a:endParaRPr sz="1100" b="1" u="none" strike="noStrike" cap="none">
                        <a:solidFill>
                          <a:srgbClr val="FFFFFF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800"/>
                        <a:buFont typeface="Open Sans"/>
                        <a:buNone/>
                      </a:pPr>
                      <a:r>
                        <a:rPr lang="en-GB" sz="1100" b="1" u="none" strike="noStrike" cap="none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Retail</a:t>
                      </a:r>
                      <a:endParaRPr sz="1100" b="1" u="none" strike="noStrike" cap="none">
                        <a:solidFill>
                          <a:srgbClr val="FFFFFF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800"/>
                        <a:buFont typeface="Open Sans"/>
                        <a:buNone/>
                      </a:pPr>
                      <a:r>
                        <a:rPr lang="en-GB" sz="1100" b="1" u="none" strike="noStrike" cap="none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Consumption</a:t>
                      </a:r>
                      <a:endParaRPr sz="1100" b="1" u="none" strike="noStrike" cap="none">
                        <a:solidFill>
                          <a:srgbClr val="FFFFFF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800"/>
                        <a:buFont typeface="Open Sans"/>
                        <a:buNone/>
                      </a:pPr>
                      <a:r>
                        <a:rPr lang="en-GB" sz="1100" b="1" u="none" strike="noStrike" cap="none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Fill in sector</a:t>
                      </a:r>
                      <a:endParaRPr sz="1100" b="1" u="none" strike="noStrike" cap="none">
                        <a:solidFill>
                          <a:srgbClr val="FFFFFF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425">
                <a:tc rowSpan="1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none" strike="noStrike" cap="none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Core Subjects</a:t>
                      </a:r>
                      <a:endParaRPr sz="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100" b="1" u="none" strike="noStrike" cap="none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Organisational Governance</a:t>
                      </a:r>
                      <a:endParaRPr sz="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889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u="none" strike="noStrike" cap="none">
                        <a:highlight>
                          <a:srgbClr val="B0E7FF"/>
                        </a:highlight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889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u="none" strike="noStrike" cap="none">
                        <a:highlight>
                          <a:srgbClr val="B0E7FF"/>
                        </a:highlight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889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u="none" strike="noStrike" cap="none">
                        <a:highlight>
                          <a:srgbClr val="B0E7FF"/>
                        </a:highlight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889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u="none" strike="noStrike" cap="none">
                        <a:highlight>
                          <a:srgbClr val="B0E7FF"/>
                        </a:highlight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889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u="none" strike="noStrike" cap="none">
                        <a:highlight>
                          <a:srgbClr val="B0E7FF"/>
                        </a:highlight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889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u="none" strike="noStrike" cap="none">
                        <a:highlight>
                          <a:srgbClr val="B0E7FF"/>
                        </a:highlight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889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u="none" strike="noStrike" cap="none">
                        <a:highlight>
                          <a:srgbClr val="B0E7FF"/>
                        </a:highlight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889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u="none" strike="noStrike" cap="none">
                        <a:highlight>
                          <a:srgbClr val="B0E7FF"/>
                        </a:highlight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4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8900" marR="889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u="none" strike="noStrike" cap="none">
                        <a:highlight>
                          <a:srgbClr val="B0E7FF"/>
                        </a:highlight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889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u="none" strike="noStrike" cap="none">
                        <a:highlight>
                          <a:srgbClr val="B0E7FF"/>
                        </a:highlight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889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u="none" strike="noStrike" cap="none">
                        <a:highlight>
                          <a:srgbClr val="B0E7FF"/>
                        </a:highlight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889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u="none" strike="noStrike" cap="none">
                        <a:highlight>
                          <a:srgbClr val="B0E7FF"/>
                        </a:highlight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889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u="none" strike="noStrike" cap="none">
                        <a:highlight>
                          <a:srgbClr val="B0E7FF"/>
                        </a:highlight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889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u="none" strike="noStrike" cap="none">
                        <a:highlight>
                          <a:srgbClr val="B0E7FF"/>
                        </a:highlight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889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u="none" strike="noStrike" cap="none">
                        <a:highlight>
                          <a:srgbClr val="B0E7FF"/>
                        </a:highlight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889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u="none" strike="noStrike" cap="none">
                        <a:highlight>
                          <a:srgbClr val="B0E7FF"/>
                        </a:highlight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92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100" b="1" u="none" strike="noStrike" cap="none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Human Rights</a:t>
                      </a:r>
                      <a:endParaRPr sz="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889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u="none" strike="noStrike" cap="none">
                        <a:highlight>
                          <a:srgbClr val="B0E7FF"/>
                        </a:highlight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92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889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u="none" strike="noStrike" cap="none">
                        <a:highlight>
                          <a:srgbClr val="B0E7FF"/>
                        </a:highlight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100" b="1" u="none" strike="noStrike" cap="none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Labour practices</a:t>
                      </a:r>
                      <a:endParaRPr sz="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889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u="none" strike="noStrike" cap="none">
                        <a:highlight>
                          <a:srgbClr val="B0E7FF"/>
                        </a:highlight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889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u="none" strike="noStrike" cap="none">
                        <a:highlight>
                          <a:srgbClr val="B0E7FF"/>
                        </a:highlight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04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100" b="1" u="none" strike="noStrike" cap="none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Environment</a:t>
                      </a:r>
                      <a:endParaRPr sz="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04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14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100" b="1" u="none" strike="noStrike" cap="none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Fair operating practices</a:t>
                      </a:r>
                      <a:endParaRPr sz="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889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u="none" strike="noStrike" cap="none">
                        <a:highlight>
                          <a:srgbClr val="B0E7FF"/>
                        </a:highlight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889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u="none" strike="noStrike" cap="none">
                        <a:highlight>
                          <a:srgbClr val="B0E7FF"/>
                        </a:highlight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889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u="none" strike="noStrike" cap="none">
                        <a:highlight>
                          <a:srgbClr val="B0E7FF"/>
                        </a:highlight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889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u="none" strike="noStrike" cap="none">
                        <a:highlight>
                          <a:srgbClr val="B0E7FF"/>
                        </a:highlight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889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u="none" strike="noStrike" cap="none">
                        <a:highlight>
                          <a:srgbClr val="B0E7FF"/>
                        </a:highlight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3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100" b="1" u="none" strike="noStrike" cap="none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Consumer Issues</a:t>
                      </a:r>
                      <a:endParaRPr sz="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889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u="none" strike="noStrike" cap="none">
                        <a:highlight>
                          <a:srgbClr val="B0E7FF"/>
                        </a:highlight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587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889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u="none" strike="noStrike" cap="none">
                        <a:highlight>
                          <a:srgbClr val="B0E7FF"/>
                        </a:highlight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889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u="none" strike="noStrike" cap="none">
                        <a:highlight>
                          <a:srgbClr val="B0E7FF"/>
                        </a:highlight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889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u="none" strike="noStrike" cap="none">
                        <a:highlight>
                          <a:srgbClr val="B0E7FF"/>
                        </a:highlight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889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u="none" strike="noStrike" cap="none">
                        <a:highlight>
                          <a:srgbClr val="B0E7FF"/>
                        </a:highlight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889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u="none" strike="noStrike" cap="none">
                        <a:highlight>
                          <a:srgbClr val="B0E7FF"/>
                        </a:highlight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889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u="none" strike="noStrike" cap="none">
                        <a:highlight>
                          <a:srgbClr val="B0E7FF"/>
                        </a:highlight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587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100" b="1" u="none" strike="noStrike" cap="none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Community Involvement &amp; Development</a:t>
                      </a:r>
                      <a:endParaRPr sz="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889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u="none" strike="noStrike" cap="none">
                        <a:highlight>
                          <a:srgbClr val="B0E7FF"/>
                        </a:highlight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889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u="none" strike="noStrike" cap="none">
                        <a:highlight>
                          <a:srgbClr val="B0E7FF"/>
                        </a:highlight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889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u="none" strike="noStrike" cap="none">
                        <a:highlight>
                          <a:srgbClr val="B0E7FF"/>
                        </a:highlight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889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u="none" strike="noStrike" cap="none">
                        <a:highlight>
                          <a:srgbClr val="B0E7FF"/>
                        </a:highlight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889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u="none" strike="noStrike" cap="none">
                        <a:highlight>
                          <a:srgbClr val="B0E7FF"/>
                        </a:highlight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889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u="none" strike="noStrike" cap="none">
                        <a:highlight>
                          <a:srgbClr val="B0E7FF"/>
                        </a:highlight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587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889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u="none" strike="noStrike" cap="none">
                        <a:highlight>
                          <a:srgbClr val="B0E7FF"/>
                        </a:highlight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889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u="none" strike="noStrike" cap="none">
                        <a:highlight>
                          <a:srgbClr val="B0E7FF"/>
                        </a:highlight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889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u="none" strike="noStrike" cap="none">
                        <a:highlight>
                          <a:srgbClr val="B0E7FF"/>
                        </a:highlight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889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u="none" strike="noStrike" cap="none">
                        <a:highlight>
                          <a:srgbClr val="B0E7FF"/>
                        </a:highlight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889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u="none" strike="noStrike" cap="none">
                        <a:highlight>
                          <a:srgbClr val="B0E7FF"/>
                        </a:highlight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889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u="none" strike="noStrike" cap="none">
                        <a:highlight>
                          <a:srgbClr val="B0E7FF"/>
                        </a:highlight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highlight>
                          <a:srgbClr val="B0E7FF"/>
                        </a:highlight>
                      </a:endParaRPr>
                    </a:p>
                  </a:txBody>
                  <a:tcPr marL="36000" marR="36000" marT="0" marB="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g22f8d716891_0_9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11439" y="6290734"/>
            <a:ext cx="1118481" cy="449156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g22f8d716891_0_99"/>
          <p:cNvSpPr txBox="1"/>
          <p:nvPr/>
        </p:nvSpPr>
        <p:spPr>
          <a:xfrm>
            <a:off x="493503" y="57989"/>
            <a:ext cx="109998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267"/>
              </a:buClr>
              <a:buSzPts val="1800"/>
              <a:buFont typeface="Verdana"/>
              <a:buNone/>
            </a:pPr>
            <a:r>
              <a:rPr lang="en-GB" sz="1800" b="1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5:</a:t>
            </a:r>
            <a:r>
              <a:rPr lang="en-GB" sz="1800" b="1" i="0" u="none" strike="noStrike" cap="none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 10 R Strategy </a:t>
            </a:r>
            <a:r>
              <a:rPr lang="en-GB" sz="1800" b="1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to include in the Sustainable Procurement Strategy</a:t>
            </a:r>
            <a:r>
              <a:rPr lang="en-GB" sz="1800" b="1" i="0" u="none" strike="noStrike" cap="none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  </a:t>
            </a:r>
            <a:endParaRPr sz="1800" b="1" i="0" u="none" strike="noStrike" cap="none">
              <a:solidFill>
                <a:srgbClr val="2F226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267"/>
              </a:buClr>
              <a:buSzPts val="1800"/>
              <a:buFont typeface="Verdana"/>
              <a:buNone/>
            </a:pPr>
            <a:endParaRPr sz="1100" b="1" i="0" u="none" strike="noStrike" cap="none">
              <a:solidFill>
                <a:srgbClr val="2F226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270" name="Google Shape;270;g22f8d716891_0_99"/>
          <p:cNvCxnSpPr/>
          <p:nvPr/>
        </p:nvCxnSpPr>
        <p:spPr>
          <a:xfrm rot="10800000" flipH="1">
            <a:off x="499507" y="576263"/>
            <a:ext cx="10012500" cy="32700"/>
          </a:xfrm>
          <a:prstGeom prst="straightConnector1">
            <a:avLst/>
          </a:prstGeom>
          <a:noFill/>
          <a:ln w="25400" cap="flat" cmpd="sng">
            <a:solidFill>
              <a:srgbClr val="01BFF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71" name="Google Shape;271;g22f8d716891_0_99"/>
          <p:cNvSpPr/>
          <p:nvPr/>
        </p:nvSpPr>
        <p:spPr>
          <a:xfrm>
            <a:off x="4303640" y="694142"/>
            <a:ext cx="1457865" cy="494433"/>
          </a:xfrm>
          <a:custGeom>
            <a:avLst/>
            <a:gdLst/>
            <a:ahLst/>
            <a:cxnLst/>
            <a:rect l="l" t="t" r="r" b="b"/>
            <a:pathLst>
              <a:path w="3430270" h="817244" extrusionOk="0">
                <a:moveTo>
                  <a:pt x="3430262" y="0"/>
                </a:moveTo>
                <a:lnTo>
                  <a:pt x="0" y="0"/>
                </a:lnTo>
                <a:lnTo>
                  <a:pt x="0" y="816729"/>
                </a:lnTo>
                <a:lnTo>
                  <a:pt x="3430262" y="816729"/>
                </a:lnTo>
                <a:lnTo>
                  <a:pt x="3430262" y="0"/>
                </a:lnTo>
                <a:close/>
              </a:path>
            </a:pathLst>
          </a:custGeom>
          <a:solidFill>
            <a:srgbClr val="01BFF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72" name="Google Shape;272;g22f8d716891_0_99"/>
          <p:cNvSpPr/>
          <p:nvPr/>
        </p:nvSpPr>
        <p:spPr>
          <a:xfrm>
            <a:off x="4303640" y="2529385"/>
            <a:ext cx="1457865" cy="494433"/>
          </a:xfrm>
          <a:custGeom>
            <a:avLst/>
            <a:gdLst/>
            <a:ahLst/>
            <a:cxnLst/>
            <a:rect l="l" t="t" r="r" b="b"/>
            <a:pathLst>
              <a:path w="3430270" h="817245" extrusionOk="0">
                <a:moveTo>
                  <a:pt x="3430262" y="0"/>
                </a:moveTo>
                <a:lnTo>
                  <a:pt x="0" y="0"/>
                </a:lnTo>
                <a:lnTo>
                  <a:pt x="0" y="816729"/>
                </a:lnTo>
                <a:lnTo>
                  <a:pt x="3430262" y="816729"/>
                </a:lnTo>
                <a:lnTo>
                  <a:pt x="3430262" y="0"/>
                </a:lnTo>
                <a:close/>
              </a:path>
            </a:pathLst>
          </a:custGeom>
          <a:solidFill>
            <a:srgbClr val="01BFF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73" name="Google Shape;273;g22f8d716891_0_99"/>
          <p:cNvSpPr/>
          <p:nvPr/>
        </p:nvSpPr>
        <p:spPr>
          <a:xfrm>
            <a:off x="4303640" y="4364628"/>
            <a:ext cx="1457865" cy="494433"/>
          </a:xfrm>
          <a:custGeom>
            <a:avLst/>
            <a:gdLst/>
            <a:ahLst/>
            <a:cxnLst/>
            <a:rect l="l" t="t" r="r" b="b"/>
            <a:pathLst>
              <a:path w="3430270" h="817245" extrusionOk="0">
                <a:moveTo>
                  <a:pt x="3430262" y="0"/>
                </a:moveTo>
                <a:lnTo>
                  <a:pt x="0" y="0"/>
                </a:lnTo>
                <a:lnTo>
                  <a:pt x="0" y="816729"/>
                </a:lnTo>
                <a:lnTo>
                  <a:pt x="3430262" y="816729"/>
                </a:lnTo>
                <a:lnTo>
                  <a:pt x="3430262" y="0"/>
                </a:lnTo>
                <a:close/>
              </a:path>
            </a:pathLst>
          </a:custGeom>
          <a:solidFill>
            <a:srgbClr val="01BFF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74" name="Google Shape;274;g22f8d716891_0_99"/>
          <p:cNvSpPr/>
          <p:nvPr/>
        </p:nvSpPr>
        <p:spPr>
          <a:xfrm>
            <a:off x="4303640" y="1305890"/>
            <a:ext cx="1457865" cy="494433"/>
          </a:xfrm>
          <a:custGeom>
            <a:avLst/>
            <a:gdLst/>
            <a:ahLst/>
            <a:cxnLst/>
            <a:rect l="l" t="t" r="r" b="b"/>
            <a:pathLst>
              <a:path w="3430270" h="817244" extrusionOk="0">
                <a:moveTo>
                  <a:pt x="3430262" y="0"/>
                </a:moveTo>
                <a:lnTo>
                  <a:pt x="0" y="0"/>
                </a:lnTo>
                <a:lnTo>
                  <a:pt x="0" y="816729"/>
                </a:lnTo>
                <a:lnTo>
                  <a:pt x="3430262" y="816729"/>
                </a:lnTo>
                <a:lnTo>
                  <a:pt x="3430262" y="0"/>
                </a:lnTo>
                <a:close/>
              </a:path>
            </a:pathLst>
          </a:custGeom>
          <a:solidFill>
            <a:srgbClr val="01BFF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75" name="Google Shape;275;g22f8d716891_0_99"/>
          <p:cNvSpPr/>
          <p:nvPr/>
        </p:nvSpPr>
        <p:spPr>
          <a:xfrm>
            <a:off x="4303640" y="3141133"/>
            <a:ext cx="1457865" cy="494433"/>
          </a:xfrm>
          <a:custGeom>
            <a:avLst/>
            <a:gdLst/>
            <a:ahLst/>
            <a:cxnLst/>
            <a:rect l="l" t="t" r="r" b="b"/>
            <a:pathLst>
              <a:path w="3430270" h="817245" extrusionOk="0">
                <a:moveTo>
                  <a:pt x="3430262" y="0"/>
                </a:moveTo>
                <a:lnTo>
                  <a:pt x="0" y="0"/>
                </a:lnTo>
                <a:lnTo>
                  <a:pt x="0" y="816729"/>
                </a:lnTo>
                <a:lnTo>
                  <a:pt x="3430262" y="816729"/>
                </a:lnTo>
                <a:lnTo>
                  <a:pt x="3430262" y="0"/>
                </a:lnTo>
                <a:close/>
              </a:path>
            </a:pathLst>
          </a:custGeom>
          <a:solidFill>
            <a:srgbClr val="01BFF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76" name="Google Shape;276;g22f8d716891_0_99"/>
          <p:cNvSpPr/>
          <p:nvPr/>
        </p:nvSpPr>
        <p:spPr>
          <a:xfrm>
            <a:off x="4303640" y="4976376"/>
            <a:ext cx="1457865" cy="494433"/>
          </a:xfrm>
          <a:custGeom>
            <a:avLst/>
            <a:gdLst/>
            <a:ahLst/>
            <a:cxnLst/>
            <a:rect l="l" t="t" r="r" b="b"/>
            <a:pathLst>
              <a:path w="3430270" h="817245" extrusionOk="0">
                <a:moveTo>
                  <a:pt x="3430262" y="0"/>
                </a:moveTo>
                <a:lnTo>
                  <a:pt x="0" y="0"/>
                </a:lnTo>
                <a:lnTo>
                  <a:pt x="0" y="816729"/>
                </a:lnTo>
                <a:lnTo>
                  <a:pt x="3430262" y="816729"/>
                </a:lnTo>
                <a:lnTo>
                  <a:pt x="3430262" y="0"/>
                </a:lnTo>
                <a:close/>
              </a:path>
            </a:pathLst>
          </a:custGeom>
          <a:solidFill>
            <a:srgbClr val="01BFF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77" name="Google Shape;277;g22f8d716891_0_99"/>
          <p:cNvSpPr/>
          <p:nvPr/>
        </p:nvSpPr>
        <p:spPr>
          <a:xfrm>
            <a:off x="4303640" y="1913838"/>
            <a:ext cx="1457865" cy="498275"/>
          </a:xfrm>
          <a:custGeom>
            <a:avLst/>
            <a:gdLst/>
            <a:ahLst/>
            <a:cxnLst/>
            <a:rect l="l" t="t" r="r" b="b"/>
            <a:pathLst>
              <a:path w="3430270" h="823595" extrusionOk="0">
                <a:moveTo>
                  <a:pt x="3430262" y="0"/>
                </a:moveTo>
                <a:lnTo>
                  <a:pt x="0" y="0"/>
                </a:lnTo>
                <a:lnTo>
                  <a:pt x="0" y="823011"/>
                </a:lnTo>
                <a:lnTo>
                  <a:pt x="3430262" y="823011"/>
                </a:lnTo>
                <a:lnTo>
                  <a:pt x="3430262" y="0"/>
                </a:lnTo>
                <a:close/>
              </a:path>
            </a:pathLst>
          </a:custGeom>
          <a:solidFill>
            <a:srgbClr val="01BFF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78" name="Google Shape;278;g22f8d716891_0_99"/>
          <p:cNvSpPr/>
          <p:nvPr/>
        </p:nvSpPr>
        <p:spPr>
          <a:xfrm>
            <a:off x="4303640" y="3749081"/>
            <a:ext cx="1457865" cy="498275"/>
          </a:xfrm>
          <a:custGeom>
            <a:avLst/>
            <a:gdLst/>
            <a:ahLst/>
            <a:cxnLst/>
            <a:rect l="l" t="t" r="r" b="b"/>
            <a:pathLst>
              <a:path w="3430270" h="823595" extrusionOk="0">
                <a:moveTo>
                  <a:pt x="3430262" y="0"/>
                </a:moveTo>
                <a:lnTo>
                  <a:pt x="0" y="0"/>
                </a:lnTo>
                <a:lnTo>
                  <a:pt x="0" y="823011"/>
                </a:lnTo>
                <a:lnTo>
                  <a:pt x="3430262" y="823011"/>
                </a:lnTo>
                <a:lnTo>
                  <a:pt x="3430262" y="0"/>
                </a:lnTo>
                <a:close/>
              </a:path>
            </a:pathLst>
          </a:custGeom>
          <a:solidFill>
            <a:srgbClr val="01BFF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79" name="Google Shape;279;g22f8d716891_0_99"/>
          <p:cNvSpPr/>
          <p:nvPr/>
        </p:nvSpPr>
        <p:spPr>
          <a:xfrm>
            <a:off x="5851919" y="835794"/>
            <a:ext cx="0" cy="49174"/>
          </a:xfrm>
          <a:custGeom>
            <a:avLst/>
            <a:gdLst/>
            <a:ahLst/>
            <a:cxnLst/>
            <a:rect l="l" t="t" r="r" b="b"/>
            <a:pathLst>
              <a:path w="120000" h="81280" extrusionOk="0">
                <a:moveTo>
                  <a:pt x="0" y="81279"/>
                </a:moveTo>
                <a:lnTo>
                  <a:pt x="0" y="0"/>
                </a:lnTo>
                <a:lnTo>
                  <a:pt x="0" y="81279"/>
                </a:lnTo>
                <a:close/>
              </a:path>
            </a:pathLst>
          </a:custGeom>
          <a:solidFill>
            <a:srgbClr val="01BFE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80" name="Google Shape;280;g22f8d716891_0_99"/>
          <p:cNvSpPr/>
          <p:nvPr/>
        </p:nvSpPr>
        <p:spPr>
          <a:xfrm>
            <a:off x="5851919" y="694142"/>
            <a:ext cx="4416504" cy="494433"/>
          </a:xfrm>
          <a:custGeom>
            <a:avLst/>
            <a:gdLst/>
            <a:ahLst/>
            <a:cxnLst/>
            <a:rect l="l" t="t" r="r" b="b"/>
            <a:pathLst>
              <a:path w="10391775" h="817244" extrusionOk="0">
                <a:moveTo>
                  <a:pt x="10391306" y="0"/>
                </a:moveTo>
                <a:lnTo>
                  <a:pt x="0" y="0"/>
                </a:lnTo>
                <a:lnTo>
                  <a:pt x="0" y="816729"/>
                </a:lnTo>
                <a:lnTo>
                  <a:pt x="10391306" y="816729"/>
                </a:lnTo>
                <a:lnTo>
                  <a:pt x="10391306" y="0"/>
                </a:lnTo>
                <a:close/>
              </a:path>
            </a:pathLst>
          </a:custGeom>
          <a:solidFill>
            <a:srgbClr val="01BFEF">
              <a:alpha val="19607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en-GB" sz="1100" b="1" i="0" u="none" strike="noStrike" cap="none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Think of one product (group) where you could implement this tactic and fill it here</a:t>
            </a:r>
            <a:endParaRPr sz="1100" b="1" i="0" u="none" strike="noStrike" cap="none">
              <a:solidFill>
                <a:srgbClr val="2F226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81" name="Google Shape;281;g22f8d716891_0_99"/>
          <p:cNvSpPr/>
          <p:nvPr/>
        </p:nvSpPr>
        <p:spPr>
          <a:xfrm>
            <a:off x="5851919" y="2529385"/>
            <a:ext cx="4416504" cy="494433"/>
          </a:xfrm>
          <a:custGeom>
            <a:avLst/>
            <a:gdLst/>
            <a:ahLst/>
            <a:cxnLst/>
            <a:rect l="l" t="t" r="r" b="b"/>
            <a:pathLst>
              <a:path w="10391775" h="817245" extrusionOk="0">
                <a:moveTo>
                  <a:pt x="10391306" y="0"/>
                </a:moveTo>
                <a:lnTo>
                  <a:pt x="0" y="0"/>
                </a:lnTo>
                <a:lnTo>
                  <a:pt x="0" y="816729"/>
                </a:lnTo>
                <a:lnTo>
                  <a:pt x="10391306" y="816729"/>
                </a:lnTo>
                <a:lnTo>
                  <a:pt x="10391306" y="0"/>
                </a:lnTo>
                <a:close/>
              </a:path>
            </a:pathLst>
          </a:custGeom>
          <a:solidFill>
            <a:srgbClr val="01BFEF">
              <a:alpha val="19607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en-GB" sz="1100" b="1" i="0" u="none" strike="noStrike" cap="none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Think of one product (group) where you could implement this tactic and fill it here</a:t>
            </a:r>
            <a:endParaRPr sz="1100" b="1" i="0" u="none" strike="noStrike" cap="none">
              <a:solidFill>
                <a:srgbClr val="2F226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100" b="1" i="0" u="none" strike="noStrike" cap="none">
              <a:solidFill>
                <a:srgbClr val="2F226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82" name="Google Shape;282;g22f8d716891_0_99"/>
          <p:cNvSpPr/>
          <p:nvPr/>
        </p:nvSpPr>
        <p:spPr>
          <a:xfrm>
            <a:off x="5851919" y="4364628"/>
            <a:ext cx="4416504" cy="494433"/>
          </a:xfrm>
          <a:custGeom>
            <a:avLst/>
            <a:gdLst/>
            <a:ahLst/>
            <a:cxnLst/>
            <a:rect l="l" t="t" r="r" b="b"/>
            <a:pathLst>
              <a:path w="10391775" h="817245" extrusionOk="0">
                <a:moveTo>
                  <a:pt x="10391306" y="0"/>
                </a:moveTo>
                <a:lnTo>
                  <a:pt x="0" y="0"/>
                </a:lnTo>
                <a:lnTo>
                  <a:pt x="0" y="816729"/>
                </a:lnTo>
                <a:lnTo>
                  <a:pt x="10391306" y="816729"/>
                </a:lnTo>
                <a:lnTo>
                  <a:pt x="10391306" y="0"/>
                </a:lnTo>
                <a:close/>
              </a:path>
            </a:pathLst>
          </a:custGeom>
          <a:solidFill>
            <a:srgbClr val="01BFEF">
              <a:alpha val="19607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en-GB" sz="1100" b="1" i="0" u="none" strike="noStrike" cap="none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Think of one product (group) where you could implement this tactic and fill it here</a:t>
            </a:r>
            <a:endParaRPr sz="1100" b="1" i="0" u="none" strike="noStrike" cap="none">
              <a:solidFill>
                <a:srgbClr val="2F226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1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83" name="Google Shape;283;g22f8d716891_0_99"/>
          <p:cNvSpPr/>
          <p:nvPr/>
        </p:nvSpPr>
        <p:spPr>
          <a:xfrm>
            <a:off x="5851919" y="1305890"/>
            <a:ext cx="4416504" cy="494433"/>
          </a:xfrm>
          <a:custGeom>
            <a:avLst/>
            <a:gdLst/>
            <a:ahLst/>
            <a:cxnLst/>
            <a:rect l="l" t="t" r="r" b="b"/>
            <a:pathLst>
              <a:path w="10391775" h="817244" extrusionOk="0">
                <a:moveTo>
                  <a:pt x="10391306" y="0"/>
                </a:moveTo>
                <a:lnTo>
                  <a:pt x="0" y="0"/>
                </a:lnTo>
                <a:lnTo>
                  <a:pt x="0" y="816729"/>
                </a:lnTo>
                <a:lnTo>
                  <a:pt x="10391306" y="816729"/>
                </a:lnTo>
                <a:lnTo>
                  <a:pt x="10391306" y="0"/>
                </a:lnTo>
                <a:close/>
              </a:path>
            </a:pathLst>
          </a:custGeom>
          <a:solidFill>
            <a:srgbClr val="01BFEF">
              <a:alpha val="19607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en-GB" sz="1100" b="1" i="0" u="none" strike="noStrike" cap="none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Think of one product (group) where you could implement this tactic and fill it here</a:t>
            </a:r>
            <a:endParaRPr sz="1100" b="1" i="0" u="none" strike="noStrike" cap="none">
              <a:solidFill>
                <a:srgbClr val="2F226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100" b="1" i="0" u="none" strike="noStrike" cap="none">
              <a:solidFill>
                <a:srgbClr val="2F226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84" name="Google Shape;284;g22f8d716891_0_99"/>
          <p:cNvSpPr/>
          <p:nvPr/>
        </p:nvSpPr>
        <p:spPr>
          <a:xfrm>
            <a:off x="5851919" y="3141133"/>
            <a:ext cx="4416504" cy="494433"/>
          </a:xfrm>
          <a:custGeom>
            <a:avLst/>
            <a:gdLst/>
            <a:ahLst/>
            <a:cxnLst/>
            <a:rect l="l" t="t" r="r" b="b"/>
            <a:pathLst>
              <a:path w="10391775" h="817245" extrusionOk="0">
                <a:moveTo>
                  <a:pt x="10391306" y="0"/>
                </a:moveTo>
                <a:lnTo>
                  <a:pt x="0" y="0"/>
                </a:lnTo>
                <a:lnTo>
                  <a:pt x="0" y="816729"/>
                </a:lnTo>
                <a:lnTo>
                  <a:pt x="10391306" y="816729"/>
                </a:lnTo>
                <a:lnTo>
                  <a:pt x="10391306" y="0"/>
                </a:lnTo>
                <a:close/>
              </a:path>
            </a:pathLst>
          </a:custGeom>
          <a:solidFill>
            <a:srgbClr val="01BFEF">
              <a:alpha val="19607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en-GB" sz="1100" b="1" i="0" u="none" strike="noStrike" cap="none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Think of one product (group) where you could implement this tactic and fill it here</a:t>
            </a:r>
            <a:endParaRPr sz="1100" b="1" i="0" u="none" strike="noStrike" cap="none">
              <a:solidFill>
                <a:srgbClr val="2F226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100" b="1" i="0" u="none" strike="noStrike" cap="none">
              <a:solidFill>
                <a:srgbClr val="2F226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85" name="Google Shape;285;g22f8d716891_0_99"/>
          <p:cNvSpPr/>
          <p:nvPr/>
        </p:nvSpPr>
        <p:spPr>
          <a:xfrm>
            <a:off x="5851919" y="4976376"/>
            <a:ext cx="4416504" cy="494433"/>
          </a:xfrm>
          <a:custGeom>
            <a:avLst/>
            <a:gdLst/>
            <a:ahLst/>
            <a:cxnLst/>
            <a:rect l="l" t="t" r="r" b="b"/>
            <a:pathLst>
              <a:path w="10391775" h="817245" extrusionOk="0">
                <a:moveTo>
                  <a:pt x="10391306" y="0"/>
                </a:moveTo>
                <a:lnTo>
                  <a:pt x="0" y="0"/>
                </a:lnTo>
                <a:lnTo>
                  <a:pt x="0" y="816729"/>
                </a:lnTo>
                <a:lnTo>
                  <a:pt x="10391306" y="816729"/>
                </a:lnTo>
                <a:lnTo>
                  <a:pt x="10391306" y="0"/>
                </a:lnTo>
                <a:close/>
              </a:path>
            </a:pathLst>
          </a:custGeom>
          <a:solidFill>
            <a:srgbClr val="01BFEF">
              <a:alpha val="19607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en-GB" sz="1100" b="1" i="0" u="none" strike="noStrike" cap="none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Think of one product (group) where you could implement this tactic and fill it here</a:t>
            </a:r>
            <a:endParaRPr sz="1100" b="1" i="0" u="none" strike="noStrike" cap="none">
              <a:solidFill>
                <a:srgbClr val="2F226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1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86" name="Google Shape;286;g22f8d716891_0_99"/>
          <p:cNvSpPr/>
          <p:nvPr/>
        </p:nvSpPr>
        <p:spPr>
          <a:xfrm>
            <a:off x="5851919" y="1913838"/>
            <a:ext cx="4416504" cy="498275"/>
          </a:xfrm>
          <a:custGeom>
            <a:avLst/>
            <a:gdLst/>
            <a:ahLst/>
            <a:cxnLst/>
            <a:rect l="l" t="t" r="r" b="b"/>
            <a:pathLst>
              <a:path w="10391775" h="823595" extrusionOk="0">
                <a:moveTo>
                  <a:pt x="10391306" y="0"/>
                </a:moveTo>
                <a:lnTo>
                  <a:pt x="0" y="0"/>
                </a:lnTo>
                <a:lnTo>
                  <a:pt x="0" y="823011"/>
                </a:lnTo>
                <a:lnTo>
                  <a:pt x="10391306" y="823011"/>
                </a:lnTo>
                <a:lnTo>
                  <a:pt x="10391306" y="0"/>
                </a:lnTo>
                <a:close/>
              </a:path>
            </a:pathLst>
          </a:custGeom>
          <a:solidFill>
            <a:srgbClr val="01BFEF">
              <a:alpha val="19607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en-GB" sz="1100" b="1" i="0" u="none" strike="noStrike" cap="none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Think of one product (group) where you could implement this tactic and fill it here</a:t>
            </a:r>
            <a:endParaRPr sz="1100" b="1" i="0" u="none" strike="noStrike" cap="none">
              <a:solidFill>
                <a:srgbClr val="2F226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100" b="1" i="0" u="none" strike="noStrike" cap="none">
              <a:solidFill>
                <a:srgbClr val="2F226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87" name="Google Shape;287;g22f8d716891_0_99"/>
          <p:cNvSpPr/>
          <p:nvPr/>
        </p:nvSpPr>
        <p:spPr>
          <a:xfrm>
            <a:off x="5851919" y="3749081"/>
            <a:ext cx="4416504" cy="498275"/>
          </a:xfrm>
          <a:custGeom>
            <a:avLst/>
            <a:gdLst/>
            <a:ahLst/>
            <a:cxnLst/>
            <a:rect l="l" t="t" r="r" b="b"/>
            <a:pathLst>
              <a:path w="10391775" h="823595" extrusionOk="0">
                <a:moveTo>
                  <a:pt x="10391306" y="0"/>
                </a:moveTo>
                <a:lnTo>
                  <a:pt x="0" y="0"/>
                </a:lnTo>
                <a:lnTo>
                  <a:pt x="0" y="823011"/>
                </a:lnTo>
                <a:lnTo>
                  <a:pt x="10391306" y="823011"/>
                </a:lnTo>
                <a:lnTo>
                  <a:pt x="10391306" y="0"/>
                </a:lnTo>
                <a:close/>
              </a:path>
            </a:pathLst>
          </a:custGeom>
          <a:solidFill>
            <a:srgbClr val="01BFEF">
              <a:alpha val="19607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en-GB" sz="1100" b="1" i="0" u="none" strike="noStrike" cap="none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Think of one product (group) where you could implement this tactic and fill it here</a:t>
            </a:r>
            <a:endParaRPr sz="1100" b="1" i="0" u="none" strike="noStrike" cap="none">
              <a:solidFill>
                <a:srgbClr val="2F226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100" b="1" i="0" u="none" strike="noStrike" cap="none">
              <a:solidFill>
                <a:srgbClr val="2F226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88" name="Google Shape;288;g22f8d716891_0_99"/>
          <p:cNvSpPr txBox="1"/>
          <p:nvPr/>
        </p:nvSpPr>
        <p:spPr>
          <a:xfrm>
            <a:off x="4339321" y="722753"/>
            <a:ext cx="11061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1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R0 Refuse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g22f8d716891_0_99"/>
          <p:cNvSpPr txBox="1"/>
          <p:nvPr/>
        </p:nvSpPr>
        <p:spPr>
          <a:xfrm>
            <a:off x="4339321" y="1305620"/>
            <a:ext cx="14598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R1 Rethink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90" name="Google Shape;290;g22f8d716891_0_99"/>
          <p:cNvSpPr txBox="1"/>
          <p:nvPr/>
        </p:nvSpPr>
        <p:spPr>
          <a:xfrm>
            <a:off x="4339321" y="1944573"/>
            <a:ext cx="11388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R2 Reduce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91" name="Google Shape;291;g22f8d716891_0_99"/>
          <p:cNvSpPr txBox="1"/>
          <p:nvPr/>
        </p:nvSpPr>
        <p:spPr>
          <a:xfrm>
            <a:off x="4339321" y="2558230"/>
            <a:ext cx="1208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1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R3 Reuse</a:t>
            </a:r>
            <a:endParaRPr sz="11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92" name="Google Shape;292;g22f8d716891_0_99"/>
          <p:cNvSpPr txBox="1"/>
          <p:nvPr/>
        </p:nvSpPr>
        <p:spPr>
          <a:xfrm>
            <a:off x="4339321" y="3170027"/>
            <a:ext cx="11379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R4 Repair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93" name="Google Shape;293;g22f8d716891_0_99"/>
          <p:cNvSpPr txBox="1"/>
          <p:nvPr/>
        </p:nvSpPr>
        <p:spPr>
          <a:xfrm>
            <a:off x="4339326" y="3784950"/>
            <a:ext cx="11061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R5 Refurbish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94" name="Google Shape;294;g22f8d716891_0_99"/>
          <p:cNvSpPr txBox="1"/>
          <p:nvPr/>
        </p:nvSpPr>
        <p:spPr>
          <a:xfrm>
            <a:off x="4339325" y="4394800"/>
            <a:ext cx="1644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R6 Remanufacture</a:t>
            </a: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95" name="Google Shape;295;g22f8d716891_0_99"/>
          <p:cNvSpPr txBox="1"/>
          <p:nvPr/>
        </p:nvSpPr>
        <p:spPr>
          <a:xfrm>
            <a:off x="4339326" y="5002825"/>
            <a:ext cx="12087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R7 Repurpose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96" name="Google Shape;296;g22f8d716891_0_99"/>
          <p:cNvSpPr txBox="1"/>
          <p:nvPr/>
        </p:nvSpPr>
        <p:spPr>
          <a:xfrm>
            <a:off x="3980046" y="6378206"/>
            <a:ext cx="8451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1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Exchange rate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g22f8d716891_0_99"/>
          <p:cNvSpPr txBox="1"/>
          <p:nvPr/>
        </p:nvSpPr>
        <p:spPr>
          <a:xfrm>
            <a:off x="932046" y="7011263"/>
            <a:ext cx="8685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1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Supplier rating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g22f8d716891_0_99"/>
          <p:cNvSpPr/>
          <p:nvPr/>
        </p:nvSpPr>
        <p:spPr>
          <a:xfrm>
            <a:off x="1121675" y="704500"/>
            <a:ext cx="3091553" cy="1706899"/>
          </a:xfrm>
          <a:custGeom>
            <a:avLst/>
            <a:gdLst/>
            <a:ahLst/>
            <a:cxnLst/>
            <a:rect l="l" t="t" r="r" b="b"/>
            <a:pathLst>
              <a:path w="10391775" h="823594" extrusionOk="0">
                <a:moveTo>
                  <a:pt x="10391305" y="0"/>
                </a:moveTo>
                <a:lnTo>
                  <a:pt x="0" y="0"/>
                </a:lnTo>
                <a:lnTo>
                  <a:pt x="0" y="81673"/>
                </a:lnTo>
                <a:lnTo>
                  <a:pt x="0" y="741730"/>
                </a:lnTo>
                <a:lnTo>
                  <a:pt x="0" y="823010"/>
                </a:lnTo>
                <a:lnTo>
                  <a:pt x="10391305" y="823010"/>
                </a:lnTo>
                <a:lnTo>
                  <a:pt x="10391305" y="0"/>
                </a:lnTo>
                <a:close/>
              </a:path>
            </a:pathLst>
          </a:custGeom>
          <a:solidFill>
            <a:srgbClr val="01BFF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Smarter product use and manufacture</a:t>
            </a:r>
            <a:endParaRPr sz="16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99" name="Google Shape;299;g22f8d716891_0_99"/>
          <p:cNvSpPr/>
          <p:nvPr/>
        </p:nvSpPr>
        <p:spPr>
          <a:xfrm>
            <a:off x="4303640" y="5588128"/>
            <a:ext cx="1457865" cy="494433"/>
          </a:xfrm>
          <a:custGeom>
            <a:avLst/>
            <a:gdLst/>
            <a:ahLst/>
            <a:cxnLst/>
            <a:rect l="l" t="t" r="r" b="b"/>
            <a:pathLst>
              <a:path w="3430270" h="817245" extrusionOk="0">
                <a:moveTo>
                  <a:pt x="3430262" y="0"/>
                </a:moveTo>
                <a:lnTo>
                  <a:pt x="0" y="0"/>
                </a:lnTo>
                <a:lnTo>
                  <a:pt x="0" y="816729"/>
                </a:lnTo>
                <a:lnTo>
                  <a:pt x="3430262" y="816729"/>
                </a:lnTo>
                <a:lnTo>
                  <a:pt x="3430262" y="0"/>
                </a:lnTo>
                <a:close/>
              </a:path>
            </a:pathLst>
          </a:custGeom>
          <a:solidFill>
            <a:srgbClr val="01BFF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00" name="Google Shape;300;g22f8d716891_0_99"/>
          <p:cNvSpPr/>
          <p:nvPr/>
        </p:nvSpPr>
        <p:spPr>
          <a:xfrm>
            <a:off x="4303640" y="6199876"/>
            <a:ext cx="1457865" cy="494433"/>
          </a:xfrm>
          <a:custGeom>
            <a:avLst/>
            <a:gdLst/>
            <a:ahLst/>
            <a:cxnLst/>
            <a:rect l="l" t="t" r="r" b="b"/>
            <a:pathLst>
              <a:path w="3430270" h="817245" extrusionOk="0">
                <a:moveTo>
                  <a:pt x="3430262" y="0"/>
                </a:moveTo>
                <a:lnTo>
                  <a:pt x="0" y="0"/>
                </a:lnTo>
                <a:lnTo>
                  <a:pt x="0" y="816729"/>
                </a:lnTo>
                <a:lnTo>
                  <a:pt x="3430262" y="816729"/>
                </a:lnTo>
                <a:lnTo>
                  <a:pt x="3430262" y="0"/>
                </a:lnTo>
                <a:close/>
              </a:path>
            </a:pathLst>
          </a:custGeom>
          <a:solidFill>
            <a:srgbClr val="01BFF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01" name="Google Shape;301;g22f8d716891_0_99"/>
          <p:cNvSpPr/>
          <p:nvPr/>
        </p:nvSpPr>
        <p:spPr>
          <a:xfrm>
            <a:off x="5851919" y="5588128"/>
            <a:ext cx="4416504" cy="494433"/>
          </a:xfrm>
          <a:custGeom>
            <a:avLst/>
            <a:gdLst/>
            <a:ahLst/>
            <a:cxnLst/>
            <a:rect l="l" t="t" r="r" b="b"/>
            <a:pathLst>
              <a:path w="10391775" h="817245" extrusionOk="0">
                <a:moveTo>
                  <a:pt x="10391306" y="0"/>
                </a:moveTo>
                <a:lnTo>
                  <a:pt x="0" y="0"/>
                </a:lnTo>
                <a:lnTo>
                  <a:pt x="0" y="816729"/>
                </a:lnTo>
                <a:lnTo>
                  <a:pt x="10391306" y="816729"/>
                </a:lnTo>
                <a:lnTo>
                  <a:pt x="10391306" y="0"/>
                </a:lnTo>
                <a:close/>
              </a:path>
            </a:pathLst>
          </a:custGeom>
          <a:solidFill>
            <a:srgbClr val="01BFEF">
              <a:alpha val="19607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en-GB" sz="1100" b="1" i="0" u="none" strike="noStrike" cap="none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Think of one product (group) where you could implement this tactic and fill it here</a:t>
            </a:r>
            <a:endParaRPr sz="1100" b="1" i="0" u="none" strike="noStrike" cap="none">
              <a:solidFill>
                <a:srgbClr val="2F226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1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02" name="Google Shape;302;g22f8d716891_0_99"/>
          <p:cNvSpPr/>
          <p:nvPr/>
        </p:nvSpPr>
        <p:spPr>
          <a:xfrm>
            <a:off x="5851919" y="6199876"/>
            <a:ext cx="4416504" cy="494433"/>
          </a:xfrm>
          <a:custGeom>
            <a:avLst/>
            <a:gdLst/>
            <a:ahLst/>
            <a:cxnLst/>
            <a:rect l="l" t="t" r="r" b="b"/>
            <a:pathLst>
              <a:path w="10391775" h="817245" extrusionOk="0">
                <a:moveTo>
                  <a:pt x="10391306" y="0"/>
                </a:moveTo>
                <a:lnTo>
                  <a:pt x="0" y="0"/>
                </a:lnTo>
                <a:lnTo>
                  <a:pt x="0" y="816729"/>
                </a:lnTo>
                <a:lnTo>
                  <a:pt x="10391306" y="816729"/>
                </a:lnTo>
                <a:lnTo>
                  <a:pt x="10391306" y="0"/>
                </a:lnTo>
                <a:close/>
              </a:path>
            </a:pathLst>
          </a:custGeom>
          <a:solidFill>
            <a:srgbClr val="01BFEF">
              <a:alpha val="19607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en-GB" sz="1100" b="1" i="0" u="none" strike="noStrike" cap="none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Think of one product (group) where you could implement this tactic and fill it here</a:t>
            </a:r>
            <a:endParaRPr sz="1100" b="1" i="0" u="none" strike="noStrike" cap="none">
              <a:solidFill>
                <a:srgbClr val="2F226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1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03" name="Google Shape;303;g22f8d716891_0_99"/>
          <p:cNvSpPr txBox="1"/>
          <p:nvPr/>
        </p:nvSpPr>
        <p:spPr>
          <a:xfrm>
            <a:off x="4339326" y="5618300"/>
            <a:ext cx="11061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R8 Recycle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04" name="Google Shape;304;g22f8d716891_0_99"/>
          <p:cNvSpPr txBox="1"/>
          <p:nvPr/>
        </p:nvSpPr>
        <p:spPr>
          <a:xfrm>
            <a:off x="4339326" y="6226325"/>
            <a:ext cx="13635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R9 Recovery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05" name="Google Shape;305;g22f8d716891_0_99"/>
          <p:cNvSpPr/>
          <p:nvPr/>
        </p:nvSpPr>
        <p:spPr>
          <a:xfrm>
            <a:off x="1121675" y="2575550"/>
            <a:ext cx="3091553" cy="2894933"/>
          </a:xfrm>
          <a:custGeom>
            <a:avLst/>
            <a:gdLst/>
            <a:ahLst/>
            <a:cxnLst/>
            <a:rect l="l" t="t" r="r" b="b"/>
            <a:pathLst>
              <a:path w="10391775" h="823594" extrusionOk="0">
                <a:moveTo>
                  <a:pt x="10391305" y="0"/>
                </a:moveTo>
                <a:lnTo>
                  <a:pt x="0" y="0"/>
                </a:lnTo>
                <a:lnTo>
                  <a:pt x="0" y="81673"/>
                </a:lnTo>
                <a:lnTo>
                  <a:pt x="0" y="741730"/>
                </a:lnTo>
                <a:lnTo>
                  <a:pt x="0" y="823010"/>
                </a:lnTo>
                <a:lnTo>
                  <a:pt x="10391305" y="823010"/>
                </a:lnTo>
                <a:lnTo>
                  <a:pt x="10391305" y="0"/>
                </a:lnTo>
                <a:close/>
              </a:path>
            </a:pathLst>
          </a:custGeom>
          <a:solidFill>
            <a:srgbClr val="01BFF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Expand lifespan of product and it parts</a:t>
            </a:r>
            <a:endParaRPr sz="16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06" name="Google Shape;306;g22f8d716891_0_99"/>
          <p:cNvSpPr/>
          <p:nvPr/>
        </p:nvSpPr>
        <p:spPr>
          <a:xfrm>
            <a:off x="1121675" y="5570325"/>
            <a:ext cx="3091553" cy="1124206"/>
          </a:xfrm>
          <a:custGeom>
            <a:avLst/>
            <a:gdLst/>
            <a:ahLst/>
            <a:cxnLst/>
            <a:rect l="l" t="t" r="r" b="b"/>
            <a:pathLst>
              <a:path w="10391775" h="823594" extrusionOk="0">
                <a:moveTo>
                  <a:pt x="10391305" y="0"/>
                </a:moveTo>
                <a:lnTo>
                  <a:pt x="0" y="0"/>
                </a:lnTo>
                <a:lnTo>
                  <a:pt x="0" y="81673"/>
                </a:lnTo>
                <a:lnTo>
                  <a:pt x="0" y="741730"/>
                </a:lnTo>
                <a:lnTo>
                  <a:pt x="0" y="823010"/>
                </a:lnTo>
                <a:lnTo>
                  <a:pt x="10391305" y="823010"/>
                </a:lnTo>
                <a:lnTo>
                  <a:pt x="10391305" y="0"/>
                </a:lnTo>
                <a:close/>
              </a:path>
            </a:pathLst>
          </a:custGeom>
          <a:solidFill>
            <a:srgbClr val="01BFF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Useful application of materials</a:t>
            </a:r>
            <a:endParaRPr sz="16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" name="Google Shape;312;g22d15ebf420_1_98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11439" y="6290734"/>
            <a:ext cx="1118481" cy="449156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Google Shape;313;g22d15ebf420_1_984"/>
          <p:cNvSpPr txBox="1"/>
          <p:nvPr/>
        </p:nvSpPr>
        <p:spPr>
          <a:xfrm>
            <a:off x="357075" y="130600"/>
            <a:ext cx="11448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267"/>
              </a:buClr>
              <a:buSzPts val="1800"/>
              <a:buFont typeface="Verdana"/>
              <a:buNone/>
            </a:pPr>
            <a:r>
              <a:rPr lang="en-GB" sz="1800" b="1" i="0" u="none" strike="noStrike" cap="none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6: How do I translate my policy goals toward strategy targets? </a:t>
            </a:r>
            <a:endParaRPr sz="1800" b="1" i="0" u="none" strike="noStrike" cap="none">
              <a:solidFill>
                <a:srgbClr val="2F226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314" name="Google Shape;314;g22d15ebf420_1_984"/>
          <p:cNvCxnSpPr/>
          <p:nvPr/>
        </p:nvCxnSpPr>
        <p:spPr>
          <a:xfrm rot="10800000" flipH="1">
            <a:off x="499507" y="576263"/>
            <a:ext cx="10012500" cy="32700"/>
          </a:xfrm>
          <a:prstGeom prst="straightConnector1">
            <a:avLst/>
          </a:prstGeom>
          <a:noFill/>
          <a:ln w="25400" cap="flat" cmpd="sng">
            <a:solidFill>
              <a:srgbClr val="01BFF0"/>
            </a:solidFill>
            <a:prstDash val="solid"/>
            <a:miter lim="800000"/>
            <a:headEnd type="none" w="sm" len="sm"/>
            <a:tailEnd type="none" w="sm" len="sm"/>
          </a:ln>
        </p:spPr>
      </p:cxnSp>
      <p:graphicFrame>
        <p:nvGraphicFramePr>
          <p:cNvPr id="315" name="Google Shape;315;g22d15ebf420_1_984"/>
          <p:cNvGraphicFramePr/>
          <p:nvPr/>
        </p:nvGraphicFramePr>
        <p:xfrm>
          <a:off x="1068509" y="1232731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{AB3125E7-A9BC-4F96-8CC7-46F42C6F886B}</a:tableStyleId>
              </a:tblPr>
              <a:tblGrid>
                <a:gridCol w="2640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43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94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831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76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100"/>
                        <a:buFont typeface="Open Sans"/>
                        <a:buNone/>
                      </a:pPr>
                      <a:r>
                        <a:rPr lang="en-GB" sz="13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Sustainability Goal from Policy</a:t>
                      </a:r>
                      <a:endParaRPr sz="13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1150" marB="41150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100"/>
                        <a:buFont typeface="Open Sans"/>
                        <a:buNone/>
                      </a:pPr>
                      <a:r>
                        <a:rPr lang="en-GB" sz="13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Procurement target 1</a:t>
                      </a:r>
                      <a:endParaRPr sz="13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1150" marB="41150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GB" sz="13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Procurement target 2</a:t>
                      </a:r>
                      <a:endParaRPr sz="1400" u="none" strike="noStrike" cap="none"/>
                    </a:p>
                  </a:txBody>
                  <a:tcPr marL="91450" marR="91450" marT="41150" marB="41150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GB" sz="13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Procurement target 3</a:t>
                      </a:r>
                      <a:endParaRPr sz="1400" u="none" strike="noStrike" cap="none"/>
                    </a:p>
                  </a:txBody>
                  <a:tcPr marL="91450" marR="91450" marT="41150" marB="41150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95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3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Reduce Energy</a:t>
                      </a:r>
                      <a:endParaRPr sz="13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1150" marB="4115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Char char="●"/>
                      </a:pPr>
                      <a:r>
                        <a:rPr lang="en-GB" sz="1200" u="none" strike="noStrike" cap="none"/>
                        <a:t>Specify energy efficiency criteria</a:t>
                      </a:r>
                      <a:endParaRPr sz="1200" u="none" strike="noStrike" cap="none"/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Char char="●"/>
                      </a:pPr>
                      <a:r>
                        <a:rPr lang="en-GB" sz="1200" u="none" strike="noStrike" cap="none"/>
                        <a:t>Ask supplier to provide proposal to improve energy efficiency</a:t>
                      </a:r>
                      <a:endParaRPr sz="1200" u="none" strike="noStrike" cap="none"/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Char char="●"/>
                      </a:pPr>
                      <a:r>
                        <a:rPr lang="en-GB" sz="1200" u="none" strike="noStrike" cap="none"/>
                        <a:t>Require supplier to factor energy usage and cost into award decision</a:t>
                      </a:r>
                      <a:endParaRPr sz="12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u="none" strike="noStrike" cap="none"/>
                    </a:p>
                  </a:txBody>
                  <a:tcPr marL="91450" marR="91450" marT="41150" marB="4115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800"/>
                        <a:buFont typeface="Arial"/>
                        <a:buNone/>
                      </a:pPr>
                      <a:endParaRPr sz="3800" u="none" strike="noStrike" cap="none"/>
                    </a:p>
                  </a:txBody>
                  <a:tcPr marL="91450" marR="91450" marT="41150" marB="4115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800"/>
                        <a:buFont typeface="Arial"/>
                        <a:buNone/>
                      </a:pPr>
                      <a:endParaRPr sz="3800" u="none" strike="noStrike" cap="none"/>
                    </a:p>
                  </a:txBody>
                  <a:tcPr marL="91450" marR="91450" marT="41150" marB="4115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3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GB" sz="13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Policy goal 2 </a:t>
                      </a:r>
                      <a:endParaRPr sz="13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1150" marB="4115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800"/>
                        <a:buFont typeface="Arial"/>
                        <a:buNone/>
                      </a:pPr>
                      <a:endParaRPr sz="3800" u="none" strike="noStrike" cap="none"/>
                    </a:p>
                  </a:txBody>
                  <a:tcPr marL="91450" marR="91450" marT="41150" marB="4115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800"/>
                        <a:buFont typeface="Arial"/>
                        <a:buNone/>
                      </a:pPr>
                      <a:endParaRPr sz="3800" u="none" strike="noStrike" cap="none"/>
                    </a:p>
                  </a:txBody>
                  <a:tcPr marL="91450" marR="91450" marT="41150" marB="4115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800"/>
                        <a:buFont typeface="Arial"/>
                        <a:buNone/>
                      </a:pPr>
                      <a:endParaRPr sz="3800" u="none" strike="noStrike" cap="none"/>
                    </a:p>
                  </a:txBody>
                  <a:tcPr marL="91450" marR="91450" marT="41150" marB="4115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3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3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Policy goal 3 </a:t>
                      </a:r>
                      <a:endParaRPr sz="13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1150" marB="4115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800"/>
                        <a:buFont typeface="Arial"/>
                        <a:buNone/>
                      </a:pPr>
                      <a:endParaRPr sz="3800" u="none" strike="noStrike" cap="none"/>
                    </a:p>
                  </a:txBody>
                  <a:tcPr marL="91450" marR="91450" marT="41150" marB="4115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800"/>
                        <a:buFont typeface="Arial"/>
                        <a:buNone/>
                      </a:pPr>
                      <a:endParaRPr sz="3800" u="none" strike="noStrike" cap="none"/>
                    </a:p>
                  </a:txBody>
                  <a:tcPr marL="91450" marR="91450" marT="41150" marB="4115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800"/>
                        <a:buFont typeface="Arial"/>
                        <a:buNone/>
                      </a:pPr>
                      <a:endParaRPr sz="3800" u="none" strike="noStrike" cap="none"/>
                    </a:p>
                  </a:txBody>
                  <a:tcPr marL="91450" marR="91450" marT="41150" marB="4115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63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3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Policy goal 4</a:t>
                      </a:r>
                      <a:endParaRPr sz="13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1150" marB="4115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800"/>
                        <a:buFont typeface="Arial"/>
                        <a:buNone/>
                      </a:pPr>
                      <a:endParaRPr sz="3800" u="none" strike="noStrike" cap="none"/>
                    </a:p>
                  </a:txBody>
                  <a:tcPr marL="91450" marR="91450" marT="41150" marB="4115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800"/>
                        <a:buFont typeface="Arial"/>
                        <a:buNone/>
                      </a:pPr>
                      <a:endParaRPr sz="3800" u="none" strike="noStrike" cap="none"/>
                    </a:p>
                  </a:txBody>
                  <a:tcPr marL="91450" marR="91450" marT="41150" marB="4115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800"/>
                        <a:buFont typeface="Arial"/>
                        <a:buNone/>
                      </a:pPr>
                      <a:endParaRPr sz="3800" u="none" strike="noStrike" cap="none"/>
                    </a:p>
                  </a:txBody>
                  <a:tcPr marL="91450" marR="91450" marT="41150" marB="4115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0" name="Google Shape;320;g230bc703add_0_32"/>
          <p:cNvCxnSpPr/>
          <p:nvPr/>
        </p:nvCxnSpPr>
        <p:spPr>
          <a:xfrm>
            <a:off x="361134" y="567531"/>
            <a:ext cx="4305300" cy="0"/>
          </a:xfrm>
          <a:prstGeom prst="straightConnector1">
            <a:avLst/>
          </a:prstGeom>
          <a:noFill/>
          <a:ln w="25400" cap="flat" cmpd="sng">
            <a:solidFill>
              <a:srgbClr val="01BFF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21" name="Google Shape;321;g230bc703add_0_32"/>
          <p:cNvSpPr txBox="1"/>
          <p:nvPr/>
        </p:nvSpPr>
        <p:spPr>
          <a:xfrm>
            <a:off x="294899" y="215700"/>
            <a:ext cx="89925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267"/>
              </a:buClr>
              <a:buSzPts val="1800"/>
              <a:buFont typeface="Verdana"/>
              <a:buNone/>
            </a:pPr>
            <a:r>
              <a:rPr lang="en-GB" sz="1800" b="1" i="0" u="none" strike="noStrike" cap="none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4.1.7  Sustainable Strategy action plan template explanation</a:t>
            </a:r>
            <a:endParaRPr sz="1800" b="1" i="0" u="none" strike="noStrike" cap="none">
              <a:solidFill>
                <a:srgbClr val="2F226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2F226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22" name="Google Shape;322;g230bc703add_0_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11439" y="6290734"/>
            <a:ext cx="1118481" cy="449156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g230bc703add_0_32"/>
          <p:cNvSpPr txBox="1"/>
          <p:nvPr/>
        </p:nvSpPr>
        <p:spPr>
          <a:xfrm>
            <a:off x="860393" y="1282250"/>
            <a:ext cx="10228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1" i="0" u="none" strike="noStrike" cap="none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Note: to determine your groups, ask yourself: what is a logical clustering? For example: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g230bc703add_0_32"/>
          <p:cNvSpPr txBox="1"/>
          <p:nvPr/>
        </p:nvSpPr>
        <p:spPr>
          <a:xfrm>
            <a:off x="860400" y="1937825"/>
            <a:ext cx="10684800" cy="11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Level 1 is products: for example: beer in a can, specialty beer in a bottle, etc </a:t>
            </a:r>
            <a:endParaRPr sz="1400" b="0" i="0" u="none" strike="noStrike" cap="none">
              <a:solidFill>
                <a:srgbClr val="2F226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Level 2 is product group: Pilsener, lager, saison, tripel, mexican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Level 3 could be Brands, like Heineken, Bud, Corona, Warsteiner </a:t>
            </a:r>
            <a:endParaRPr sz="1400" b="0" i="0" u="none" strike="noStrike" cap="none">
              <a:solidFill>
                <a:srgbClr val="2F226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Level 4 could be suppliers: Heineken, Ab Inbev, Carlsberg, Duvel</a:t>
            </a:r>
            <a:endParaRPr sz="1400" b="0" i="0" u="none" strike="noStrike" cap="none">
              <a:solidFill>
                <a:srgbClr val="2F226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Level 5 could be different</a:t>
            </a:r>
            <a:endParaRPr sz="1400" b="0" i="0" u="none" strike="noStrike" cap="none">
              <a:solidFill>
                <a:srgbClr val="2F226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871</Words>
  <Application>Microsoft Office PowerPoint</Application>
  <PresentationFormat>Widescreen</PresentationFormat>
  <Paragraphs>169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23" baseType="lpstr">
      <vt:lpstr>Verdana</vt:lpstr>
      <vt:lpstr>Helvetica Neue</vt:lpstr>
      <vt:lpstr>Calibri</vt:lpstr>
      <vt:lpstr>IBM Plex Sans</vt:lpstr>
      <vt:lpstr>Arial</vt:lpstr>
      <vt:lpstr>Nunito</vt:lpstr>
      <vt:lpstr>Open Sans</vt:lpstr>
      <vt:lpstr>Poppins</vt:lpstr>
      <vt:lpstr>IBM Plex Sans Light</vt:lpstr>
      <vt:lpstr>Bitter SemiBold</vt:lpstr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Archana Sakharwade</dc:creator>
  <cp:lastModifiedBy>Karen Bonifacio</cp:lastModifiedBy>
  <cp:revision>1</cp:revision>
  <dcterms:created xsi:type="dcterms:W3CDTF">2023-02-06T09:18:42Z</dcterms:created>
  <dcterms:modified xsi:type="dcterms:W3CDTF">2025-09-09T14:47:56Z</dcterms:modified>
</cp:coreProperties>
</file>