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Bitter SemiBold" panose="020B060402020202020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IBM Plex Sans" panose="020B0503050203000203" pitchFamily="34" charset="0"/>
      <p:regular r:id="rId23"/>
      <p:bold r:id="rId24"/>
      <p:italic r:id="rId25"/>
      <p:boldItalic r:id="rId26"/>
    </p:embeddedFont>
    <p:embeddedFont>
      <p:font typeface="IBM Plex Sans Light" panose="020B0403050203000203" pitchFamily="34" charset="0"/>
      <p:regular r:id="rId27"/>
      <p:bold r:id="rId28"/>
      <p:italic r:id="rId29"/>
      <p:boldItalic r:id="rId30"/>
    </p:embeddedFont>
    <p:embeddedFont>
      <p:font typeface="Nunito" pitchFamily="2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yd+kh2BEWBE2uhCsOgGydJNqD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3125E7-A9BC-4F96-8CC7-46F42C6F886B}">
  <a:tblStyle styleId="{AB3125E7-A9BC-4F96-8CC7-46F42C6F886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C0CFC37-B5AD-454E-A65D-4E158A5AE3C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BC2236D-CC12-44E8-BFE5-81A211ABA161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d15ebf42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2d15ebf420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22d15ebf420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d15ebf420_1_1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g22d15ebf420_1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d15ebf420_1_1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g22d15ebf420_1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d15ebf420_1_9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g22d15ebf420_1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f8d71689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22f8d7168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f8d716891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22f8d71689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d15ebf420_1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22d15ebf420_1_10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– how i prp</a:t>
            </a:r>
            <a:endParaRPr/>
          </a:p>
        </p:txBody>
      </p:sp>
      <p:sp>
        <p:nvSpPr>
          <p:cNvPr id="248" name="Google Shape;248;g22d15ebf420_1_10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f8d71689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2f8d716891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– how i prp</a:t>
            </a:r>
            <a:endParaRPr/>
          </a:p>
        </p:txBody>
      </p:sp>
      <p:sp>
        <p:nvSpPr>
          <p:cNvPr id="257" name="Google Shape;257;g22f8d716891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f8d71689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2f8d716891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– how i prp</a:t>
            </a:r>
            <a:endParaRPr/>
          </a:p>
        </p:txBody>
      </p:sp>
      <p:sp>
        <p:nvSpPr>
          <p:cNvPr id="266" name="Google Shape;266;g22f8d716891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2d15ebf420_1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22d15ebf420_1_9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– how i prp</a:t>
            </a:r>
            <a:endParaRPr/>
          </a:p>
        </p:txBody>
      </p:sp>
      <p:sp>
        <p:nvSpPr>
          <p:cNvPr id="310" name="Google Shape;310;g22d15ebf420_1_9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0bc703add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g230bc703ad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08ed6ac9d0_0_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208ed6ac9d0_0_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g208ed6ac9d0_0_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08ed6ac9d0_0_1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08ed6ac9d0_0_1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g208ed6ac9d0_0_1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g208ed6ac9d0_0_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08ed6ac9d0_0_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08ed6ac9d0_0_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8ed6ac9d0_0_1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208ed6ac9d0_0_1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g208ed6ac9d0_0_1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g208ed6ac9d0_0_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08ed6ac9d0_0_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08ed6ac9d0_0_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8ed6ac9d0_0_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08ed6ac9d0_0_14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208ed6ac9d0_0_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08ed6ac9d0_0_1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08ed6ac9d0_0_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8ed6ac9d0_0_15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08ed6ac9d0_0_15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208ed6ac9d0_0_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08ed6ac9d0_0_1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08ed6ac9d0_0_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 en object">
  <p:cSld name="3_Titel en object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cd4ac8962_0_135"/>
          <p:cNvSpPr txBox="1">
            <a:spLocks noGrp="1"/>
          </p:cNvSpPr>
          <p:nvPr>
            <p:ph type="title"/>
          </p:nvPr>
        </p:nvSpPr>
        <p:spPr>
          <a:xfrm>
            <a:off x="1294530" y="1297944"/>
            <a:ext cx="93024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A8E0"/>
              </a:buClr>
              <a:buSzPts val="2700"/>
              <a:buFont typeface="Nunito"/>
              <a:buNone/>
              <a:defRPr sz="2700" b="1" i="0" u="none" strike="noStrike" cap="none">
                <a:solidFill>
                  <a:srgbClr val="33A8E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g22cd4ac8962_0_135"/>
          <p:cNvSpPr txBox="1">
            <a:spLocks noGrp="1"/>
          </p:cNvSpPr>
          <p:nvPr>
            <p:ph type="body" idx="1"/>
          </p:nvPr>
        </p:nvSpPr>
        <p:spPr>
          <a:xfrm>
            <a:off x="1294530" y="2192056"/>
            <a:ext cx="9302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1" name="Google Shape;81;g22cd4ac8962_0_135"/>
          <p:cNvCxnSpPr/>
          <p:nvPr/>
        </p:nvCxnSpPr>
        <p:spPr>
          <a:xfrm>
            <a:off x="-148280" y="49428"/>
            <a:ext cx="10317900" cy="0"/>
          </a:xfrm>
          <a:prstGeom prst="straightConnector1">
            <a:avLst/>
          </a:prstGeom>
          <a:noFill/>
          <a:ln w="889000" cap="rnd" cmpd="sng">
            <a:solidFill>
              <a:srgbClr val="33A8E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g22cd4ac8962_0_135"/>
          <p:cNvSpPr>
            <a:spLocks noGrp="1"/>
          </p:cNvSpPr>
          <p:nvPr>
            <p:ph type="pic" idx="2"/>
          </p:nvPr>
        </p:nvSpPr>
        <p:spPr>
          <a:xfrm>
            <a:off x="1308101" y="3419475"/>
            <a:ext cx="4546500" cy="29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g22cd4ac8962_0_135"/>
          <p:cNvSpPr>
            <a:spLocks noGrp="1"/>
          </p:cNvSpPr>
          <p:nvPr>
            <p:ph type="pic" idx="3"/>
          </p:nvPr>
        </p:nvSpPr>
        <p:spPr>
          <a:xfrm>
            <a:off x="6083300" y="3419475"/>
            <a:ext cx="4513800" cy="29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4" name="Google Shape;84;g22cd4ac8962_0_135"/>
          <p:cNvSpPr txBox="1">
            <a:spLocks noGrp="1"/>
          </p:cNvSpPr>
          <p:nvPr>
            <p:ph type="body" idx="4"/>
          </p:nvPr>
        </p:nvSpPr>
        <p:spPr>
          <a:xfrm>
            <a:off x="1294530" y="172002"/>
            <a:ext cx="90555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 en object 1">
  <p:cSld name="3_Titel en object_1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cd4ac8962_0_301"/>
          <p:cNvSpPr txBox="1">
            <a:spLocks noGrp="1"/>
          </p:cNvSpPr>
          <p:nvPr>
            <p:ph type="title"/>
          </p:nvPr>
        </p:nvSpPr>
        <p:spPr>
          <a:xfrm>
            <a:off x="1294530" y="1297944"/>
            <a:ext cx="93024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A8E0"/>
              </a:buClr>
              <a:buSzPts val="2700"/>
              <a:buFont typeface="Nunito"/>
              <a:buNone/>
              <a:defRPr sz="2700" b="1" i="0" u="none" strike="noStrike" cap="none">
                <a:solidFill>
                  <a:srgbClr val="33A8E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g22cd4ac8962_0_301"/>
          <p:cNvSpPr txBox="1">
            <a:spLocks noGrp="1"/>
          </p:cNvSpPr>
          <p:nvPr>
            <p:ph type="body" idx="1"/>
          </p:nvPr>
        </p:nvSpPr>
        <p:spPr>
          <a:xfrm>
            <a:off x="1294530" y="2192056"/>
            <a:ext cx="9302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8" name="Google Shape;88;g22cd4ac8962_0_301"/>
          <p:cNvCxnSpPr/>
          <p:nvPr/>
        </p:nvCxnSpPr>
        <p:spPr>
          <a:xfrm>
            <a:off x="-148280" y="49428"/>
            <a:ext cx="10317900" cy="0"/>
          </a:xfrm>
          <a:prstGeom prst="straightConnector1">
            <a:avLst/>
          </a:prstGeom>
          <a:noFill/>
          <a:ln w="889000" cap="rnd" cmpd="sng">
            <a:solidFill>
              <a:srgbClr val="33A8E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g22cd4ac8962_0_301"/>
          <p:cNvSpPr>
            <a:spLocks noGrp="1"/>
          </p:cNvSpPr>
          <p:nvPr>
            <p:ph type="pic" idx="2"/>
          </p:nvPr>
        </p:nvSpPr>
        <p:spPr>
          <a:xfrm>
            <a:off x="1308101" y="3419475"/>
            <a:ext cx="4546500" cy="29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0" name="Google Shape;90;g22cd4ac8962_0_301"/>
          <p:cNvSpPr>
            <a:spLocks noGrp="1"/>
          </p:cNvSpPr>
          <p:nvPr>
            <p:ph type="pic" idx="3"/>
          </p:nvPr>
        </p:nvSpPr>
        <p:spPr>
          <a:xfrm>
            <a:off x="6083300" y="3419475"/>
            <a:ext cx="4513800" cy="29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1" name="Google Shape;91;g22cd4ac8962_0_301"/>
          <p:cNvSpPr txBox="1">
            <a:spLocks noGrp="1"/>
          </p:cNvSpPr>
          <p:nvPr>
            <p:ph type="body" idx="4"/>
          </p:nvPr>
        </p:nvSpPr>
        <p:spPr>
          <a:xfrm>
            <a:off x="1294530" y="172002"/>
            <a:ext cx="90555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57718ac64080b68f">
  <p:cSld name="BLANK_57718ac64080b68f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8ed6ac9d0_0_307"/>
          <p:cNvSpPr txBox="1">
            <a:spLocks noGrp="1"/>
          </p:cNvSpPr>
          <p:nvPr>
            <p:ph type="title"/>
          </p:nvPr>
        </p:nvSpPr>
        <p:spPr>
          <a:xfrm>
            <a:off x="635396" y="476251"/>
            <a:ext cx="6324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IBM Plex Sans Light"/>
              <a:buNone/>
              <a:defRPr sz="5534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08ed6ac9d0_0_9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08ed6ac9d0_0_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08ed6ac9d0_0_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g208ed6ac9d0_0_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08ed6ac9d0_0_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08ed6ac9d0_0_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08ed6ac9d0_0_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08ed6ac9d0_0_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g208ed6ac9d0_0_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08ed6ac9d0_0_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08ed6ac9d0_0_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08ed6ac9d0_0_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08ed6ac9d0_0_1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g208ed6ac9d0_0_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08ed6ac9d0_0_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08ed6ac9d0_0_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08ed6ac9d0_0_116"/>
          <p:cNvSpPr>
            <a:spLocks noGrp="1"/>
          </p:cNvSpPr>
          <p:nvPr>
            <p:ph type="pic" idx="2"/>
          </p:nvPr>
        </p:nvSpPr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08ed6ac9d0_0_1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08ed6ac9d0_0_1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g208ed6ac9d0_0_1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208ed6ac9d0_0_1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g208ed6ac9d0_0_1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208ed6ac9d0_0_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08ed6ac9d0_0_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08ed6ac9d0_0_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8ed6ac9d0_0_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208ed6ac9d0_0_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208ed6ac9d0_0_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208ed6ac9d0_0_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08ed6ac9d0_0_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08ed6ac9d0_0_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208ed6ac9d0_0_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208ed6ac9d0_0_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208ed6ac9d0_0_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wtZ5ec1Bfcs?si=ClUy-jqgp40qAD4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FF0">
            <a:alpha val="69411"/>
          </a:srgb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d15ebf420_1_3"/>
          <p:cNvSpPr/>
          <p:nvPr/>
        </p:nvSpPr>
        <p:spPr>
          <a:xfrm>
            <a:off x="6150511" y="2200614"/>
            <a:ext cx="3632400" cy="36324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259232" marR="0" lvl="0" indent="-1555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33" b="1" i="1" u="none" strike="noStrike" cap="none">
              <a:solidFill>
                <a:srgbClr val="00000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75" name="Google Shape;175;g22d15ebf420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4603" y="2138768"/>
            <a:ext cx="4411635" cy="441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2d15ebf420_1_3"/>
          <p:cNvSpPr txBox="1"/>
          <p:nvPr/>
        </p:nvSpPr>
        <p:spPr>
          <a:xfrm>
            <a:off x="308125" y="1352725"/>
            <a:ext cx="6148800" cy="4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1216B"/>
              </a:buClr>
              <a:buSzPts val="7600"/>
              <a:buFont typeface="Calibri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Sustainable Procurement </a:t>
            </a:r>
            <a:r>
              <a:rPr lang="en-GB"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 </a:t>
            </a:r>
            <a:r>
              <a:rPr lang="en-GB" sz="4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Template</a:t>
            </a:r>
            <a:endParaRPr sz="4800" b="1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8DFD1-85B3-0EB3-B53C-9FC9594B92A6}"/>
              </a:ext>
            </a:extLst>
          </p:cNvPr>
          <p:cNvSpPr txBox="1"/>
          <p:nvPr/>
        </p:nvSpPr>
        <p:spPr>
          <a:xfrm>
            <a:off x="308125" y="6447432"/>
            <a:ext cx="7585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IBM Plex Sans" panose="020B050305020300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https://youtu.be/wtZ5ec1Bfcs?si=ClUy-jqgp40qAD42</a:t>
            </a:r>
            <a:r>
              <a:rPr lang="pt-BR" b="1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22d15ebf420_1_1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30" y="4478508"/>
            <a:ext cx="504315" cy="57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2d15ebf420_1_1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481" y="2337392"/>
            <a:ext cx="197632" cy="6429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g22d15ebf420_1_1185"/>
          <p:cNvCxnSpPr/>
          <p:nvPr/>
        </p:nvCxnSpPr>
        <p:spPr>
          <a:xfrm>
            <a:off x="361134" y="567531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g22d15ebf420_1_1185"/>
          <p:cNvSpPr/>
          <p:nvPr/>
        </p:nvSpPr>
        <p:spPr>
          <a:xfrm>
            <a:off x="245959" y="1780973"/>
            <a:ext cx="809700" cy="1966800"/>
          </a:xfrm>
          <a:prstGeom prst="rect">
            <a:avLst/>
          </a:prstGeom>
          <a:noFill/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g22d15ebf420_1_1185"/>
          <p:cNvSpPr/>
          <p:nvPr/>
        </p:nvSpPr>
        <p:spPr>
          <a:xfrm>
            <a:off x="245959" y="3877266"/>
            <a:ext cx="809700" cy="1966800"/>
          </a:xfrm>
          <a:prstGeom prst="rect">
            <a:avLst/>
          </a:prstGeom>
          <a:noFill/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g22d15ebf420_1_1185"/>
          <p:cNvSpPr/>
          <p:nvPr/>
        </p:nvSpPr>
        <p:spPr>
          <a:xfrm>
            <a:off x="1165121" y="1807959"/>
            <a:ext cx="1527300" cy="393600"/>
          </a:xfrm>
          <a:prstGeom prst="rect">
            <a:avLst/>
          </a:prstGeom>
          <a:solidFill>
            <a:srgbClr val="01BFF0"/>
          </a:solidFill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g22d15ebf420_1_1185"/>
          <p:cNvSpPr/>
          <p:nvPr/>
        </p:nvSpPr>
        <p:spPr>
          <a:xfrm>
            <a:off x="1165121" y="2265159"/>
            <a:ext cx="1527300" cy="393600"/>
          </a:xfrm>
          <a:prstGeom prst="rect">
            <a:avLst/>
          </a:prstGeom>
          <a:solidFill>
            <a:srgbClr val="01BFF0"/>
          </a:solidFill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g22d15ebf420_1_1185"/>
          <p:cNvSpPr/>
          <p:nvPr/>
        </p:nvSpPr>
        <p:spPr>
          <a:xfrm>
            <a:off x="1165121" y="2755697"/>
            <a:ext cx="1527300" cy="393600"/>
          </a:xfrm>
          <a:prstGeom prst="rect">
            <a:avLst/>
          </a:prstGeom>
          <a:solidFill>
            <a:srgbClr val="01BFF0"/>
          </a:solidFill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7" name="Google Shape;337;g22d15ebf420_1_1185"/>
          <p:cNvSpPr/>
          <p:nvPr/>
        </p:nvSpPr>
        <p:spPr>
          <a:xfrm>
            <a:off x="1165121" y="3246235"/>
            <a:ext cx="1527300" cy="393600"/>
          </a:xfrm>
          <a:prstGeom prst="rect">
            <a:avLst/>
          </a:prstGeom>
          <a:solidFill>
            <a:srgbClr val="01BFF0"/>
          </a:solidFill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g22d15ebf420_1_1185"/>
          <p:cNvSpPr/>
          <p:nvPr/>
        </p:nvSpPr>
        <p:spPr>
          <a:xfrm>
            <a:off x="1165121" y="3877266"/>
            <a:ext cx="1527300" cy="393600"/>
          </a:xfrm>
          <a:prstGeom prst="rect">
            <a:avLst/>
          </a:prstGeom>
          <a:solidFill>
            <a:srgbClr val="01BFF0"/>
          </a:solidFill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g22d15ebf420_1_1185"/>
          <p:cNvSpPr/>
          <p:nvPr/>
        </p:nvSpPr>
        <p:spPr>
          <a:xfrm>
            <a:off x="1165121" y="4328114"/>
            <a:ext cx="1527300" cy="393600"/>
          </a:xfrm>
          <a:prstGeom prst="rect">
            <a:avLst/>
          </a:prstGeom>
          <a:solidFill>
            <a:srgbClr val="01BFF0"/>
          </a:solidFill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g22d15ebf420_1_1185"/>
          <p:cNvSpPr/>
          <p:nvPr/>
        </p:nvSpPr>
        <p:spPr>
          <a:xfrm>
            <a:off x="1165121" y="4811508"/>
            <a:ext cx="1527300" cy="393600"/>
          </a:xfrm>
          <a:prstGeom prst="rect">
            <a:avLst/>
          </a:prstGeom>
          <a:solidFill>
            <a:srgbClr val="01BFF0"/>
          </a:solidFill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g22d15ebf420_1_1185"/>
          <p:cNvSpPr/>
          <p:nvPr/>
        </p:nvSpPr>
        <p:spPr>
          <a:xfrm>
            <a:off x="1165121" y="5318715"/>
            <a:ext cx="1527300" cy="393600"/>
          </a:xfrm>
          <a:prstGeom prst="rect">
            <a:avLst/>
          </a:prstGeom>
          <a:solidFill>
            <a:srgbClr val="01BFF0"/>
          </a:solidFill>
          <a:ln w="12700" cap="flat" cmpd="sng">
            <a:solidFill>
              <a:srgbClr val="2F22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2" name="Google Shape;342;g22d15ebf420_1_1185"/>
          <p:cNvCxnSpPr/>
          <p:nvPr/>
        </p:nvCxnSpPr>
        <p:spPr>
          <a:xfrm>
            <a:off x="2822518" y="1807959"/>
            <a:ext cx="0" cy="4035900"/>
          </a:xfrm>
          <a:prstGeom prst="straightConnector1">
            <a:avLst/>
          </a:prstGeom>
          <a:noFill/>
          <a:ln w="1905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" name="Google Shape;343;g22d15ebf420_1_1185"/>
          <p:cNvCxnSpPr/>
          <p:nvPr/>
        </p:nvCxnSpPr>
        <p:spPr>
          <a:xfrm rot="10800000" flipH="1">
            <a:off x="2946296" y="1806865"/>
            <a:ext cx="9176700" cy="38400"/>
          </a:xfrm>
          <a:prstGeom prst="straightConnector1">
            <a:avLst/>
          </a:prstGeom>
          <a:noFill/>
          <a:ln w="12700" cap="flat" cmpd="sng">
            <a:solidFill>
              <a:srgbClr val="01BFF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44" name="Google Shape;344;g22d15ebf420_1_1185"/>
          <p:cNvCxnSpPr/>
          <p:nvPr/>
        </p:nvCxnSpPr>
        <p:spPr>
          <a:xfrm rot="10800000" flipH="1">
            <a:off x="2946296" y="3729991"/>
            <a:ext cx="9099000" cy="17700"/>
          </a:xfrm>
          <a:prstGeom prst="straightConnector1">
            <a:avLst/>
          </a:prstGeom>
          <a:noFill/>
          <a:ln w="12700" cap="flat" cmpd="sng">
            <a:solidFill>
              <a:srgbClr val="01BFF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45" name="Google Shape;345;g22d15ebf420_1_1185"/>
          <p:cNvCxnSpPr/>
          <p:nvPr/>
        </p:nvCxnSpPr>
        <p:spPr>
          <a:xfrm>
            <a:off x="5784746" y="1452359"/>
            <a:ext cx="0" cy="4391700"/>
          </a:xfrm>
          <a:prstGeom prst="straightConnector1">
            <a:avLst/>
          </a:prstGeom>
          <a:noFill/>
          <a:ln w="12700" cap="flat" cmpd="sng">
            <a:solidFill>
              <a:srgbClr val="01BFF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g22d15ebf420_1_1185"/>
          <p:cNvCxnSpPr/>
          <p:nvPr/>
        </p:nvCxnSpPr>
        <p:spPr>
          <a:xfrm>
            <a:off x="6794396" y="1452359"/>
            <a:ext cx="0" cy="4391700"/>
          </a:xfrm>
          <a:prstGeom prst="straightConnector1">
            <a:avLst/>
          </a:prstGeom>
          <a:noFill/>
          <a:ln w="12700" cap="flat" cmpd="sng">
            <a:solidFill>
              <a:srgbClr val="01BFF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47" name="Google Shape;347;g22d15ebf420_1_1185"/>
          <p:cNvSpPr txBox="1"/>
          <p:nvPr/>
        </p:nvSpPr>
        <p:spPr>
          <a:xfrm>
            <a:off x="1142090" y="1883385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22d15ebf420_1_1185"/>
          <p:cNvSpPr txBox="1"/>
          <p:nvPr/>
        </p:nvSpPr>
        <p:spPr>
          <a:xfrm>
            <a:off x="1142090" y="2335010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2d15ebf420_1_1185"/>
          <p:cNvSpPr txBox="1"/>
          <p:nvPr/>
        </p:nvSpPr>
        <p:spPr>
          <a:xfrm>
            <a:off x="1142090" y="2814047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2d15ebf420_1_1185"/>
          <p:cNvSpPr txBox="1"/>
          <p:nvPr/>
        </p:nvSpPr>
        <p:spPr>
          <a:xfrm>
            <a:off x="1142090" y="3318805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2d15ebf420_1_1185"/>
          <p:cNvSpPr txBox="1"/>
          <p:nvPr/>
        </p:nvSpPr>
        <p:spPr>
          <a:xfrm>
            <a:off x="1142090" y="3947449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2d15ebf420_1_1185"/>
          <p:cNvSpPr txBox="1"/>
          <p:nvPr/>
        </p:nvSpPr>
        <p:spPr>
          <a:xfrm>
            <a:off x="1142090" y="4399074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2d15ebf420_1_1185"/>
          <p:cNvSpPr txBox="1"/>
          <p:nvPr/>
        </p:nvSpPr>
        <p:spPr>
          <a:xfrm>
            <a:off x="1142090" y="4878111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2d15ebf420_1_1185"/>
          <p:cNvSpPr txBox="1"/>
          <p:nvPr/>
        </p:nvSpPr>
        <p:spPr>
          <a:xfrm>
            <a:off x="1142090" y="5382869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2d15ebf420_1_1185"/>
          <p:cNvSpPr txBox="1"/>
          <p:nvPr/>
        </p:nvSpPr>
        <p:spPr>
          <a:xfrm>
            <a:off x="294906" y="215691"/>
            <a:ext cx="7674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en-GB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 Sustainable Strategy action plan template  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g22d15ebf420_1_1185"/>
          <p:cNvSpPr txBox="1"/>
          <p:nvPr/>
        </p:nvSpPr>
        <p:spPr>
          <a:xfrm>
            <a:off x="1483068" y="1413943"/>
            <a:ext cx="139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Tactic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2d15ebf420_1_1185"/>
          <p:cNvSpPr txBox="1"/>
          <p:nvPr/>
        </p:nvSpPr>
        <p:spPr>
          <a:xfrm>
            <a:off x="2876575" y="1413950"/>
            <a:ext cx="306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Action     Desired result</a:t>
            </a:r>
            <a:endParaRPr sz="14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g22d15ebf420_1_1185"/>
          <p:cNvSpPr txBox="1"/>
          <p:nvPr/>
        </p:nvSpPr>
        <p:spPr>
          <a:xfrm>
            <a:off x="5784746" y="1413943"/>
            <a:ext cx="139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Deadline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2d15ebf420_1_1185"/>
          <p:cNvSpPr txBox="1"/>
          <p:nvPr/>
        </p:nvSpPr>
        <p:spPr>
          <a:xfrm>
            <a:off x="6794396" y="1360090"/>
            <a:ext cx="139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Environmental benefits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g22d15ebf420_1_1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22d15ebf420_1_1185"/>
          <p:cNvSpPr txBox="1"/>
          <p:nvPr/>
        </p:nvSpPr>
        <p:spPr>
          <a:xfrm>
            <a:off x="8187896" y="1354290"/>
            <a:ext cx="139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Social benefit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2d15ebf420_1_1185"/>
          <p:cNvSpPr txBox="1"/>
          <p:nvPr/>
        </p:nvSpPr>
        <p:spPr>
          <a:xfrm>
            <a:off x="9082650" y="1304600"/>
            <a:ext cx="222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Economic benefit </a:t>
            </a:r>
            <a:endParaRPr sz="14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(saving potential)</a:t>
            </a:r>
            <a:endParaRPr sz="14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g22d15ebf420_1_1185"/>
          <p:cNvSpPr txBox="1"/>
          <p:nvPr/>
        </p:nvSpPr>
        <p:spPr>
          <a:xfrm>
            <a:off x="11075871" y="1354290"/>
            <a:ext cx="139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SDG link?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g22d15ebf420_1_1185"/>
          <p:cNvCxnSpPr/>
          <p:nvPr/>
        </p:nvCxnSpPr>
        <p:spPr>
          <a:xfrm>
            <a:off x="3837746" y="1452384"/>
            <a:ext cx="0" cy="4391700"/>
          </a:xfrm>
          <a:prstGeom prst="straightConnector1">
            <a:avLst/>
          </a:prstGeom>
          <a:noFill/>
          <a:ln w="12700" cap="flat" cmpd="sng">
            <a:solidFill>
              <a:srgbClr val="01BFF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g22d15ebf420_1_1185"/>
          <p:cNvCxnSpPr/>
          <p:nvPr/>
        </p:nvCxnSpPr>
        <p:spPr>
          <a:xfrm>
            <a:off x="8188921" y="1452384"/>
            <a:ext cx="0" cy="4391700"/>
          </a:xfrm>
          <a:prstGeom prst="straightConnector1">
            <a:avLst/>
          </a:prstGeom>
          <a:noFill/>
          <a:ln w="12700" cap="flat" cmpd="sng">
            <a:solidFill>
              <a:srgbClr val="01BFF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66" name="Google Shape;366;g22d15ebf420_1_1185"/>
          <p:cNvCxnSpPr/>
          <p:nvPr/>
        </p:nvCxnSpPr>
        <p:spPr>
          <a:xfrm>
            <a:off x="9053846" y="1354309"/>
            <a:ext cx="0" cy="4391700"/>
          </a:xfrm>
          <a:prstGeom prst="straightConnector1">
            <a:avLst/>
          </a:prstGeom>
          <a:noFill/>
          <a:ln w="12700" cap="flat" cmpd="sng">
            <a:solidFill>
              <a:srgbClr val="01BFF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67" name="Google Shape;367;g22d15ebf420_1_1185"/>
          <p:cNvCxnSpPr/>
          <p:nvPr/>
        </p:nvCxnSpPr>
        <p:spPr>
          <a:xfrm>
            <a:off x="11038446" y="1354309"/>
            <a:ext cx="0" cy="4391700"/>
          </a:xfrm>
          <a:prstGeom prst="straightConnector1">
            <a:avLst/>
          </a:prstGeom>
          <a:noFill/>
          <a:ln w="12700" cap="flat" cmpd="sng">
            <a:solidFill>
              <a:srgbClr val="01BFF0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g22d15ebf420_1_1265"/>
          <p:cNvGrpSpPr/>
          <p:nvPr/>
        </p:nvGrpSpPr>
        <p:grpSpPr>
          <a:xfrm>
            <a:off x="823214" y="1090560"/>
            <a:ext cx="9747228" cy="5410599"/>
            <a:chOff x="795646" y="565931"/>
            <a:chExt cx="10545525" cy="5911931"/>
          </a:xfrm>
        </p:grpSpPr>
        <p:grpSp>
          <p:nvGrpSpPr>
            <p:cNvPr id="373" name="Google Shape;373;g22d15ebf420_1_1265"/>
            <p:cNvGrpSpPr/>
            <p:nvPr/>
          </p:nvGrpSpPr>
          <p:grpSpPr>
            <a:xfrm>
              <a:off x="850718" y="1038934"/>
              <a:ext cx="10490453" cy="5399904"/>
              <a:chOff x="735056" y="1690000"/>
              <a:chExt cx="16221514" cy="8349937"/>
            </a:xfrm>
          </p:grpSpPr>
          <p:sp>
            <p:nvSpPr>
              <p:cNvPr id="374" name="Google Shape;374;g22d15ebf420_1_1265"/>
              <p:cNvSpPr/>
              <p:nvPr/>
            </p:nvSpPr>
            <p:spPr>
              <a:xfrm>
                <a:off x="735056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5" name="Google Shape;375;g22d15ebf420_1_1265"/>
              <p:cNvSpPr/>
              <p:nvPr/>
            </p:nvSpPr>
            <p:spPr>
              <a:xfrm>
                <a:off x="823011" y="7821751"/>
                <a:ext cx="2544445" cy="1470659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6" name="Google Shape;376;g22d15ebf420_1_1265"/>
              <p:cNvSpPr/>
              <p:nvPr/>
            </p:nvSpPr>
            <p:spPr>
              <a:xfrm>
                <a:off x="735056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7" name="Google Shape;377;g22d15ebf420_1_1265"/>
              <p:cNvSpPr/>
              <p:nvPr/>
            </p:nvSpPr>
            <p:spPr>
              <a:xfrm>
                <a:off x="823011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8" name="Google Shape;378;g22d15ebf420_1_1265"/>
              <p:cNvSpPr/>
              <p:nvPr/>
            </p:nvSpPr>
            <p:spPr>
              <a:xfrm>
                <a:off x="6169444" y="1690007"/>
                <a:ext cx="2544445" cy="993139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19" y="992644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9" name="Google Shape;379;g22d15ebf420_1_1265"/>
              <p:cNvSpPr/>
              <p:nvPr/>
            </p:nvSpPr>
            <p:spPr>
              <a:xfrm>
                <a:off x="6257392" y="65966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910971"/>
                    </a:lnTo>
                    <a:lnTo>
                      <a:pt x="2544432" y="81673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0" name="Google Shape;380;g22d15ebf420_1_1265"/>
              <p:cNvSpPr/>
              <p:nvPr/>
            </p:nvSpPr>
            <p:spPr>
              <a:xfrm>
                <a:off x="6169445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1" name="Google Shape;381;g22d15ebf420_1_1265"/>
              <p:cNvSpPr/>
              <p:nvPr/>
            </p:nvSpPr>
            <p:spPr>
              <a:xfrm>
                <a:off x="6257401" y="7821751"/>
                <a:ext cx="2544445" cy="1470659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2" name="Google Shape;382;g22d15ebf420_1_1265"/>
              <p:cNvSpPr/>
              <p:nvPr/>
            </p:nvSpPr>
            <p:spPr>
              <a:xfrm>
                <a:off x="6169445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3" name="Google Shape;383;g22d15ebf420_1_1265"/>
              <p:cNvSpPr/>
              <p:nvPr/>
            </p:nvSpPr>
            <p:spPr>
              <a:xfrm>
                <a:off x="6257401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4" name="Google Shape;384;g22d15ebf420_1_1265"/>
              <p:cNvSpPr/>
              <p:nvPr/>
            </p:nvSpPr>
            <p:spPr>
              <a:xfrm>
                <a:off x="3543347" y="7508017"/>
                <a:ext cx="0" cy="8127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79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5" name="Google Shape;385;g22d15ebf420_1_1265"/>
              <p:cNvSpPr/>
              <p:nvPr/>
            </p:nvSpPr>
            <p:spPr>
              <a:xfrm>
                <a:off x="3543347" y="6596658"/>
                <a:ext cx="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915" extrusionOk="0">
                    <a:moveTo>
                      <a:pt x="0" y="0"/>
                    </a:moveTo>
                    <a:lnTo>
                      <a:pt x="0" y="8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6" name="Google Shape;386;g22d15ebf420_1_1265"/>
              <p:cNvSpPr/>
              <p:nvPr/>
            </p:nvSpPr>
            <p:spPr>
              <a:xfrm>
                <a:off x="3455392" y="1690000"/>
                <a:ext cx="2544445" cy="993139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7" name="Google Shape;387;g22d15ebf420_1_1265"/>
              <p:cNvSpPr/>
              <p:nvPr/>
            </p:nvSpPr>
            <p:spPr>
              <a:xfrm>
                <a:off x="3543338" y="65966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8" name="Google Shape;388;g22d15ebf420_1_1265"/>
              <p:cNvSpPr/>
              <p:nvPr/>
            </p:nvSpPr>
            <p:spPr>
              <a:xfrm>
                <a:off x="3455392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9" name="Google Shape;389;g22d15ebf420_1_1265"/>
              <p:cNvSpPr/>
              <p:nvPr/>
            </p:nvSpPr>
            <p:spPr>
              <a:xfrm>
                <a:off x="3543347" y="7821751"/>
                <a:ext cx="2544445" cy="1470659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0" name="Google Shape;390;g22d15ebf420_1_1265"/>
              <p:cNvSpPr/>
              <p:nvPr/>
            </p:nvSpPr>
            <p:spPr>
              <a:xfrm>
                <a:off x="3455392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1" name="Google Shape;391;g22d15ebf420_1_1265"/>
              <p:cNvSpPr/>
              <p:nvPr/>
            </p:nvSpPr>
            <p:spPr>
              <a:xfrm>
                <a:off x="3543347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2" name="Google Shape;392;g22d15ebf420_1_1265"/>
              <p:cNvSpPr/>
              <p:nvPr/>
            </p:nvSpPr>
            <p:spPr>
              <a:xfrm>
                <a:off x="8889772" y="1690007"/>
                <a:ext cx="2544445" cy="993139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992644"/>
                    </a:lnTo>
                    <a:lnTo>
                      <a:pt x="2544432" y="992644"/>
                    </a:lnTo>
                    <a:lnTo>
                      <a:pt x="2544432" y="910971"/>
                    </a:lnTo>
                    <a:lnTo>
                      <a:pt x="2544432" y="81673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3" name="Google Shape;393;g22d15ebf420_1_1265"/>
              <p:cNvSpPr/>
              <p:nvPr/>
            </p:nvSpPr>
            <p:spPr>
              <a:xfrm>
                <a:off x="8977731" y="659666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4" name="Google Shape;394;g22d15ebf420_1_1265"/>
              <p:cNvSpPr/>
              <p:nvPr/>
            </p:nvSpPr>
            <p:spPr>
              <a:xfrm>
                <a:off x="8889781" y="2915094"/>
                <a:ext cx="2544445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5" name="Google Shape;395;g22d15ebf420_1_1265"/>
              <p:cNvSpPr/>
              <p:nvPr/>
            </p:nvSpPr>
            <p:spPr>
              <a:xfrm>
                <a:off x="8977737" y="7821751"/>
                <a:ext cx="2544445" cy="1470659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6" name="Google Shape;396;g22d15ebf420_1_1265"/>
              <p:cNvSpPr/>
              <p:nvPr/>
            </p:nvSpPr>
            <p:spPr>
              <a:xfrm>
                <a:off x="8889781" y="4617660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7" name="Google Shape;397;g22d15ebf420_1_1265"/>
              <p:cNvSpPr/>
              <p:nvPr/>
            </p:nvSpPr>
            <p:spPr>
              <a:xfrm>
                <a:off x="8977737" y="9524317"/>
                <a:ext cx="2544445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8" name="Google Shape;398;g22d15ebf420_1_1265"/>
              <p:cNvSpPr/>
              <p:nvPr/>
            </p:nvSpPr>
            <p:spPr>
              <a:xfrm>
                <a:off x="11603825" y="1690007"/>
                <a:ext cx="2544444" cy="993139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32" y="992644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9" name="Google Shape;399;g22d15ebf420_1_1265"/>
              <p:cNvSpPr/>
              <p:nvPr/>
            </p:nvSpPr>
            <p:spPr>
              <a:xfrm>
                <a:off x="11691785" y="6596665"/>
                <a:ext cx="2544444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0" name="Google Shape;400;g22d15ebf420_1_1265"/>
              <p:cNvSpPr/>
              <p:nvPr/>
            </p:nvSpPr>
            <p:spPr>
              <a:xfrm>
                <a:off x="14324165" y="1690007"/>
                <a:ext cx="2544444" cy="993139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19" y="992644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1" name="Google Shape;401;g22d15ebf420_1_1265"/>
              <p:cNvSpPr/>
              <p:nvPr/>
            </p:nvSpPr>
            <p:spPr>
              <a:xfrm>
                <a:off x="14412126" y="6596665"/>
                <a:ext cx="2544444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 extrusionOk="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2" name="Google Shape;402;g22d15ebf420_1_1265"/>
              <p:cNvSpPr/>
              <p:nvPr/>
            </p:nvSpPr>
            <p:spPr>
              <a:xfrm>
                <a:off x="11603835" y="2915094"/>
                <a:ext cx="2544444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3" name="Google Shape;403;g22d15ebf420_1_1265"/>
              <p:cNvSpPr/>
              <p:nvPr/>
            </p:nvSpPr>
            <p:spPr>
              <a:xfrm>
                <a:off x="11691790" y="7821751"/>
                <a:ext cx="2544444" cy="1470659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4" name="Google Shape;404;g22d15ebf420_1_1265"/>
              <p:cNvSpPr/>
              <p:nvPr/>
            </p:nvSpPr>
            <p:spPr>
              <a:xfrm>
                <a:off x="14324170" y="2915094"/>
                <a:ext cx="2544444" cy="147066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147066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5" name="Google Shape;405;g22d15ebf420_1_1265"/>
              <p:cNvSpPr/>
              <p:nvPr/>
            </p:nvSpPr>
            <p:spPr>
              <a:xfrm>
                <a:off x="14412126" y="7821751"/>
                <a:ext cx="2544444" cy="1470659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1470659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6" name="Google Shape;406;g22d15ebf420_1_1265"/>
              <p:cNvSpPr/>
              <p:nvPr/>
            </p:nvSpPr>
            <p:spPr>
              <a:xfrm>
                <a:off x="11603835" y="4617660"/>
                <a:ext cx="254444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7" name="Google Shape;407;g22d15ebf420_1_1265"/>
              <p:cNvSpPr/>
              <p:nvPr/>
            </p:nvSpPr>
            <p:spPr>
              <a:xfrm>
                <a:off x="11691790" y="9524317"/>
                <a:ext cx="254444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8" name="Google Shape;408;g22d15ebf420_1_1265"/>
              <p:cNvSpPr/>
              <p:nvPr/>
            </p:nvSpPr>
            <p:spPr>
              <a:xfrm>
                <a:off x="14324170" y="4617660"/>
                <a:ext cx="254444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9" name="Google Shape;409;g22d15ebf420_1_1265"/>
              <p:cNvSpPr/>
              <p:nvPr/>
            </p:nvSpPr>
            <p:spPr>
              <a:xfrm>
                <a:off x="14412126" y="9524317"/>
                <a:ext cx="254444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515620" extrusionOk="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10" name="Google Shape;410;g22d15ebf420_1_1265"/>
            <p:cNvSpPr txBox="1"/>
            <p:nvPr/>
          </p:nvSpPr>
          <p:spPr>
            <a:xfrm>
              <a:off x="795646" y="565931"/>
              <a:ext cx="26118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2d15ebf420_1_1265"/>
            <p:cNvSpPr txBox="1"/>
            <p:nvPr/>
          </p:nvSpPr>
          <p:spPr>
            <a:xfrm>
              <a:off x="795646" y="3786075"/>
              <a:ext cx="28845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2d15ebf420_1_1265"/>
            <p:cNvSpPr txBox="1"/>
            <p:nvPr/>
          </p:nvSpPr>
          <p:spPr>
            <a:xfrm>
              <a:off x="2609974" y="1104791"/>
              <a:ext cx="11664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Do now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22d15ebf420_1_1265"/>
            <p:cNvSpPr txBox="1"/>
            <p:nvPr/>
          </p:nvSpPr>
          <p:spPr>
            <a:xfrm>
              <a:off x="4422050" y="1104791"/>
              <a:ext cx="8094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22d15ebf420_1_1265"/>
            <p:cNvSpPr txBox="1"/>
            <p:nvPr/>
          </p:nvSpPr>
          <p:spPr>
            <a:xfrm>
              <a:off x="6107057" y="1104804"/>
              <a:ext cx="16098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in $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22d15ebf420_1_1265"/>
            <p:cNvSpPr txBox="1"/>
            <p:nvPr/>
          </p:nvSpPr>
          <p:spPr>
            <a:xfrm>
              <a:off x="7936507" y="1104804"/>
              <a:ext cx="14061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on xxx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22d15ebf420_1_1265"/>
            <p:cNvSpPr txBox="1"/>
            <p:nvPr/>
          </p:nvSpPr>
          <p:spPr>
            <a:xfrm>
              <a:off x="9626699" y="1104804"/>
              <a:ext cx="12297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Assumptions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22d15ebf420_1_1265"/>
            <p:cNvSpPr txBox="1"/>
            <p:nvPr/>
          </p:nvSpPr>
          <p:spPr>
            <a:xfrm>
              <a:off x="850723" y="1954889"/>
              <a:ext cx="10392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Phase 1: this year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22d15ebf420_1_1265"/>
            <p:cNvSpPr txBox="1"/>
            <p:nvPr/>
          </p:nvSpPr>
          <p:spPr>
            <a:xfrm>
              <a:off x="850723" y="2968617"/>
              <a:ext cx="10647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22d15ebf420_1_1265"/>
            <p:cNvSpPr txBox="1"/>
            <p:nvPr/>
          </p:nvSpPr>
          <p:spPr>
            <a:xfrm>
              <a:off x="2666856" y="4277759"/>
              <a:ext cx="10134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Do now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22d15ebf420_1_1265"/>
            <p:cNvSpPr txBox="1"/>
            <p:nvPr/>
          </p:nvSpPr>
          <p:spPr>
            <a:xfrm>
              <a:off x="4478931" y="4277759"/>
              <a:ext cx="8094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22d15ebf420_1_1265"/>
            <p:cNvSpPr txBox="1"/>
            <p:nvPr/>
          </p:nvSpPr>
          <p:spPr>
            <a:xfrm>
              <a:off x="6163938" y="4277749"/>
              <a:ext cx="16098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in $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22d15ebf420_1_1265"/>
            <p:cNvSpPr txBox="1"/>
            <p:nvPr/>
          </p:nvSpPr>
          <p:spPr>
            <a:xfrm>
              <a:off x="7993388" y="4277749"/>
              <a:ext cx="14061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on xxx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22d15ebf420_1_1265"/>
            <p:cNvSpPr txBox="1"/>
            <p:nvPr/>
          </p:nvSpPr>
          <p:spPr>
            <a:xfrm>
              <a:off x="9683580" y="4277749"/>
              <a:ext cx="12297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Assumptions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22d15ebf420_1_1265"/>
            <p:cNvSpPr txBox="1"/>
            <p:nvPr/>
          </p:nvSpPr>
          <p:spPr>
            <a:xfrm>
              <a:off x="907604" y="5127834"/>
              <a:ext cx="1039200" cy="8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11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Phase 2: next year and further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22d15ebf420_1_1265"/>
            <p:cNvSpPr txBox="1"/>
            <p:nvPr/>
          </p:nvSpPr>
          <p:spPr>
            <a:xfrm>
              <a:off x="907604" y="6141562"/>
              <a:ext cx="10647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6" name="Google Shape;426;g22d15ebf420_1_1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2d15ebf420_1_1265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8: Project plan &amp; Timing of strategy template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g22d15ebf420_1_1265"/>
          <p:cNvCxnSpPr/>
          <p:nvPr/>
        </p:nvCxnSpPr>
        <p:spPr>
          <a:xfrm>
            <a:off x="423307" y="532763"/>
            <a:ext cx="3192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2d15ebf420_1_9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2d15ebf420_1_959"/>
          <p:cNvSpPr txBox="1"/>
          <p:nvPr/>
        </p:nvSpPr>
        <p:spPr>
          <a:xfrm>
            <a:off x="4419000" y="1281623"/>
            <a:ext cx="2071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Enter your company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2d15ebf420_1_959"/>
          <p:cNvSpPr txBox="1"/>
          <p:nvPr/>
        </p:nvSpPr>
        <p:spPr>
          <a:xfrm>
            <a:off x="1766427" y="2379225"/>
            <a:ext cx="1761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Company Sustainability goals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2d15ebf420_1_959"/>
          <p:cNvSpPr txBox="1"/>
          <p:nvPr/>
        </p:nvSpPr>
        <p:spPr>
          <a:xfrm>
            <a:off x="1766420" y="3534469"/>
            <a:ext cx="2274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Procurement department’s Sustainable goal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2d15ebf420_1_959"/>
          <p:cNvSpPr txBox="1"/>
          <p:nvPr/>
        </p:nvSpPr>
        <p:spPr>
          <a:xfrm>
            <a:off x="1766420" y="4686564"/>
            <a:ext cx="2274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Personal Sustainable Procurement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g22d15ebf420_1_959"/>
          <p:cNvCxnSpPr/>
          <p:nvPr/>
        </p:nvCxnSpPr>
        <p:spPr>
          <a:xfrm>
            <a:off x="423307" y="634829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g22d15ebf420_1_959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Sustainable Procurement Strategy set-up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88" name="Google Shape;188;g22d15ebf420_1_959"/>
          <p:cNvGraphicFramePr/>
          <p:nvPr/>
        </p:nvGraphicFramePr>
        <p:xfrm>
          <a:off x="701659" y="11051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{AB3125E7-A9BC-4F96-8CC7-46F42C6F886B}</a:tableStyleId>
              </a:tblPr>
              <a:tblGrid>
                <a:gridCol w="10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#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Question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strike="noStrike" cap="none"/>
                        <a:t>1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strike="noStrike" cap="none"/>
                        <a:t>What is the link between my company strategy and my sustainable Procurement Strategy? 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strike="noStrike" cap="none"/>
                        <a:t>2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strike="noStrike" cap="none"/>
                        <a:t>What is the most important input from my stakeholders, regarding my strategy?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strike="noStrike" cap="none"/>
                        <a:t>3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strike="noStrike" cap="none"/>
                        <a:t>What are the most important groups and suppliers I want to focus on? 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strike="noStrike" cap="none"/>
                        <a:t>4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strike="noStrike" cap="none"/>
                        <a:t>Which actions are required to manage my key sustainability risks? 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strike="noStrike" cap="none"/>
                        <a:t>5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strike="noStrike" cap="none"/>
                        <a:t>Which topics of the 10R strategy am I implementing in my portfolio to achieve my targets?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strike="noStrike" cap="none"/>
                        <a:t>6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strike="noStrike" cap="none"/>
                        <a:t>How do I translate my policy goals toward strategy targets? 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strike="noStrike" cap="none"/>
                        <a:t>7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strike="noStrike" cap="none"/>
                        <a:t>Which targets do I want to achieve in the following year, and which ones later in time?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strike="noStrike" cap="none"/>
                        <a:t>8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strike="noStrike" cap="none"/>
                        <a:t>What is the impact of my sustainability approach on my project plan and budget?</a:t>
                      </a:r>
                      <a:endParaRPr sz="17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22f8d71689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2f8d716891_0_0"/>
          <p:cNvSpPr txBox="1"/>
          <p:nvPr/>
        </p:nvSpPr>
        <p:spPr>
          <a:xfrm>
            <a:off x="4419000" y="1281623"/>
            <a:ext cx="2071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Enter your company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2f8d716891_0_0"/>
          <p:cNvSpPr txBox="1"/>
          <p:nvPr/>
        </p:nvSpPr>
        <p:spPr>
          <a:xfrm>
            <a:off x="1766427" y="2379225"/>
            <a:ext cx="1761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Company Sustainability goals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2f8d716891_0_0"/>
          <p:cNvSpPr txBox="1"/>
          <p:nvPr/>
        </p:nvSpPr>
        <p:spPr>
          <a:xfrm>
            <a:off x="1766420" y="3534469"/>
            <a:ext cx="2274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Procurement department’s Sustainable goal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2f8d716891_0_0"/>
          <p:cNvSpPr txBox="1"/>
          <p:nvPr/>
        </p:nvSpPr>
        <p:spPr>
          <a:xfrm>
            <a:off x="1766420" y="4686564"/>
            <a:ext cx="2274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Personal Sustainable Procurement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g22f8d716891_0_0"/>
          <p:cNvCxnSpPr/>
          <p:nvPr/>
        </p:nvCxnSpPr>
        <p:spPr>
          <a:xfrm>
            <a:off x="423307" y="482429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g22f8d716891_0_0"/>
          <p:cNvSpPr txBox="1"/>
          <p:nvPr/>
        </p:nvSpPr>
        <p:spPr>
          <a:xfrm>
            <a:off x="357075" y="130600"/>
            <a:ext cx="1183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1: </a:t>
            </a: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How to link the Company strategy &amp; sustainable Procurement Strategy? 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00" name="Google Shape;200;g22f8d716891_0_0"/>
          <p:cNvGraphicFramePr/>
          <p:nvPr/>
        </p:nvGraphicFramePr>
        <p:xfrm>
          <a:off x="1447784" y="8747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{AB3125E7-A9BC-4F96-8CC7-46F42C6F886B}</a:tableStyleId>
              </a:tblPr>
              <a:tblGrid>
                <a:gridCol w="23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Goal 1 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Goal 2 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Goal 3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Sustainability goals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department’s Sustainable goal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Personal Sustainable Procurement Strategy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22f8d716891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844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g22f8d716891_0_21"/>
          <p:cNvGrpSpPr/>
          <p:nvPr/>
        </p:nvGrpSpPr>
        <p:grpSpPr>
          <a:xfrm>
            <a:off x="252663" y="869193"/>
            <a:ext cx="11686360" cy="5419337"/>
            <a:chOff x="252663" y="411993"/>
            <a:chExt cx="11686360" cy="5419337"/>
          </a:xfrm>
        </p:grpSpPr>
        <p:grpSp>
          <p:nvGrpSpPr>
            <p:cNvPr id="207" name="Google Shape;207;g22f8d716891_0_21"/>
            <p:cNvGrpSpPr/>
            <p:nvPr/>
          </p:nvGrpSpPr>
          <p:grpSpPr>
            <a:xfrm>
              <a:off x="252663" y="411993"/>
              <a:ext cx="11686360" cy="5419337"/>
              <a:chOff x="402069" y="621970"/>
              <a:chExt cx="19306724" cy="8953142"/>
            </a:xfrm>
          </p:grpSpPr>
          <p:sp>
            <p:nvSpPr>
              <p:cNvPr id="208" name="Google Shape;208;g22f8d716891_0_21"/>
              <p:cNvSpPr/>
              <p:nvPr/>
            </p:nvSpPr>
            <p:spPr>
              <a:xfrm>
                <a:off x="15109488" y="3361154"/>
                <a:ext cx="4599305" cy="1351279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1351279" extrusionOk="0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8812" y="1350744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9" name="Google Shape;209;g22f8d716891_0_21"/>
              <p:cNvSpPr/>
              <p:nvPr/>
            </p:nvSpPr>
            <p:spPr>
              <a:xfrm>
                <a:off x="10158845" y="621975"/>
                <a:ext cx="4630419" cy="2437765"/>
              </a:xfrm>
              <a:custGeom>
                <a:avLst/>
                <a:gdLst/>
                <a:ahLst/>
                <a:cxnLst/>
                <a:rect l="l" t="t" r="r" b="b"/>
                <a:pathLst>
                  <a:path w="4630419" h="2437765" extrusionOk="0">
                    <a:moveTo>
                      <a:pt x="463022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2356345"/>
                    </a:lnTo>
                    <a:lnTo>
                      <a:pt x="0" y="2437625"/>
                    </a:lnTo>
                    <a:lnTo>
                      <a:pt x="4630229" y="2437625"/>
                    </a:lnTo>
                    <a:lnTo>
                      <a:pt x="463022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0" name="Google Shape;210;g22f8d716891_0_21"/>
              <p:cNvSpPr/>
              <p:nvPr/>
            </p:nvSpPr>
            <p:spPr>
              <a:xfrm>
                <a:off x="10158852" y="3361154"/>
                <a:ext cx="4630419" cy="1351279"/>
              </a:xfrm>
              <a:custGeom>
                <a:avLst/>
                <a:gdLst/>
                <a:ahLst/>
                <a:cxnLst/>
                <a:rect l="l" t="t" r="r" b="b"/>
                <a:pathLst>
                  <a:path w="4630419" h="1351279" extrusionOk="0">
                    <a:moveTo>
                      <a:pt x="4630225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630225" y="1350744"/>
                    </a:lnTo>
                    <a:lnTo>
                      <a:pt x="46302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1" name="Google Shape;211;g22f8d716891_0_21"/>
              <p:cNvSpPr/>
              <p:nvPr/>
            </p:nvSpPr>
            <p:spPr>
              <a:xfrm>
                <a:off x="10158852" y="5026025"/>
                <a:ext cx="4630419" cy="1338579"/>
              </a:xfrm>
              <a:custGeom>
                <a:avLst/>
                <a:gdLst/>
                <a:ahLst/>
                <a:cxnLst/>
                <a:rect l="l" t="t" r="r" b="b"/>
                <a:pathLst>
                  <a:path w="4630419" h="1338579" extrusionOk="0">
                    <a:moveTo>
                      <a:pt x="4630225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630225" y="1338179"/>
                    </a:lnTo>
                    <a:lnTo>
                      <a:pt x="46302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2" name="Google Shape;212;g22f8d716891_0_21"/>
              <p:cNvSpPr/>
              <p:nvPr/>
            </p:nvSpPr>
            <p:spPr>
              <a:xfrm>
                <a:off x="10158852" y="8223833"/>
                <a:ext cx="4630419" cy="1351279"/>
              </a:xfrm>
              <a:custGeom>
                <a:avLst/>
                <a:gdLst/>
                <a:ahLst/>
                <a:cxnLst/>
                <a:rect l="l" t="t" r="r" b="b"/>
                <a:pathLst>
                  <a:path w="4630419" h="1351279" extrusionOk="0">
                    <a:moveTo>
                      <a:pt x="4630225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630225" y="1350744"/>
                    </a:lnTo>
                    <a:lnTo>
                      <a:pt x="46302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3" name="Google Shape;213;g22f8d716891_0_21"/>
              <p:cNvSpPr/>
              <p:nvPr/>
            </p:nvSpPr>
            <p:spPr>
              <a:xfrm>
                <a:off x="10158852" y="6678330"/>
                <a:ext cx="4630419" cy="1338579"/>
              </a:xfrm>
              <a:custGeom>
                <a:avLst/>
                <a:gdLst/>
                <a:ahLst/>
                <a:cxnLst/>
                <a:rect l="l" t="t" r="r" b="b"/>
                <a:pathLst>
                  <a:path w="4630419" h="1338579" extrusionOk="0">
                    <a:moveTo>
                      <a:pt x="4630225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630225" y="1338179"/>
                    </a:lnTo>
                    <a:lnTo>
                      <a:pt x="46302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4" name="Google Shape;214;g22f8d716891_0_21"/>
              <p:cNvSpPr/>
              <p:nvPr/>
            </p:nvSpPr>
            <p:spPr>
              <a:xfrm>
                <a:off x="5283608" y="2978312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80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5" name="Google Shape;215;g22f8d716891_0_21"/>
              <p:cNvSpPr/>
              <p:nvPr/>
            </p:nvSpPr>
            <p:spPr>
              <a:xfrm>
                <a:off x="5283608" y="621970"/>
                <a:ext cx="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915" extrusionOk="0">
                    <a:moveTo>
                      <a:pt x="0" y="0"/>
                    </a:moveTo>
                    <a:lnTo>
                      <a:pt x="0" y="8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6" name="Google Shape;216;g22f8d716891_0_21"/>
              <p:cNvSpPr/>
              <p:nvPr/>
            </p:nvSpPr>
            <p:spPr>
              <a:xfrm>
                <a:off x="402081" y="2978312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280" extrusionOk="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7" name="Google Shape;217;g22f8d716891_0_21"/>
              <p:cNvSpPr/>
              <p:nvPr/>
            </p:nvSpPr>
            <p:spPr>
              <a:xfrm>
                <a:off x="402081" y="621970"/>
                <a:ext cx="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81915" extrusionOk="0">
                    <a:moveTo>
                      <a:pt x="0" y="0"/>
                    </a:moveTo>
                    <a:lnTo>
                      <a:pt x="0" y="8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8" name="Google Shape;218;g22f8d716891_0_21"/>
              <p:cNvSpPr/>
              <p:nvPr/>
            </p:nvSpPr>
            <p:spPr>
              <a:xfrm>
                <a:off x="5283606" y="621975"/>
                <a:ext cx="4592955" cy="2437765"/>
              </a:xfrm>
              <a:custGeom>
                <a:avLst/>
                <a:gdLst/>
                <a:ahLst/>
                <a:cxnLst/>
                <a:rect l="l" t="t" r="r" b="b"/>
                <a:pathLst>
                  <a:path w="4592955" h="2437765" extrusionOk="0">
                    <a:moveTo>
                      <a:pt x="4592523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2356345"/>
                    </a:lnTo>
                    <a:lnTo>
                      <a:pt x="0" y="2437625"/>
                    </a:lnTo>
                    <a:lnTo>
                      <a:pt x="4592523" y="2437625"/>
                    </a:lnTo>
                    <a:lnTo>
                      <a:pt x="4592523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9" name="Google Shape;219;g22f8d716891_0_21"/>
              <p:cNvSpPr/>
              <p:nvPr/>
            </p:nvSpPr>
            <p:spPr>
              <a:xfrm>
                <a:off x="402069" y="621975"/>
                <a:ext cx="4599305" cy="2437765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2437765" extrusionOk="0">
                    <a:moveTo>
                      <a:pt x="4598822" y="0"/>
                    </a:moveTo>
                    <a:lnTo>
                      <a:pt x="12" y="0"/>
                    </a:lnTo>
                    <a:lnTo>
                      <a:pt x="0" y="81673"/>
                    </a:lnTo>
                    <a:lnTo>
                      <a:pt x="12" y="2356345"/>
                    </a:lnTo>
                    <a:lnTo>
                      <a:pt x="0" y="2437625"/>
                    </a:lnTo>
                    <a:lnTo>
                      <a:pt x="4598822" y="2437625"/>
                    </a:lnTo>
                    <a:lnTo>
                      <a:pt x="459882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0" name="Google Shape;220;g22f8d716891_0_21"/>
              <p:cNvSpPr/>
              <p:nvPr/>
            </p:nvSpPr>
            <p:spPr>
              <a:xfrm>
                <a:off x="5283608" y="3361154"/>
                <a:ext cx="4592955" cy="1351279"/>
              </a:xfrm>
              <a:custGeom>
                <a:avLst/>
                <a:gdLst/>
                <a:ahLst/>
                <a:cxnLst/>
                <a:rect l="l" t="t" r="r" b="b"/>
                <a:pathLst>
                  <a:path w="4592955" h="1351279" extrusionOk="0">
                    <a:moveTo>
                      <a:pt x="4592530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2530" y="1350744"/>
                    </a:lnTo>
                    <a:lnTo>
                      <a:pt x="4592530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1" name="Google Shape;221;g22f8d716891_0_21"/>
              <p:cNvSpPr/>
              <p:nvPr/>
            </p:nvSpPr>
            <p:spPr>
              <a:xfrm>
                <a:off x="402081" y="3361154"/>
                <a:ext cx="4599305" cy="1351279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1351279" extrusionOk="0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8812" y="1350744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2" name="Google Shape;222;g22f8d716891_0_21"/>
              <p:cNvSpPr/>
              <p:nvPr/>
            </p:nvSpPr>
            <p:spPr>
              <a:xfrm>
                <a:off x="5283608" y="5026025"/>
                <a:ext cx="4592955" cy="1338579"/>
              </a:xfrm>
              <a:custGeom>
                <a:avLst/>
                <a:gdLst/>
                <a:ahLst/>
                <a:cxnLst/>
                <a:rect l="l" t="t" r="r" b="b"/>
                <a:pathLst>
                  <a:path w="4592955" h="1338579" extrusionOk="0">
                    <a:moveTo>
                      <a:pt x="4592530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2530" y="1338179"/>
                    </a:lnTo>
                    <a:lnTo>
                      <a:pt x="4592530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3" name="Google Shape;223;g22f8d716891_0_21"/>
              <p:cNvSpPr/>
              <p:nvPr/>
            </p:nvSpPr>
            <p:spPr>
              <a:xfrm>
                <a:off x="402081" y="5026025"/>
                <a:ext cx="4599305" cy="1338579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1338579" extrusionOk="0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8812" y="1338179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4" name="Google Shape;224;g22f8d716891_0_21"/>
              <p:cNvSpPr/>
              <p:nvPr/>
            </p:nvSpPr>
            <p:spPr>
              <a:xfrm>
                <a:off x="5283608" y="8223833"/>
                <a:ext cx="4592955" cy="1351279"/>
              </a:xfrm>
              <a:custGeom>
                <a:avLst/>
                <a:gdLst/>
                <a:ahLst/>
                <a:cxnLst/>
                <a:rect l="l" t="t" r="r" b="b"/>
                <a:pathLst>
                  <a:path w="4592955" h="1351279" extrusionOk="0">
                    <a:moveTo>
                      <a:pt x="4592530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2530" y="1350744"/>
                    </a:lnTo>
                    <a:lnTo>
                      <a:pt x="4592530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5" name="Google Shape;225;g22f8d716891_0_21"/>
              <p:cNvSpPr/>
              <p:nvPr/>
            </p:nvSpPr>
            <p:spPr>
              <a:xfrm>
                <a:off x="402081" y="8223833"/>
                <a:ext cx="4599305" cy="1351279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1351279" extrusionOk="0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8812" y="1350744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6" name="Google Shape;226;g22f8d716891_0_21"/>
              <p:cNvSpPr/>
              <p:nvPr/>
            </p:nvSpPr>
            <p:spPr>
              <a:xfrm>
                <a:off x="5283608" y="6678330"/>
                <a:ext cx="4592955" cy="1338579"/>
              </a:xfrm>
              <a:custGeom>
                <a:avLst/>
                <a:gdLst/>
                <a:ahLst/>
                <a:cxnLst/>
                <a:rect l="l" t="t" r="r" b="b"/>
                <a:pathLst>
                  <a:path w="4592955" h="1338579" extrusionOk="0">
                    <a:moveTo>
                      <a:pt x="4592530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2530" y="1338179"/>
                    </a:lnTo>
                    <a:lnTo>
                      <a:pt x="4592530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7" name="Google Shape;227;g22f8d716891_0_21"/>
              <p:cNvSpPr/>
              <p:nvPr/>
            </p:nvSpPr>
            <p:spPr>
              <a:xfrm>
                <a:off x="402081" y="6678330"/>
                <a:ext cx="4599305" cy="1338579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1338579" extrusionOk="0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8812" y="1338179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8" name="Google Shape;228;g22f8d716891_0_21"/>
              <p:cNvSpPr/>
              <p:nvPr/>
            </p:nvSpPr>
            <p:spPr>
              <a:xfrm>
                <a:off x="15109482" y="621975"/>
                <a:ext cx="4599305" cy="2437765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2437765" extrusionOk="0">
                    <a:moveTo>
                      <a:pt x="4598809" y="0"/>
                    </a:moveTo>
                    <a:lnTo>
                      <a:pt x="0" y="0"/>
                    </a:lnTo>
                    <a:lnTo>
                      <a:pt x="0" y="2437625"/>
                    </a:lnTo>
                    <a:lnTo>
                      <a:pt x="4598809" y="2437625"/>
                    </a:lnTo>
                    <a:lnTo>
                      <a:pt x="4598809" y="2355951"/>
                    </a:lnTo>
                    <a:lnTo>
                      <a:pt x="4598809" y="81673"/>
                    </a:lnTo>
                    <a:lnTo>
                      <a:pt x="459880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9" name="Google Shape;229;g22f8d716891_0_21"/>
              <p:cNvSpPr/>
              <p:nvPr/>
            </p:nvSpPr>
            <p:spPr>
              <a:xfrm>
                <a:off x="15109487" y="5026025"/>
                <a:ext cx="4599305" cy="1338579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1338579" extrusionOk="0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8812" y="1338179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0" name="Google Shape;230;g22f8d716891_0_21"/>
              <p:cNvSpPr/>
              <p:nvPr/>
            </p:nvSpPr>
            <p:spPr>
              <a:xfrm>
                <a:off x="15109487" y="8223833"/>
                <a:ext cx="4599305" cy="1351279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1351279" extrusionOk="0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8812" y="1350744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1" name="Google Shape;231;g22f8d716891_0_21"/>
              <p:cNvSpPr/>
              <p:nvPr/>
            </p:nvSpPr>
            <p:spPr>
              <a:xfrm>
                <a:off x="15109487" y="6678330"/>
                <a:ext cx="4599305" cy="1338579"/>
              </a:xfrm>
              <a:custGeom>
                <a:avLst/>
                <a:gdLst/>
                <a:ahLst/>
                <a:cxnLst/>
                <a:rect l="l" t="t" r="r" b="b"/>
                <a:pathLst>
                  <a:path w="4599305" h="1338579" extrusionOk="0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8812" y="1338179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32" name="Google Shape;232;g22f8d716891_0_21"/>
            <p:cNvSpPr txBox="1"/>
            <p:nvPr/>
          </p:nvSpPr>
          <p:spPr>
            <a:xfrm>
              <a:off x="382273" y="527086"/>
              <a:ext cx="1088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Description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22f8d716891_0_21"/>
            <p:cNvSpPr txBox="1"/>
            <p:nvPr/>
          </p:nvSpPr>
          <p:spPr>
            <a:xfrm>
              <a:off x="382273" y="2152392"/>
              <a:ext cx="79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Example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22f8d716891_0_21"/>
            <p:cNvSpPr txBox="1"/>
            <p:nvPr/>
          </p:nvSpPr>
          <p:spPr>
            <a:xfrm>
              <a:off x="3211545" y="527086"/>
              <a:ext cx="1223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Stakeholders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2f8d716891_0_21"/>
            <p:cNvSpPr txBox="1"/>
            <p:nvPr/>
          </p:nvSpPr>
          <p:spPr>
            <a:xfrm>
              <a:off x="3211545" y="2152392"/>
              <a:ext cx="1624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Senior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22f8d716891_0_21"/>
            <p:cNvSpPr txBox="1"/>
            <p:nvPr/>
          </p:nvSpPr>
          <p:spPr>
            <a:xfrm>
              <a:off x="6263252" y="527086"/>
              <a:ext cx="1693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Role in the process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22f8d716891_0_21"/>
            <p:cNvSpPr txBox="1"/>
            <p:nvPr/>
          </p:nvSpPr>
          <p:spPr>
            <a:xfrm>
              <a:off x="6263252" y="2152392"/>
              <a:ext cx="686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Review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22f8d716891_0_21"/>
            <p:cNvSpPr txBox="1"/>
            <p:nvPr/>
          </p:nvSpPr>
          <p:spPr>
            <a:xfrm>
              <a:off x="3211545" y="719263"/>
              <a:ext cx="28191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Who are the stakeholders that should be involved in designing and implementing your procurement Strategy ?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22f8d716891_0_21"/>
            <p:cNvSpPr txBox="1"/>
            <p:nvPr/>
          </p:nvSpPr>
          <p:spPr>
            <a:xfrm>
              <a:off x="6224556" y="719263"/>
              <a:ext cx="2819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What is their role in the process?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(Preparation/  Review/  Approval  Implementation)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2f8d716891_0_21"/>
            <p:cNvSpPr txBox="1"/>
            <p:nvPr/>
          </p:nvSpPr>
          <p:spPr>
            <a:xfrm>
              <a:off x="9218948" y="2077445"/>
              <a:ext cx="2590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Senior management : input on company’s strategy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Senior management : approval on focus in action plan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2f8d716891_0_21"/>
            <p:cNvSpPr txBox="1"/>
            <p:nvPr/>
          </p:nvSpPr>
          <p:spPr>
            <a:xfrm>
              <a:off x="9218947" y="719263"/>
              <a:ext cx="2590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At what stage of the process should they be involved ?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(Prioritization / Design/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0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Implementation)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22f8d716891_0_21"/>
            <p:cNvSpPr txBox="1"/>
            <p:nvPr/>
          </p:nvSpPr>
          <p:spPr>
            <a:xfrm>
              <a:off x="9218947" y="527086"/>
              <a:ext cx="1797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lang="en-GB" sz="1100" b="1" i="0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Stage in the process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g22f8d716891_0_21"/>
          <p:cNvSpPr txBox="1"/>
          <p:nvPr/>
        </p:nvSpPr>
        <p:spPr>
          <a:xfrm>
            <a:off x="357078" y="130589"/>
            <a:ext cx="1099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2: Most important input from my stakeholders, regarding my strategy?</a:t>
            </a:r>
            <a:endParaRPr sz="1800" b="1" i="0" u="sng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44" name="Google Shape;244;g22f8d716891_0_21"/>
          <p:cNvCxnSpPr/>
          <p:nvPr/>
        </p:nvCxnSpPr>
        <p:spPr>
          <a:xfrm>
            <a:off x="423308" y="532763"/>
            <a:ext cx="10014300" cy="660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22d15ebf420_1_10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2d15ebf420_1_1023"/>
          <p:cNvSpPr txBox="1"/>
          <p:nvPr/>
        </p:nvSpPr>
        <p:spPr>
          <a:xfrm>
            <a:off x="357078" y="130589"/>
            <a:ext cx="1099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lang="en-GB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3: </a:t>
            </a: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What are the most important groups and suppliers I want to focus on?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2" name="Google Shape;252;g22d15ebf420_1_1023"/>
          <p:cNvCxnSpPr/>
          <p:nvPr/>
        </p:nvCxnSpPr>
        <p:spPr>
          <a:xfrm rot="10800000" flipH="1">
            <a:off x="499507" y="804863"/>
            <a:ext cx="10012500" cy="3270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53" name="Google Shape;253;g22d15ebf420_1_1023"/>
          <p:cNvGraphicFramePr/>
          <p:nvPr/>
        </p:nvGraphicFramePr>
        <p:xfrm>
          <a:off x="1737450" y="114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{AC0CFC37-B5AD-454E-A65D-4E158A5AE3C2}</a:tableStyleId>
              </a:tblPr>
              <a:tblGrid>
                <a:gridCol w="161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4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Material Category from Step 1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Risk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Negligible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Medium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Noncritical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Supplier 1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Leverage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Supplier 2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Bottleneck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Supplier 3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Strategic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22f8d716891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2f8d716891_0_89"/>
          <p:cNvSpPr txBox="1"/>
          <p:nvPr/>
        </p:nvSpPr>
        <p:spPr>
          <a:xfrm>
            <a:off x="357078" y="130589"/>
            <a:ext cx="1099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4:  Which actions are required to manage my key sustainability risks?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1" name="Google Shape;261;g22f8d716891_0_89"/>
          <p:cNvCxnSpPr/>
          <p:nvPr/>
        </p:nvCxnSpPr>
        <p:spPr>
          <a:xfrm rot="10800000" flipH="1">
            <a:off x="423307" y="500063"/>
            <a:ext cx="10012500" cy="3270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62" name="Google Shape;262;g22f8d716891_0_89"/>
          <p:cNvGraphicFramePr/>
          <p:nvPr/>
        </p:nvGraphicFramePr>
        <p:xfrm>
          <a:off x="142730" y="77033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{5BC2236D-CC12-44E8-BFE5-81A211ABA161}</a:tableStyleId>
              </a:tblPr>
              <a:tblGrid>
                <a:gridCol w="129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8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5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9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0050">
                <a:tc rowSpan="2"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3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2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Risks</a:t>
                      </a:r>
                      <a:endParaRPr sz="100" u="none" strike="noStrike" cap="none"/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Farming, Fishing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Food Processing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Manufacturing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Packaging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Transport &amp; Storage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Retail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Consumption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sector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5">
                <a:tc row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Core Subjects</a:t>
                      </a:r>
                      <a:endParaRPr sz="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Organisational Governance</a:t>
                      </a:r>
                      <a:endParaRPr sz="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Human Rights</a:t>
                      </a:r>
                      <a:endParaRPr sz="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Labour practices</a:t>
                      </a:r>
                      <a:endParaRPr sz="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Environment</a:t>
                      </a:r>
                      <a:endParaRPr sz="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Fair operating practices</a:t>
                      </a:r>
                      <a:endParaRPr sz="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Consumer Issues</a:t>
                      </a:r>
                      <a:endParaRPr sz="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8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8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Community Involvement &amp; Development</a:t>
                      </a:r>
                      <a:endParaRPr sz="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8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highlight>
                          <a:srgbClr val="B0E7FF"/>
                        </a:highlight>
                      </a:endParaRPr>
                    </a:p>
                  </a:txBody>
                  <a:tcPr marL="36000" marR="36000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22f8d716891_0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2f8d716891_0_99"/>
          <p:cNvSpPr txBox="1"/>
          <p:nvPr/>
        </p:nvSpPr>
        <p:spPr>
          <a:xfrm>
            <a:off x="493503" y="57989"/>
            <a:ext cx="1099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lang="en-GB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5:</a:t>
            </a: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 10 R Strategy </a:t>
            </a:r>
            <a:r>
              <a:rPr lang="en-GB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to include in the Sustainable Procurement Strategy</a:t>
            </a: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0" name="Google Shape;270;g22f8d716891_0_99"/>
          <p:cNvCxnSpPr/>
          <p:nvPr/>
        </p:nvCxnSpPr>
        <p:spPr>
          <a:xfrm rot="10800000" flipH="1">
            <a:off x="499507" y="576263"/>
            <a:ext cx="10012500" cy="3270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g22f8d716891_0_99"/>
          <p:cNvSpPr/>
          <p:nvPr/>
        </p:nvSpPr>
        <p:spPr>
          <a:xfrm>
            <a:off x="4303640" y="694142"/>
            <a:ext cx="1457865" cy="494433"/>
          </a:xfrm>
          <a:custGeom>
            <a:avLst/>
            <a:gdLst/>
            <a:ahLst/>
            <a:cxnLst/>
            <a:rect l="l" t="t" r="r" b="b"/>
            <a:pathLst>
              <a:path w="3430270" h="817244" extrusionOk="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g22f8d716891_0_99"/>
          <p:cNvSpPr/>
          <p:nvPr/>
        </p:nvSpPr>
        <p:spPr>
          <a:xfrm>
            <a:off x="4303640" y="2529385"/>
            <a:ext cx="1457865" cy="494433"/>
          </a:xfrm>
          <a:custGeom>
            <a:avLst/>
            <a:gdLst/>
            <a:ahLst/>
            <a:cxnLst/>
            <a:rect l="l" t="t" r="r" b="b"/>
            <a:pathLst>
              <a:path w="3430270" h="817245" extrusionOk="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g22f8d716891_0_99"/>
          <p:cNvSpPr/>
          <p:nvPr/>
        </p:nvSpPr>
        <p:spPr>
          <a:xfrm>
            <a:off x="4303640" y="4364628"/>
            <a:ext cx="1457865" cy="494433"/>
          </a:xfrm>
          <a:custGeom>
            <a:avLst/>
            <a:gdLst/>
            <a:ahLst/>
            <a:cxnLst/>
            <a:rect l="l" t="t" r="r" b="b"/>
            <a:pathLst>
              <a:path w="3430270" h="817245" extrusionOk="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4" name="Google Shape;274;g22f8d716891_0_99"/>
          <p:cNvSpPr/>
          <p:nvPr/>
        </p:nvSpPr>
        <p:spPr>
          <a:xfrm>
            <a:off x="4303640" y="1305890"/>
            <a:ext cx="1457865" cy="494433"/>
          </a:xfrm>
          <a:custGeom>
            <a:avLst/>
            <a:gdLst/>
            <a:ahLst/>
            <a:cxnLst/>
            <a:rect l="l" t="t" r="r" b="b"/>
            <a:pathLst>
              <a:path w="3430270" h="817244" extrusionOk="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g22f8d716891_0_99"/>
          <p:cNvSpPr/>
          <p:nvPr/>
        </p:nvSpPr>
        <p:spPr>
          <a:xfrm>
            <a:off x="4303640" y="3141133"/>
            <a:ext cx="1457865" cy="494433"/>
          </a:xfrm>
          <a:custGeom>
            <a:avLst/>
            <a:gdLst/>
            <a:ahLst/>
            <a:cxnLst/>
            <a:rect l="l" t="t" r="r" b="b"/>
            <a:pathLst>
              <a:path w="3430270" h="817245" extrusionOk="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g22f8d716891_0_99"/>
          <p:cNvSpPr/>
          <p:nvPr/>
        </p:nvSpPr>
        <p:spPr>
          <a:xfrm>
            <a:off x="4303640" y="4976376"/>
            <a:ext cx="1457865" cy="494433"/>
          </a:xfrm>
          <a:custGeom>
            <a:avLst/>
            <a:gdLst/>
            <a:ahLst/>
            <a:cxnLst/>
            <a:rect l="l" t="t" r="r" b="b"/>
            <a:pathLst>
              <a:path w="3430270" h="817245" extrusionOk="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g22f8d716891_0_99"/>
          <p:cNvSpPr/>
          <p:nvPr/>
        </p:nvSpPr>
        <p:spPr>
          <a:xfrm>
            <a:off x="4303640" y="1913838"/>
            <a:ext cx="1457865" cy="498275"/>
          </a:xfrm>
          <a:custGeom>
            <a:avLst/>
            <a:gdLst/>
            <a:ahLst/>
            <a:cxnLst/>
            <a:rect l="l" t="t" r="r" b="b"/>
            <a:pathLst>
              <a:path w="3430270" h="823595" extrusionOk="0">
                <a:moveTo>
                  <a:pt x="3430262" y="0"/>
                </a:moveTo>
                <a:lnTo>
                  <a:pt x="0" y="0"/>
                </a:lnTo>
                <a:lnTo>
                  <a:pt x="0" y="823011"/>
                </a:lnTo>
                <a:lnTo>
                  <a:pt x="3430262" y="823011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g22f8d716891_0_99"/>
          <p:cNvSpPr/>
          <p:nvPr/>
        </p:nvSpPr>
        <p:spPr>
          <a:xfrm>
            <a:off x="4303640" y="3749081"/>
            <a:ext cx="1457865" cy="498275"/>
          </a:xfrm>
          <a:custGeom>
            <a:avLst/>
            <a:gdLst/>
            <a:ahLst/>
            <a:cxnLst/>
            <a:rect l="l" t="t" r="r" b="b"/>
            <a:pathLst>
              <a:path w="3430270" h="823595" extrusionOk="0">
                <a:moveTo>
                  <a:pt x="3430262" y="0"/>
                </a:moveTo>
                <a:lnTo>
                  <a:pt x="0" y="0"/>
                </a:lnTo>
                <a:lnTo>
                  <a:pt x="0" y="823011"/>
                </a:lnTo>
                <a:lnTo>
                  <a:pt x="3430262" y="823011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g22f8d716891_0_99"/>
          <p:cNvSpPr/>
          <p:nvPr/>
        </p:nvSpPr>
        <p:spPr>
          <a:xfrm>
            <a:off x="5851919" y="835794"/>
            <a:ext cx="0" cy="49174"/>
          </a:xfrm>
          <a:custGeom>
            <a:avLst/>
            <a:gdLst/>
            <a:ahLst/>
            <a:cxnLst/>
            <a:rect l="l" t="t" r="r" b="b"/>
            <a:pathLst>
              <a:path w="120000" h="81280" extrusionOk="0">
                <a:moveTo>
                  <a:pt x="0" y="81279"/>
                </a:move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1B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g22f8d716891_0_99"/>
          <p:cNvSpPr/>
          <p:nvPr/>
        </p:nvSpPr>
        <p:spPr>
          <a:xfrm>
            <a:off x="5851919" y="694142"/>
            <a:ext cx="4416504" cy="494433"/>
          </a:xfrm>
          <a:custGeom>
            <a:avLst/>
            <a:gdLst/>
            <a:ahLst/>
            <a:cxnLst/>
            <a:rect l="l" t="t" r="r" b="b"/>
            <a:pathLst>
              <a:path w="10391775" h="817244" extrusionOk="0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g22f8d716891_0_99"/>
          <p:cNvSpPr/>
          <p:nvPr/>
        </p:nvSpPr>
        <p:spPr>
          <a:xfrm>
            <a:off x="5851919" y="2529385"/>
            <a:ext cx="4416504" cy="494433"/>
          </a:xfrm>
          <a:custGeom>
            <a:avLst/>
            <a:gdLst/>
            <a:ahLst/>
            <a:cxnLst/>
            <a:rect l="l" t="t" r="r" b="b"/>
            <a:pathLst>
              <a:path w="10391775" h="817245" extrusionOk="0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g22f8d716891_0_99"/>
          <p:cNvSpPr/>
          <p:nvPr/>
        </p:nvSpPr>
        <p:spPr>
          <a:xfrm>
            <a:off x="5851919" y="4364628"/>
            <a:ext cx="4416504" cy="494433"/>
          </a:xfrm>
          <a:custGeom>
            <a:avLst/>
            <a:gdLst/>
            <a:ahLst/>
            <a:cxnLst/>
            <a:rect l="l" t="t" r="r" b="b"/>
            <a:pathLst>
              <a:path w="10391775" h="817245" extrusionOk="0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g22f8d716891_0_99"/>
          <p:cNvSpPr/>
          <p:nvPr/>
        </p:nvSpPr>
        <p:spPr>
          <a:xfrm>
            <a:off x="5851919" y="1305890"/>
            <a:ext cx="4416504" cy="494433"/>
          </a:xfrm>
          <a:custGeom>
            <a:avLst/>
            <a:gdLst/>
            <a:ahLst/>
            <a:cxnLst/>
            <a:rect l="l" t="t" r="r" b="b"/>
            <a:pathLst>
              <a:path w="10391775" h="817244" extrusionOk="0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g22f8d716891_0_99"/>
          <p:cNvSpPr/>
          <p:nvPr/>
        </p:nvSpPr>
        <p:spPr>
          <a:xfrm>
            <a:off x="5851919" y="3141133"/>
            <a:ext cx="4416504" cy="494433"/>
          </a:xfrm>
          <a:custGeom>
            <a:avLst/>
            <a:gdLst/>
            <a:ahLst/>
            <a:cxnLst/>
            <a:rect l="l" t="t" r="r" b="b"/>
            <a:pathLst>
              <a:path w="10391775" h="817245" extrusionOk="0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g22f8d716891_0_99"/>
          <p:cNvSpPr/>
          <p:nvPr/>
        </p:nvSpPr>
        <p:spPr>
          <a:xfrm>
            <a:off x="5851919" y="4976376"/>
            <a:ext cx="4416504" cy="494433"/>
          </a:xfrm>
          <a:custGeom>
            <a:avLst/>
            <a:gdLst/>
            <a:ahLst/>
            <a:cxnLst/>
            <a:rect l="l" t="t" r="r" b="b"/>
            <a:pathLst>
              <a:path w="10391775" h="817245" extrusionOk="0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g22f8d716891_0_99"/>
          <p:cNvSpPr/>
          <p:nvPr/>
        </p:nvSpPr>
        <p:spPr>
          <a:xfrm>
            <a:off x="5851919" y="1913838"/>
            <a:ext cx="4416504" cy="498275"/>
          </a:xfrm>
          <a:custGeom>
            <a:avLst/>
            <a:gdLst/>
            <a:ahLst/>
            <a:cxnLst/>
            <a:rect l="l" t="t" r="r" b="b"/>
            <a:pathLst>
              <a:path w="10391775" h="823595" extrusionOk="0">
                <a:moveTo>
                  <a:pt x="10391306" y="0"/>
                </a:moveTo>
                <a:lnTo>
                  <a:pt x="0" y="0"/>
                </a:lnTo>
                <a:lnTo>
                  <a:pt x="0" y="823011"/>
                </a:lnTo>
                <a:lnTo>
                  <a:pt x="10391306" y="823011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g22f8d716891_0_99"/>
          <p:cNvSpPr/>
          <p:nvPr/>
        </p:nvSpPr>
        <p:spPr>
          <a:xfrm>
            <a:off x="5851919" y="3749081"/>
            <a:ext cx="4416504" cy="498275"/>
          </a:xfrm>
          <a:custGeom>
            <a:avLst/>
            <a:gdLst/>
            <a:ahLst/>
            <a:cxnLst/>
            <a:rect l="l" t="t" r="r" b="b"/>
            <a:pathLst>
              <a:path w="10391775" h="823595" extrusionOk="0">
                <a:moveTo>
                  <a:pt x="10391306" y="0"/>
                </a:moveTo>
                <a:lnTo>
                  <a:pt x="0" y="0"/>
                </a:lnTo>
                <a:lnTo>
                  <a:pt x="0" y="823011"/>
                </a:lnTo>
                <a:lnTo>
                  <a:pt x="10391306" y="823011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22f8d716891_0_99"/>
          <p:cNvSpPr txBox="1"/>
          <p:nvPr/>
        </p:nvSpPr>
        <p:spPr>
          <a:xfrm>
            <a:off x="4339321" y="722753"/>
            <a:ext cx="1106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R0 Refuse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2f8d716891_0_99"/>
          <p:cNvSpPr txBox="1"/>
          <p:nvPr/>
        </p:nvSpPr>
        <p:spPr>
          <a:xfrm>
            <a:off x="4339321" y="1305620"/>
            <a:ext cx="145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R1 Rethink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g22f8d716891_0_99"/>
          <p:cNvSpPr txBox="1"/>
          <p:nvPr/>
        </p:nvSpPr>
        <p:spPr>
          <a:xfrm>
            <a:off x="4339321" y="1944573"/>
            <a:ext cx="1138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R2 Reduce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g22f8d716891_0_99"/>
          <p:cNvSpPr txBox="1"/>
          <p:nvPr/>
        </p:nvSpPr>
        <p:spPr>
          <a:xfrm>
            <a:off x="4339321" y="2558230"/>
            <a:ext cx="120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R3 Reuse</a:t>
            </a: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g22f8d716891_0_99"/>
          <p:cNvSpPr txBox="1"/>
          <p:nvPr/>
        </p:nvSpPr>
        <p:spPr>
          <a:xfrm>
            <a:off x="4339321" y="3170027"/>
            <a:ext cx="1137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R4 Repair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g22f8d716891_0_99"/>
          <p:cNvSpPr txBox="1"/>
          <p:nvPr/>
        </p:nvSpPr>
        <p:spPr>
          <a:xfrm>
            <a:off x="4339326" y="3784950"/>
            <a:ext cx="1106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R5 Refurbish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g22f8d716891_0_99"/>
          <p:cNvSpPr txBox="1"/>
          <p:nvPr/>
        </p:nvSpPr>
        <p:spPr>
          <a:xfrm>
            <a:off x="4339325" y="4394800"/>
            <a:ext cx="1644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R6 Remanufacture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g22f8d716891_0_99"/>
          <p:cNvSpPr txBox="1"/>
          <p:nvPr/>
        </p:nvSpPr>
        <p:spPr>
          <a:xfrm>
            <a:off x="4339326" y="5002825"/>
            <a:ext cx="1208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R7 Repurpose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g22f8d716891_0_99"/>
          <p:cNvSpPr txBox="1"/>
          <p:nvPr/>
        </p:nvSpPr>
        <p:spPr>
          <a:xfrm>
            <a:off x="3980046" y="6378206"/>
            <a:ext cx="845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Exchange 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2f8d716891_0_99"/>
          <p:cNvSpPr txBox="1"/>
          <p:nvPr/>
        </p:nvSpPr>
        <p:spPr>
          <a:xfrm>
            <a:off x="932046" y="7011263"/>
            <a:ext cx="868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Supplier rating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2f8d716891_0_99"/>
          <p:cNvSpPr/>
          <p:nvPr/>
        </p:nvSpPr>
        <p:spPr>
          <a:xfrm>
            <a:off x="1121675" y="704500"/>
            <a:ext cx="3091553" cy="1706899"/>
          </a:xfrm>
          <a:custGeom>
            <a:avLst/>
            <a:gdLst/>
            <a:ahLst/>
            <a:cxnLst/>
            <a:rect l="l" t="t" r="r" b="b"/>
            <a:pathLst>
              <a:path w="10391775" h="823594" extrusionOk="0">
                <a:moveTo>
                  <a:pt x="10391305" y="0"/>
                </a:moveTo>
                <a:lnTo>
                  <a:pt x="0" y="0"/>
                </a:lnTo>
                <a:lnTo>
                  <a:pt x="0" y="81673"/>
                </a:lnTo>
                <a:lnTo>
                  <a:pt x="0" y="741730"/>
                </a:lnTo>
                <a:lnTo>
                  <a:pt x="0" y="823010"/>
                </a:lnTo>
                <a:lnTo>
                  <a:pt x="10391305" y="823010"/>
                </a:lnTo>
                <a:lnTo>
                  <a:pt x="10391305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Smarter product use and manufacture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g22f8d716891_0_99"/>
          <p:cNvSpPr/>
          <p:nvPr/>
        </p:nvSpPr>
        <p:spPr>
          <a:xfrm>
            <a:off x="4303640" y="5588128"/>
            <a:ext cx="1457865" cy="494433"/>
          </a:xfrm>
          <a:custGeom>
            <a:avLst/>
            <a:gdLst/>
            <a:ahLst/>
            <a:cxnLst/>
            <a:rect l="l" t="t" r="r" b="b"/>
            <a:pathLst>
              <a:path w="3430270" h="817245" extrusionOk="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g22f8d716891_0_99"/>
          <p:cNvSpPr/>
          <p:nvPr/>
        </p:nvSpPr>
        <p:spPr>
          <a:xfrm>
            <a:off x="4303640" y="6199876"/>
            <a:ext cx="1457865" cy="494433"/>
          </a:xfrm>
          <a:custGeom>
            <a:avLst/>
            <a:gdLst/>
            <a:ahLst/>
            <a:cxnLst/>
            <a:rect l="l" t="t" r="r" b="b"/>
            <a:pathLst>
              <a:path w="3430270" h="817245" extrusionOk="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g22f8d716891_0_99"/>
          <p:cNvSpPr/>
          <p:nvPr/>
        </p:nvSpPr>
        <p:spPr>
          <a:xfrm>
            <a:off x="5851919" y="5588128"/>
            <a:ext cx="4416504" cy="494433"/>
          </a:xfrm>
          <a:custGeom>
            <a:avLst/>
            <a:gdLst/>
            <a:ahLst/>
            <a:cxnLst/>
            <a:rect l="l" t="t" r="r" b="b"/>
            <a:pathLst>
              <a:path w="10391775" h="817245" extrusionOk="0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g22f8d716891_0_99"/>
          <p:cNvSpPr/>
          <p:nvPr/>
        </p:nvSpPr>
        <p:spPr>
          <a:xfrm>
            <a:off x="5851919" y="6199876"/>
            <a:ext cx="4416504" cy="494433"/>
          </a:xfrm>
          <a:custGeom>
            <a:avLst/>
            <a:gdLst/>
            <a:ahLst/>
            <a:cxnLst/>
            <a:rect l="l" t="t" r="r" b="b"/>
            <a:pathLst>
              <a:path w="10391775" h="817245" extrusionOk="0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1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sz="11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g22f8d716891_0_99"/>
          <p:cNvSpPr txBox="1"/>
          <p:nvPr/>
        </p:nvSpPr>
        <p:spPr>
          <a:xfrm>
            <a:off x="4339326" y="5618300"/>
            <a:ext cx="1106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R8 Recycle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g22f8d716891_0_99"/>
          <p:cNvSpPr txBox="1"/>
          <p:nvPr/>
        </p:nvSpPr>
        <p:spPr>
          <a:xfrm>
            <a:off x="4339326" y="6226325"/>
            <a:ext cx="1363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R9 Recovery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g22f8d716891_0_99"/>
          <p:cNvSpPr/>
          <p:nvPr/>
        </p:nvSpPr>
        <p:spPr>
          <a:xfrm>
            <a:off x="1121675" y="2575550"/>
            <a:ext cx="3091553" cy="2894933"/>
          </a:xfrm>
          <a:custGeom>
            <a:avLst/>
            <a:gdLst/>
            <a:ahLst/>
            <a:cxnLst/>
            <a:rect l="l" t="t" r="r" b="b"/>
            <a:pathLst>
              <a:path w="10391775" h="823594" extrusionOk="0">
                <a:moveTo>
                  <a:pt x="10391305" y="0"/>
                </a:moveTo>
                <a:lnTo>
                  <a:pt x="0" y="0"/>
                </a:lnTo>
                <a:lnTo>
                  <a:pt x="0" y="81673"/>
                </a:lnTo>
                <a:lnTo>
                  <a:pt x="0" y="741730"/>
                </a:lnTo>
                <a:lnTo>
                  <a:pt x="0" y="823010"/>
                </a:lnTo>
                <a:lnTo>
                  <a:pt x="10391305" y="823010"/>
                </a:lnTo>
                <a:lnTo>
                  <a:pt x="10391305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Expand lifespan of product and it parts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g22f8d716891_0_99"/>
          <p:cNvSpPr/>
          <p:nvPr/>
        </p:nvSpPr>
        <p:spPr>
          <a:xfrm>
            <a:off x="1121675" y="5570325"/>
            <a:ext cx="3091553" cy="1124206"/>
          </a:xfrm>
          <a:custGeom>
            <a:avLst/>
            <a:gdLst/>
            <a:ahLst/>
            <a:cxnLst/>
            <a:rect l="l" t="t" r="r" b="b"/>
            <a:pathLst>
              <a:path w="10391775" h="823594" extrusionOk="0">
                <a:moveTo>
                  <a:pt x="10391305" y="0"/>
                </a:moveTo>
                <a:lnTo>
                  <a:pt x="0" y="0"/>
                </a:lnTo>
                <a:lnTo>
                  <a:pt x="0" y="81673"/>
                </a:lnTo>
                <a:lnTo>
                  <a:pt x="0" y="741730"/>
                </a:lnTo>
                <a:lnTo>
                  <a:pt x="0" y="823010"/>
                </a:lnTo>
                <a:lnTo>
                  <a:pt x="10391305" y="823010"/>
                </a:lnTo>
                <a:lnTo>
                  <a:pt x="10391305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Useful application of materials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2d15ebf420_1_9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2d15ebf420_1_984"/>
          <p:cNvSpPr txBox="1"/>
          <p:nvPr/>
        </p:nvSpPr>
        <p:spPr>
          <a:xfrm>
            <a:off x="357075" y="130600"/>
            <a:ext cx="1144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6: How do I translate my policy goals toward strategy targets? 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14" name="Google Shape;314;g22d15ebf420_1_984"/>
          <p:cNvCxnSpPr/>
          <p:nvPr/>
        </p:nvCxnSpPr>
        <p:spPr>
          <a:xfrm rot="10800000" flipH="1">
            <a:off x="499507" y="576263"/>
            <a:ext cx="10012500" cy="3270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15" name="Google Shape;315;g22d15ebf420_1_984"/>
          <p:cNvGraphicFramePr/>
          <p:nvPr/>
        </p:nvGraphicFramePr>
        <p:xfrm>
          <a:off x="1068509" y="12327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{AB3125E7-A9BC-4F96-8CC7-46F42C6F886B}</a:tableStyleId>
              </a:tblPr>
              <a:tblGrid>
                <a:gridCol w="264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Sustainability Goal from Policy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target 1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target 2</a:t>
                      </a:r>
                      <a:endParaRPr sz="14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target 3</a:t>
                      </a:r>
                      <a:endParaRPr sz="1400" u="none" strike="noStrike" cap="none"/>
                    </a:p>
                  </a:txBody>
                  <a:tcPr marL="91450" marR="91450" marT="41150" marB="41150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Reduce Energy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GB" sz="1200" u="none" strike="noStrike" cap="none"/>
                        <a:t>Specify energy efficiency criteria</a:t>
                      </a:r>
                      <a:endParaRPr sz="1200" u="none" strike="noStrike" cap="none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GB" sz="1200" u="none" strike="noStrike" cap="none"/>
                        <a:t>Ask supplier to provide proposal to improve energy efficiency</a:t>
                      </a:r>
                      <a:endParaRPr sz="1200" u="none" strike="noStrike" cap="none"/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GB" sz="1200" u="none" strike="noStrike" cap="none"/>
                        <a:t>Require supplier to factor energy usage and cost into award decision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Policy goal 2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Policy goal 3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Policy goal 4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endParaRPr sz="3800" u="none" strike="noStrike" cap="none"/>
                    </a:p>
                  </a:txBody>
                  <a:tcPr marL="91450" marR="91450" marT="41150" marB="41150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g230bc703add_0_32"/>
          <p:cNvCxnSpPr/>
          <p:nvPr/>
        </p:nvCxnSpPr>
        <p:spPr>
          <a:xfrm>
            <a:off x="361134" y="567531"/>
            <a:ext cx="43053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g230bc703add_0_32"/>
          <p:cNvSpPr txBox="1"/>
          <p:nvPr/>
        </p:nvSpPr>
        <p:spPr>
          <a:xfrm>
            <a:off x="294899" y="215700"/>
            <a:ext cx="899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lang="en-GB" sz="18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4.1.7  Sustainable Strategy action plan template explanation</a:t>
            </a:r>
            <a:endParaRPr sz="18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2" name="Google Shape;322;g230bc703add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30bc703add_0_32"/>
          <p:cNvSpPr txBox="1"/>
          <p:nvPr/>
        </p:nvSpPr>
        <p:spPr>
          <a:xfrm>
            <a:off x="860393" y="1282250"/>
            <a:ext cx="102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Note: to determine your groups, ask yourself: what is a logical clustering? For 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30bc703add_0_32"/>
          <p:cNvSpPr txBox="1"/>
          <p:nvPr/>
        </p:nvSpPr>
        <p:spPr>
          <a:xfrm>
            <a:off x="860400" y="1937825"/>
            <a:ext cx="1068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1 is products: for example: beer in a can, specialty beer in a bottle, etc </a:t>
            </a:r>
            <a:endParaRPr sz="1400" b="0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2 is product group: Pilsener, lager, saison, tripel, mexican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3 could be Brands, like Heineken, Bud, Corona, Warsteiner </a:t>
            </a:r>
            <a:endParaRPr sz="1400" b="0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4 could be suppliers: Heineken, Ab Inbev, Carlsberg, Duvel</a:t>
            </a:r>
            <a:endParaRPr sz="1400" b="0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5 could be different</a:t>
            </a:r>
            <a:endParaRPr sz="1400" b="0" i="0" u="none" strike="noStrike" cap="non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Widescreen</PresentationFormat>
  <Paragraphs>169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Verdana</vt:lpstr>
      <vt:lpstr>Helvetica Neue</vt:lpstr>
      <vt:lpstr>Calibri</vt:lpstr>
      <vt:lpstr>IBM Plex Sans</vt:lpstr>
      <vt:lpstr>Arial</vt:lpstr>
      <vt:lpstr>Nunito</vt:lpstr>
      <vt:lpstr>Open Sans</vt:lpstr>
      <vt:lpstr>Poppins</vt:lpstr>
      <vt:lpstr>IBM Plex Sans Light</vt:lpstr>
      <vt:lpstr>Bitter SemiBold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Archana Sakharwade</dc:creator>
  <cp:lastModifiedBy>Karen Bonifacio</cp:lastModifiedBy>
  <cp:revision>1</cp:revision>
  <dcterms:created xsi:type="dcterms:W3CDTF">2023-02-06T09:18:42Z</dcterms:created>
  <dcterms:modified xsi:type="dcterms:W3CDTF">2025-09-09T14:47:56Z</dcterms:modified>
</cp:coreProperties>
</file>